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9" r:id="rId3"/>
    <p:sldId id="306" r:id="rId4"/>
    <p:sldId id="300" r:id="rId5"/>
    <p:sldId id="310" r:id="rId6"/>
    <p:sldId id="308" r:id="rId7"/>
    <p:sldId id="302" r:id="rId8"/>
    <p:sldId id="257" r:id="rId9"/>
    <p:sldId id="268" r:id="rId10"/>
    <p:sldId id="269" r:id="rId11"/>
    <p:sldId id="270" r:id="rId12"/>
    <p:sldId id="272" r:id="rId13"/>
    <p:sldId id="311" r:id="rId14"/>
    <p:sldId id="312" r:id="rId15"/>
    <p:sldId id="313" r:id="rId16"/>
    <p:sldId id="261" r:id="rId17"/>
    <p:sldId id="262" r:id="rId18"/>
    <p:sldId id="266" r:id="rId19"/>
    <p:sldId id="267" r:id="rId20"/>
    <p:sldId id="277" r:id="rId21"/>
    <p:sldId id="278" r:id="rId22"/>
    <p:sldId id="279" r:id="rId23"/>
    <p:sldId id="303" r:id="rId24"/>
    <p:sldId id="282" r:id="rId25"/>
    <p:sldId id="285" r:id="rId26"/>
    <p:sldId id="264" r:id="rId27"/>
    <p:sldId id="287" r:id="rId2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00"/>
    <a:srgbClr val="006600"/>
    <a:srgbClr val="B6B6B6"/>
    <a:srgbClr val="D5D5D5"/>
    <a:srgbClr val="3333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11935-840E-4ECD-877D-B36BB23FCDB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5518BB-B71E-47C8-8449-1DC1E8416EA4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Тема</a:t>
          </a:r>
          <a:endParaRPr lang="ru-RU" sz="2800" dirty="0">
            <a:solidFill>
              <a:schemeClr val="tx1"/>
            </a:solidFill>
          </a:endParaRPr>
        </a:p>
      </dgm:t>
    </dgm:pt>
    <dgm:pt modelId="{BAA2FABF-FBBF-4013-933B-258E6F76FE0B}" type="parTrans" cxnId="{38C6F656-69C2-4575-85EB-51FF25D358AB}">
      <dgm:prSet/>
      <dgm:spPr/>
      <dgm:t>
        <a:bodyPr/>
        <a:lstStyle/>
        <a:p>
          <a:endParaRPr lang="ru-RU"/>
        </a:p>
      </dgm:t>
    </dgm:pt>
    <dgm:pt modelId="{2F2D55BC-A331-48ED-954D-AF568C4CF1AA}" type="sibTrans" cxnId="{38C6F656-69C2-4575-85EB-51FF25D358AB}">
      <dgm:prSet/>
      <dgm:spPr/>
      <dgm:t>
        <a:bodyPr/>
        <a:lstStyle/>
        <a:p>
          <a:endParaRPr lang="ru-RU"/>
        </a:p>
      </dgm:t>
    </dgm:pt>
    <dgm:pt modelId="{30827B21-EBD5-4F20-894D-9C3DD3CFB1DB}">
      <dgm:prSet phldrT="[Текст]" custT="1"/>
      <dgm:spPr/>
      <dgm:t>
        <a:bodyPr/>
        <a:lstStyle/>
        <a:p>
          <a:r>
            <a:rPr lang="ru-RU" sz="2400" dirty="0" smtClean="0"/>
            <a:t>Выбрана учеником или учителем.</a:t>
          </a:r>
          <a:endParaRPr lang="ru-RU" sz="2400" dirty="0"/>
        </a:p>
      </dgm:t>
    </dgm:pt>
    <dgm:pt modelId="{9C985933-771A-41AD-8913-7E3FA8507A70}" type="parTrans" cxnId="{88A96A30-0F77-4B58-88CF-082A639EB496}">
      <dgm:prSet/>
      <dgm:spPr/>
      <dgm:t>
        <a:bodyPr/>
        <a:lstStyle/>
        <a:p>
          <a:endParaRPr lang="ru-RU"/>
        </a:p>
      </dgm:t>
    </dgm:pt>
    <dgm:pt modelId="{2B796C80-4A53-47EF-8096-3263075DC792}" type="sibTrans" cxnId="{88A96A30-0F77-4B58-88CF-082A639EB496}">
      <dgm:prSet/>
      <dgm:spPr/>
      <dgm:t>
        <a:bodyPr/>
        <a:lstStyle/>
        <a:p>
          <a:endParaRPr lang="ru-RU"/>
        </a:p>
      </dgm:t>
    </dgm:pt>
    <dgm:pt modelId="{3646E7C2-E7A0-41A3-AD44-F2AF11213D66}">
      <dgm:prSet phldrT="[Текст]" custT="1"/>
      <dgm:spPr/>
      <dgm:t>
        <a:bodyPr/>
        <a:lstStyle/>
        <a:p>
          <a:r>
            <a:rPr lang="ru-RU" sz="2400" dirty="0" err="1" smtClean="0"/>
            <a:t>Предмет,основное</a:t>
          </a:r>
          <a:r>
            <a:rPr lang="ru-RU" sz="2400" dirty="0" smtClean="0"/>
            <a:t> содержание, рассуждение.</a:t>
          </a:r>
          <a:endParaRPr lang="ru-RU" sz="2400" dirty="0"/>
        </a:p>
      </dgm:t>
    </dgm:pt>
    <dgm:pt modelId="{BE4EDAF9-323A-455E-90AF-230B9CF6FA55}" type="parTrans" cxnId="{F89F04F0-9D08-4016-B46F-D460F772D484}">
      <dgm:prSet/>
      <dgm:spPr/>
      <dgm:t>
        <a:bodyPr/>
        <a:lstStyle/>
        <a:p>
          <a:endParaRPr lang="ru-RU"/>
        </a:p>
      </dgm:t>
    </dgm:pt>
    <dgm:pt modelId="{A41EA574-B61A-451D-8C69-5B5A37730201}" type="sibTrans" cxnId="{F89F04F0-9D08-4016-B46F-D460F772D484}">
      <dgm:prSet/>
      <dgm:spPr/>
      <dgm:t>
        <a:bodyPr/>
        <a:lstStyle/>
        <a:p>
          <a:endParaRPr lang="ru-RU"/>
        </a:p>
      </dgm:t>
    </dgm:pt>
    <dgm:pt modelId="{18E45531-F385-46B8-9446-C75E272398CB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Цель</a:t>
          </a:r>
          <a:endParaRPr lang="ru-RU" sz="2800" dirty="0">
            <a:solidFill>
              <a:schemeClr val="tx1"/>
            </a:solidFill>
          </a:endParaRPr>
        </a:p>
      </dgm:t>
    </dgm:pt>
    <dgm:pt modelId="{A477B0BE-1099-4B2E-8020-05A8C219D9BF}" type="parTrans" cxnId="{A7231FDC-55FE-44E9-8C3E-83EFD4A3E07E}">
      <dgm:prSet/>
      <dgm:spPr/>
      <dgm:t>
        <a:bodyPr/>
        <a:lstStyle/>
        <a:p>
          <a:endParaRPr lang="ru-RU"/>
        </a:p>
      </dgm:t>
    </dgm:pt>
    <dgm:pt modelId="{8F865C9F-10A8-4BBC-A662-20BD5FCF6187}" type="sibTrans" cxnId="{A7231FDC-55FE-44E9-8C3E-83EFD4A3E07E}">
      <dgm:prSet/>
      <dgm:spPr/>
      <dgm:t>
        <a:bodyPr/>
        <a:lstStyle/>
        <a:p>
          <a:endParaRPr lang="ru-RU"/>
        </a:p>
      </dgm:t>
    </dgm:pt>
    <dgm:pt modelId="{5B7AF140-EEB1-41AC-845F-3BAE3D5FF2F7}">
      <dgm:prSet phldrT="[Текст]" custT="1"/>
      <dgm:spPr/>
      <dgm:t>
        <a:bodyPr/>
        <a:lstStyle/>
        <a:p>
          <a:r>
            <a:rPr lang="ru-RU" sz="2400" dirty="0" smtClean="0"/>
            <a:t>Звучит четко, лаконично,  отражает тему проекта.</a:t>
          </a:r>
          <a:endParaRPr lang="ru-RU" sz="2400" dirty="0"/>
        </a:p>
      </dgm:t>
    </dgm:pt>
    <dgm:pt modelId="{25E12536-0F7D-4028-A139-0E7206659057}" type="parTrans" cxnId="{76DFDEBE-1539-4784-81BA-C905A9743682}">
      <dgm:prSet/>
      <dgm:spPr/>
      <dgm:t>
        <a:bodyPr/>
        <a:lstStyle/>
        <a:p>
          <a:endParaRPr lang="ru-RU"/>
        </a:p>
      </dgm:t>
    </dgm:pt>
    <dgm:pt modelId="{1660298D-D8DE-489B-A3E7-8586534DB27F}" type="sibTrans" cxnId="{76DFDEBE-1539-4784-81BA-C905A9743682}">
      <dgm:prSet/>
      <dgm:spPr/>
      <dgm:t>
        <a:bodyPr/>
        <a:lstStyle/>
        <a:p>
          <a:endParaRPr lang="ru-RU"/>
        </a:p>
      </dgm:t>
    </dgm:pt>
    <dgm:pt modelId="{8F5C2B09-A314-4D6F-BE65-5B064859191C}">
      <dgm:prSet phldrT="[Текст]" custT="1"/>
      <dgm:spPr/>
      <dgm:t>
        <a:bodyPr/>
        <a:lstStyle/>
        <a:p>
          <a:r>
            <a:rPr lang="ru-RU" sz="2400" dirty="0" smtClean="0"/>
            <a:t>Написать, узнать, сделать, доказать.</a:t>
          </a:r>
          <a:endParaRPr lang="ru-RU" sz="2400" dirty="0"/>
        </a:p>
      </dgm:t>
    </dgm:pt>
    <dgm:pt modelId="{B49B74C7-4804-4FF8-B039-0DA23137D966}" type="parTrans" cxnId="{A28BA9FC-1F93-4001-AF13-AC500657FAE3}">
      <dgm:prSet/>
      <dgm:spPr/>
      <dgm:t>
        <a:bodyPr/>
        <a:lstStyle/>
        <a:p>
          <a:endParaRPr lang="ru-RU"/>
        </a:p>
      </dgm:t>
    </dgm:pt>
    <dgm:pt modelId="{3EE404EF-092C-421B-9BC3-273A11BFB80E}" type="sibTrans" cxnId="{A28BA9FC-1F93-4001-AF13-AC500657FAE3}">
      <dgm:prSet/>
      <dgm:spPr/>
      <dgm:t>
        <a:bodyPr/>
        <a:lstStyle/>
        <a:p>
          <a:endParaRPr lang="ru-RU"/>
        </a:p>
      </dgm:t>
    </dgm:pt>
    <dgm:pt modelId="{1726AD10-D8B7-4ECC-96BC-080D9329CEAE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Задачи проекта</a:t>
          </a:r>
          <a:endParaRPr lang="ru-RU" sz="2400" dirty="0">
            <a:solidFill>
              <a:schemeClr val="tx1"/>
            </a:solidFill>
          </a:endParaRPr>
        </a:p>
      </dgm:t>
    </dgm:pt>
    <dgm:pt modelId="{B3987FD4-B6DA-48BD-ACCE-0B3F3FB60CFA}" type="parTrans" cxnId="{2B08E058-C8FA-43A4-843D-0AC50088F223}">
      <dgm:prSet/>
      <dgm:spPr/>
      <dgm:t>
        <a:bodyPr/>
        <a:lstStyle/>
        <a:p>
          <a:endParaRPr lang="ru-RU"/>
        </a:p>
      </dgm:t>
    </dgm:pt>
    <dgm:pt modelId="{2D009317-DCCA-4AD3-9F7B-333469B1A1BF}" type="sibTrans" cxnId="{2B08E058-C8FA-43A4-843D-0AC50088F223}">
      <dgm:prSet/>
      <dgm:spPr/>
      <dgm:t>
        <a:bodyPr/>
        <a:lstStyle/>
        <a:p>
          <a:endParaRPr lang="ru-RU"/>
        </a:p>
      </dgm:t>
    </dgm:pt>
    <dgm:pt modelId="{834C9AA6-D11E-4159-B504-FDF91BA7A5EC}">
      <dgm:prSet phldrT="[Текст]" custT="1"/>
      <dgm:spPr/>
      <dgm:t>
        <a:bodyPr anchor="ctr"/>
        <a:lstStyle/>
        <a:p>
          <a:pPr algn="just"/>
          <a:r>
            <a:rPr lang="ru-RU" sz="2400" dirty="0" smtClean="0"/>
            <a:t>Шаги, которые нужно сделать, чтобы достичь цели.</a:t>
          </a:r>
          <a:endParaRPr lang="ru-RU" sz="2400" dirty="0"/>
        </a:p>
      </dgm:t>
    </dgm:pt>
    <dgm:pt modelId="{126EA099-3830-4D2A-8E66-60B2B0DF1AEF}" type="parTrans" cxnId="{90B9D9AF-6DF5-4A2D-902C-02DA8C9564BA}">
      <dgm:prSet/>
      <dgm:spPr/>
      <dgm:t>
        <a:bodyPr/>
        <a:lstStyle/>
        <a:p>
          <a:endParaRPr lang="ru-RU"/>
        </a:p>
      </dgm:t>
    </dgm:pt>
    <dgm:pt modelId="{07F0A527-C6D4-44CF-A2BB-0CEA14005101}" type="sibTrans" cxnId="{90B9D9AF-6DF5-4A2D-902C-02DA8C9564BA}">
      <dgm:prSet/>
      <dgm:spPr/>
      <dgm:t>
        <a:bodyPr/>
        <a:lstStyle/>
        <a:p>
          <a:endParaRPr lang="ru-RU"/>
        </a:p>
      </dgm:t>
    </dgm:pt>
    <dgm:pt modelId="{E51827F2-EC39-4528-B19B-3C974134DD2D}">
      <dgm:prSet phldrT="[Текст]" custT="1"/>
      <dgm:spPr/>
      <dgm:t>
        <a:bodyPr anchor="ctr"/>
        <a:lstStyle/>
        <a:p>
          <a:pPr algn="just"/>
          <a:r>
            <a:rPr lang="ru-RU" sz="2400" dirty="0" smtClean="0"/>
            <a:t>Изучить, описать, установить, привлечь.</a:t>
          </a:r>
          <a:endParaRPr lang="ru-RU" sz="2400" dirty="0"/>
        </a:p>
      </dgm:t>
    </dgm:pt>
    <dgm:pt modelId="{F26B001B-9DEB-4F14-9429-553F740E22F6}" type="parTrans" cxnId="{782EF61C-0AF3-4176-93BC-28A467765961}">
      <dgm:prSet/>
      <dgm:spPr/>
      <dgm:t>
        <a:bodyPr/>
        <a:lstStyle/>
        <a:p>
          <a:endParaRPr lang="ru-RU"/>
        </a:p>
      </dgm:t>
    </dgm:pt>
    <dgm:pt modelId="{18034968-8F78-4205-8DA6-545535197928}" type="sibTrans" cxnId="{782EF61C-0AF3-4176-93BC-28A467765961}">
      <dgm:prSet/>
      <dgm:spPr/>
      <dgm:t>
        <a:bodyPr/>
        <a:lstStyle/>
        <a:p>
          <a:endParaRPr lang="ru-RU"/>
        </a:p>
      </dgm:t>
    </dgm:pt>
    <dgm:pt modelId="{37794952-E5F3-47A3-A9BF-E3822780638C}" type="pres">
      <dgm:prSet presAssocID="{C0311935-840E-4ECD-877D-B36BB23FCDB5}" presName="Name0" presStyleCnt="0">
        <dgm:presLayoutVars>
          <dgm:dir/>
          <dgm:animLvl val="lvl"/>
          <dgm:resizeHandles val="exact"/>
        </dgm:presLayoutVars>
      </dgm:prSet>
      <dgm:spPr/>
    </dgm:pt>
    <dgm:pt modelId="{04370651-31AE-454B-901E-9FFBF6CFF030}" type="pres">
      <dgm:prSet presAssocID="{AF5518BB-B71E-47C8-8449-1DC1E8416EA4}" presName="composite" presStyleCnt="0"/>
      <dgm:spPr/>
    </dgm:pt>
    <dgm:pt modelId="{DE3855E7-7AFD-4A44-960E-17601CC8DFEC}" type="pres">
      <dgm:prSet presAssocID="{AF5518BB-B71E-47C8-8449-1DC1E8416EA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051F33D-58DA-49FC-A761-DC8474FE7636}" type="pres">
      <dgm:prSet presAssocID="{AF5518BB-B71E-47C8-8449-1DC1E8416EA4}" presName="desTx" presStyleLbl="alignAccFollowNode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C92EF-5F32-4260-BA82-A3C56733F7E7}" type="pres">
      <dgm:prSet presAssocID="{2F2D55BC-A331-48ED-954D-AF568C4CF1AA}" presName="space" presStyleCnt="0"/>
      <dgm:spPr/>
    </dgm:pt>
    <dgm:pt modelId="{A80D08EE-8943-47AF-9993-37D1D166166F}" type="pres">
      <dgm:prSet presAssocID="{18E45531-F385-46B8-9446-C75E272398CB}" presName="composite" presStyleCnt="0"/>
      <dgm:spPr/>
    </dgm:pt>
    <dgm:pt modelId="{3B25D9C8-2934-49D4-8264-622C3B196F54}" type="pres">
      <dgm:prSet presAssocID="{18E45531-F385-46B8-9446-C75E272398C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4BA726D-56CF-41ED-A1A2-574FEE8BDFA5}" type="pres">
      <dgm:prSet presAssocID="{18E45531-F385-46B8-9446-C75E272398C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45B63-6726-4BF6-801C-F0CF45B038DD}" type="pres">
      <dgm:prSet presAssocID="{8F865C9F-10A8-4BBC-A662-20BD5FCF6187}" presName="space" presStyleCnt="0"/>
      <dgm:spPr/>
    </dgm:pt>
    <dgm:pt modelId="{F05E783E-F487-45DD-9053-3F54BC63AFCA}" type="pres">
      <dgm:prSet presAssocID="{1726AD10-D8B7-4ECC-96BC-080D9329CEAE}" presName="composite" presStyleCnt="0"/>
      <dgm:spPr/>
    </dgm:pt>
    <dgm:pt modelId="{C299E8D0-29BD-4C44-B531-555C6AA6E5C4}" type="pres">
      <dgm:prSet presAssocID="{1726AD10-D8B7-4ECC-96BC-080D9329CEAE}" presName="parTx" presStyleLbl="alignNode1" presStyleIdx="2" presStyleCnt="3" custLinFactNeighborX="375" custLinFactNeighborY="-3884">
        <dgm:presLayoutVars>
          <dgm:chMax val="0"/>
          <dgm:chPref val="0"/>
          <dgm:bulletEnabled val="1"/>
        </dgm:presLayoutVars>
      </dgm:prSet>
      <dgm:spPr/>
    </dgm:pt>
    <dgm:pt modelId="{69006387-2A9E-483A-9EE7-F7EC17965F94}" type="pres">
      <dgm:prSet presAssocID="{1726AD10-D8B7-4ECC-96BC-080D9329CEA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E7F9D3-09C2-42DA-90B8-51E1C073EFEA}" type="presOf" srcId="{C0311935-840E-4ECD-877D-B36BB23FCDB5}" destId="{37794952-E5F3-47A3-A9BF-E3822780638C}" srcOrd="0" destOrd="0" presId="urn:microsoft.com/office/officeart/2005/8/layout/hList1"/>
    <dgm:cxn modelId="{3A3953E7-5B30-49F9-A43C-0C3DD12466F3}" type="presOf" srcId="{834C9AA6-D11E-4159-B504-FDF91BA7A5EC}" destId="{69006387-2A9E-483A-9EE7-F7EC17965F94}" srcOrd="0" destOrd="0" presId="urn:microsoft.com/office/officeart/2005/8/layout/hList1"/>
    <dgm:cxn modelId="{F89F04F0-9D08-4016-B46F-D460F772D484}" srcId="{AF5518BB-B71E-47C8-8449-1DC1E8416EA4}" destId="{3646E7C2-E7A0-41A3-AD44-F2AF11213D66}" srcOrd="1" destOrd="0" parTransId="{BE4EDAF9-323A-455E-90AF-230B9CF6FA55}" sibTransId="{A41EA574-B61A-451D-8C69-5B5A37730201}"/>
    <dgm:cxn modelId="{CF152132-7320-47F4-AAE2-EE8CFE294E6D}" type="presOf" srcId="{3646E7C2-E7A0-41A3-AD44-F2AF11213D66}" destId="{9051F33D-58DA-49FC-A761-DC8474FE7636}" srcOrd="0" destOrd="1" presId="urn:microsoft.com/office/officeart/2005/8/layout/hList1"/>
    <dgm:cxn modelId="{B5DA9DCF-EC3A-47CC-8646-AC67665A54F1}" type="presOf" srcId="{30827B21-EBD5-4F20-894D-9C3DD3CFB1DB}" destId="{9051F33D-58DA-49FC-A761-DC8474FE7636}" srcOrd="0" destOrd="0" presId="urn:microsoft.com/office/officeart/2005/8/layout/hList1"/>
    <dgm:cxn modelId="{6A78798F-4807-4592-81C9-AD94E8DEB6BA}" type="presOf" srcId="{18E45531-F385-46B8-9446-C75E272398CB}" destId="{3B25D9C8-2934-49D4-8264-622C3B196F54}" srcOrd="0" destOrd="0" presId="urn:microsoft.com/office/officeart/2005/8/layout/hList1"/>
    <dgm:cxn modelId="{782EF61C-0AF3-4176-93BC-28A467765961}" srcId="{1726AD10-D8B7-4ECC-96BC-080D9329CEAE}" destId="{E51827F2-EC39-4528-B19B-3C974134DD2D}" srcOrd="1" destOrd="0" parTransId="{F26B001B-9DEB-4F14-9429-553F740E22F6}" sibTransId="{18034968-8F78-4205-8DA6-545535197928}"/>
    <dgm:cxn modelId="{25CE4E17-5714-4204-A37F-B1D83962AC5B}" type="presOf" srcId="{AF5518BB-B71E-47C8-8449-1DC1E8416EA4}" destId="{DE3855E7-7AFD-4A44-960E-17601CC8DFEC}" srcOrd="0" destOrd="0" presId="urn:microsoft.com/office/officeart/2005/8/layout/hList1"/>
    <dgm:cxn modelId="{ECFBACF7-9C9B-44CA-A5F4-5E640FC96172}" type="presOf" srcId="{5B7AF140-EEB1-41AC-845F-3BAE3D5FF2F7}" destId="{44BA726D-56CF-41ED-A1A2-574FEE8BDFA5}" srcOrd="0" destOrd="0" presId="urn:microsoft.com/office/officeart/2005/8/layout/hList1"/>
    <dgm:cxn modelId="{3F68716D-450E-40FD-B245-126F3F1B563A}" type="presOf" srcId="{1726AD10-D8B7-4ECC-96BC-080D9329CEAE}" destId="{C299E8D0-29BD-4C44-B531-555C6AA6E5C4}" srcOrd="0" destOrd="0" presId="urn:microsoft.com/office/officeart/2005/8/layout/hList1"/>
    <dgm:cxn modelId="{2B08E058-C8FA-43A4-843D-0AC50088F223}" srcId="{C0311935-840E-4ECD-877D-B36BB23FCDB5}" destId="{1726AD10-D8B7-4ECC-96BC-080D9329CEAE}" srcOrd="2" destOrd="0" parTransId="{B3987FD4-B6DA-48BD-ACCE-0B3F3FB60CFA}" sibTransId="{2D009317-DCCA-4AD3-9F7B-333469B1A1BF}"/>
    <dgm:cxn modelId="{90B9D9AF-6DF5-4A2D-902C-02DA8C9564BA}" srcId="{1726AD10-D8B7-4ECC-96BC-080D9329CEAE}" destId="{834C9AA6-D11E-4159-B504-FDF91BA7A5EC}" srcOrd="0" destOrd="0" parTransId="{126EA099-3830-4D2A-8E66-60B2B0DF1AEF}" sibTransId="{07F0A527-C6D4-44CF-A2BB-0CEA14005101}"/>
    <dgm:cxn modelId="{21C9BCA0-D966-418D-927A-A5D0EEF1D112}" type="presOf" srcId="{8F5C2B09-A314-4D6F-BE65-5B064859191C}" destId="{44BA726D-56CF-41ED-A1A2-574FEE8BDFA5}" srcOrd="0" destOrd="1" presId="urn:microsoft.com/office/officeart/2005/8/layout/hList1"/>
    <dgm:cxn modelId="{38C6F656-69C2-4575-85EB-51FF25D358AB}" srcId="{C0311935-840E-4ECD-877D-B36BB23FCDB5}" destId="{AF5518BB-B71E-47C8-8449-1DC1E8416EA4}" srcOrd="0" destOrd="0" parTransId="{BAA2FABF-FBBF-4013-933B-258E6F76FE0B}" sibTransId="{2F2D55BC-A331-48ED-954D-AF568C4CF1AA}"/>
    <dgm:cxn modelId="{88A96A30-0F77-4B58-88CF-082A639EB496}" srcId="{AF5518BB-B71E-47C8-8449-1DC1E8416EA4}" destId="{30827B21-EBD5-4F20-894D-9C3DD3CFB1DB}" srcOrd="0" destOrd="0" parTransId="{9C985933-771A-41AD-8913-7E3FA8507A70}" sibTransId="{2B796C80-4A53-47EF-8096-3263075DC792}"/>
    <dgm:cxn modelId="{A28BA9FC-1F93-4001-AF13-AC500657FAE3}" srcId="{18E45531-F385-46B8-9446-C75E272398CB}" destId="{8F5C2B09-A314-4D6F-BE65-5B064859191C}" srcOrd="1" destOrd="0" parTransId="{B49B74C7-4804-4FF8-B039-0DA23137D966}" sibTransId="{3EE404EF-092C-421B-9BC3-273A11BFB80E}"/>
    <dgm:cxn modelId="{A7231FDC-55FE-44E9-8C3E-83EFD4A3E07E}" srcId="{C0311935-840E-4ECD-877D-B36BB23FCDB5}" destId="{18E45531-F385-46B8-9446-C75E272398CB}" srcOrd="1" destOrd="0" parTransId="{A477B0BE-1099-4B2E-8020-05A8C219D9BF}" sibTransId="{8F865C9F-10A8-4BBC-A662-20BD5FCF6187}"/>
    <dgm:cxn modelId="{76DFDEBE-1539-4784-81BA-C905A9743682}" srcId="{18E45531-F385-46B8-9446-C75E272398CB}" destId="{5B7AF140-EEB1-41AC-845F-3BAE3D5FF2F7}" srcOrd="0" destOrd="0" parTransId="{25E12536-0F7D-4028-A139-0E7206659057}" sibTransId="{1660298D-D8DE-489B-A3E7-8586534DB27F}"/>
    <dgm:cxn modelId="{78774693-F26C-4F7B-9E44-4A66B4F1FB1D}" type="presOf" srcId="{E51827F2-EC39-4528-B19B-3C974134DD2D}" destId="{69006387-2A9E-483A-9EE7-F7EC17965F94}" srcOrd="0" destOrd="1" presId="urn:microsoft.com/office/officeart/2005/8/layout/hList1"/>
    <dgm:cxn modelId="{1EE0C19D-E2E5-4A34-B7BF-7D4ADCB855B6}" type="presParOf" srcId="{37794952-E5F3-47A3-A9BF-E3822780638C}" destId="{04370651-31AE-454B-901E-9FFBF6CFF030}" srcOrd="0" destOrd="0" presId="urn:microsoft.com/office/officeart/2005/8/layout/hList1"/>
    <dgm:cxn modelId="{556D1BD2-75A2-4097-9C1F-7B3FCFA4B74F}" type="presParOf" srcId="{04370651-31AE-454B-901E-9FFBF6CFF030}" destId="{DE3855E7-7AFD-4A44-960E-17601CC8DFEC}" srcOrd="0" destOrd="0" presId="urn:microsoft.com/office/officeart/2005/8/layout/hList1"/>
    <dgm:cxn modelId="{A38C8C63-D752-4FE4-AA33-C1331D4EB42E}" type="presParOf" srcId="{04370651-31AE-454B-901E-9FFBF6CFF030}" destId="{9051F33D-58DA-49FC-A761-DC8474FE7636}" srcOrd="1" destOrd="0" presId="urn:microsoft.com/office/officeart/2005/8/layout/hList1"/>
    <dgm:cxn modelId="{0B0FD866-4BB5-41B6-9FF2-B6AC44B48E85}" type="presParOf" srcId="{37794952-E5F3-47A3-A9BF-E3822780638C}" destId="{0E8C92EF-5F32-4260-BA82-A3C56733F7E7}" srcOrd="1" destOrd="0" presId="urn:microsoft.com/office/officeart/2005/8/layout/hList1"/>
    <dgm:cxn modelId="{F26EC3E7-E563-4032-8E22-20BA8D7D509C}" type="presParOf" srcId="{37794952-E5F3-47A3-A9BF-E3822780638C}" destId="{A80D08EE-8943-47AF-9993-37D1D166166F}" srcOrd="2" destOrd="0" presId="urn:microsoft.com/office/officeart/2005/8/layout/hList1"/>
    <dgm:cxn modelId="{03C4539B-C152-41CD-BCC5-4DD7F1C92201}" type="presParOf" srcId="{A80D08EE-8943-47AF-9993-37D1D166166F}" destId="{3B25D9C8-2934-49D4-8264-622C3B196F54}" srcOrd="0" destOrd="0" presId="urn:microsoft.com/office/officeart/2005/8/layout/hList1"/>
    <dgm:cxn modelId="{3A0FB618-A898-4A58-9315-C707C0A95DC1}" type="presParOf" srcId="{A80D08EE-8943-47AF-9993-37D1D166166F}" destId="{44BA726D-56CF-41ED-A1A2-574FEE8BDFA5}" srcOrd="1" destOrd="0" presId="urn:microsoft.com/office/officeart/2005/8/layout/hList1"/>
    <dgm:cxn modelId="{5FC33AA6-1709-419E-A046-604CCF676156}" type="presParOf" srcId="{37794952-E5F3-47A3-A9BF-E3822780638C}" destId="{41A45B63-6726-4BF6-801C-F0CF45B038DD}" srcOrd="3" destOrd="0" presId="urn:microsoft.com/office/officeart/2005/8/layout/hList1"/>
    <dgm:cxn modelId="{AB283DA7-E96F-40CF-AB40-E5630FE27370}" type="presParOf" srcId="{37794952-E5F3-47A3-A9BF-E3822780638C}" destId="{F05E783E-F487-45DD-9053-3F54BC63AFCA}" srcOrd="4" destOrd="0" presId="urn:microsoft.com/office/officeart/2005/8/layout/hList1"/>
    <dgm:cxn modelId="{A8E63EDC-1026-473E-9571-7FDF7EA50DD1}" type="presParOf" srcId="{F05E783E-F487-45DD-9053-3F54BC63AFCA}" destId="{C299E8D0-29BD-4C44-B531-555C6AA6E5C4}" srcOrd="0" destOrd="0" presId="urn:microsoft.com/office/officeart/2005/8/layout/hList1"/>
    <dgm:cxn modelId="{4D06B16E-3EA7-42E7-BAA6-13631DD280E1}" type="presParOf" srcId="{F05E783E-F487-45DD-9053-3F54BC63AFCA}" destId="{69006387-2A9E-483A-9EE7-F7EC17965F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5B618B-21E8-4D57-80D1-F6D23695365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BFFE22-1A98-4E3C-A24B-ADF3FD3A247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План действий и его выполнение</a:t>
          </a:r>
          <a:endParaRPr lang="ru-RU" dirty="0">
            <a:solidFill>
              <a:schemeClr val="tx1"/>
            </a:solidFill>
          </a:endParaRPr>
        </a:p>
      </dgm:t>
    </dgm:pt>
    <dgm:pt modelId="{4D3053BD-0BFC-4A2D-A015-D0E0D81FCDEB}" type="parTrans" cxnId="{8C79900F-3CC3-443F-8A57-3D4643C851FA}">
      <dgm:prSet/>
      <dgm:spPr/>
      <dgm:t>
        <a:bodyPr/>
        <a:lstStyle/>
        <a:p>
          <a:endParaRPr lang="ru-RU"/>
        </a:p>
      </dgm:t>
    </dgm:pt>
    <dgm:pt modelId="{7DE0C792-663E-4C10-B183-9752FC23C6B4}" type="sibTrans" cxnId="{8C79900F-3CC3-443F-8A57-3D4643C851FA}">
      <dgm:prSet/>
      <dgm:spPr/>
      <dgm:t>
        <a:bodyPr/>
        <a:lstStyle/>
        <a:p>
          <a:endParaRPr lang="ru-RU"/>
        </a:p>
      </dgm:t>
    </dgm:pt>
    <dgm:pt modelId="{CD662849-22BC-443B-998C-6E50A0A20CBE}">
      <dgm:prSet phldrT="[Текст]" custT="1"/>
      <dgm:spPr/>
      <dgm:t>
        <a:bodyPr/>
        <a:lstStyle/>
        <a:p>
          <a:r>
            <a:rPr lang="ru-RU" sz="1600" smtClean="0"/>
            <a:t>Установить сроки</a:t>
          </a:r>
          <a:r>
            <a:rPr lang="ru-RU" sz="1600" dirty="0" smtClean="0"/>
            <a:t>; изучить литературу, подобрать фото, фильмы; провести наблюдения, опрос.</a:t>
          </a:r>
          <a:endParaRPr lang="ru-RU" sz="1600" dirty="0"/>
        </a:p>
      </dgm:t>
    </dgm:pt>
    <dgm:pt modelId="{9467077A-7222-4965-AF93-3EEED5863551}" type="parTrans" cxnId="{67467248-D828-4EA3-BD5B-45EC03C35A91}">
      <dgm:prSet/>
      <dgm:spPr/>
      <dgm:t>
        <a:bodyPr/>
        <a:lstStyle/>
        <a:p>
          <a:endParaRPr lang="ru-RU"/>
        </a:p>
      </dgm:t>
    </dgm:pt>
    <dgm:pt modelId="{CCCE3344-8D2E-4AB0-9BF2-22AD5E216C47}" type="sibTrans" cxnId="{67467248-D828-4EA3-BD5B-45EC03C35A91}">
      <dgm:prSet/>
      <dgm:spPr/>
      <dgm:t>
        <a:bodyPr/>
        <a:lstStyle/>
        <a:p>
          <a:endParaRPr lang="ru-RU"/>
        </a:p>
      </dgm:t>
    </dgm:pt>
    <dgm:pt modelId="{ABCDB781-2F29-4109-99F5-339A37321E2C}">
      <dgm:prSet phldrT="[Текст]" custT="1"/>
      <dgm:spPr/>
      <dgm:t>
        <a:bodyPr/>
        <a:lstStyle/>
        <a:p>
          <a:r>
            <a:rPr lang="ru-RU" sz="1600" dirty="0" smtClean="0"/>
            <a:t>Выполнить рисунки, модели, схемы, сравнить результаты, оформить подготовить презентацию.</a:t>
          </a:r>
          <a:endParaRPr lang="ru-RU" sz="1600" dirty="0"/>
        </a:p>
      </dgm:t>
    </dgm:pt>
    <dgm:pt modelId="{DDF8F8D6-1FAD-4CF2-8804-A68FA4A00AF1}" type="parTrans" cxnId="{3A485C70-4255-42F9-BFDA-D75289239EE8}">
      <dgm:prSet/>
      <dgm:spPr/>
      <dgm:t>
        <a:bodyPr/>
        <a:lstStyle/>
        <a:p>
          <a:endParaRPr lang="ru-RU"/>
        </a:p>
      </dgm:t>
    </dgm:pt>
    <dgm:pt modelId="{98BA2E43-033E-43DC-9DB2-207824F97396}" type="sibTrans" cxnId="{3A485C70-4255-42F9-BFDA-D75289239EE8}">
      <dgm:prSet/>
      <dgm:spPr/>
      <dgm:t>
        <a:bodyPr/>
        <a:lstStyle/>
        <a:p>
          <a:endParaRPr lang="ru-RU"/>
        </a:p>
      </dgm:t>
    </dgm:pt>
    <dgm:pt modelId="{F4BE472D-E304-4E60-AF3C-C5B91C480A6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Формы проекта</a:t>
          </a:r>
          <a:endParaRPr lang="ru-RU" dirty="0">
            <a:solidFill>
              <a:schemeClr val="tx1"/>
            </a:solidFill>
          </a:endParaRPr>
        </a:p>
      </dgm:t>
    </dgm:pt>
    <dgm:pt modelId="{B1EEF7BD-CBD2-42AB-92E3-EA2BF1AFC365}" type="parTrans" cxnId="{9130C01C-5537-47BD-88B5-295811D414EB}">
      <dgm:prSet/>
      <dgm:spPr/>
      <dgm:t>
        <a:bodyPr/>
        <a:lstStyle/>
        <a:p>
          <a:endParaRPr lang="ru-RU"/>
        </a:p>
      </dgm:t>
    </dgm:pt>
    <dgm:pt modelId="{968840A7-07E4-40D7-BDF3-3EC8E3DE82BB}" type="sibTrans" cxnId="{9130C01C-5537-47BD-88B5-295811D414EB}">
      <dgm:prSet/>
      <dgm:spPr/>
      <dgm:t>
        <a:bodyPr/>
        <a:lstStyle/>
        <a:p>
          <a:endParaRPr lang="ru-RU"/>
        </a:p>
      </dgm:t>
    </dgm:pt>
    <dgm:pt modelId="{4EE304CD-3A3E-4A9C-A93D-5C95D32A7351}">
      <dgm:prSet phldrT="[Текст]"/>
      <dgm:spPr/>
      <dgm:t>
        <a:bodyPr/>
        <a:lstStyle/>
        <a:p>
          <a:r>
            <a:rPr lang="ru-RU" dirty="0" smtClean="0"/>
            <a:t>Макет, модель, журнал, газета, буклет, карта, фотоотчет.</a:t>
          </a:r>
          <a:endParaRPr lang="ru-RU" dirty="0"/>
        </a:p>
      </dgm:t>
    </dgm:pt>
    <dgm:pt modelId="{8378CB24-D377-48CC-998B-565354895141}" type="parTrans" cxnId="{D9ACDE17-C421-43D7-A1FE-E01A73483C3F}">
      <dgm:prSet/>
      <dgm:spPr/>
      <dgm:t>
        <a:bodyPr/>
        <a:lstStyle/>
        <a:p>
          <a:endParaRPr lang="ru-RU"/>
        </a:p>
      </dgm:t>
    </dgm:pt>
    <dgm:pt modelId="{1BB98427-0631-419C-89D4-A8F3D6F60AA1}" type="sibTrans" cxnId="{D9ACDE17-C421-43D7-A1FE-E01A73483C3F}">
      <dgm:prSet/>
      <dgm:spPr/>
      <dgm:t>
        <a:bodyPr/>
        <a:lstStyle/>
        <a:p>
          <a:endParaRPr lang="ru-RU"/>
        </a:p>
      </dgm:t>
    </dgm:pt>
    <dgm:pt modelId="{BDFE7D30-E1A8-46B9-839D-8A3EEA3DF5A3}">
      <dgm:prSet phldrT="[Текст]"/>
      <dgm:spPr/>
      <dgm:t>
        <a:bodyPr/>
        <a:lstStyle/>
        <a:p>
          <a:r>
            <a:rPr lang="ru-RU" dirty="0" smtClean="0"/>
            <a:t>Игра , праздник, экскурсия.</a:t>
          </a:r>
          <a:endParaRPr lang="ru-RU" dirty="0"/>
        </a:p>
      </dgm:t>
    </dgm:pt>
    <dgm:pt modelId="{B956710C-4B46-40E0-972D-B8E9B688F7A0}" type="parTrans" cxnId="{598D1B08-105A-4FF8-BE16-FAC1CA923787}">
      <dgm:prSet/>
      <dgm:spPr/>
      <dgm:t>
        <a:bodyPr/>
        <a:lstStyle/>
        <a:p>
          <a:endParaRPr lang="ru-RU"/>
        </a:p>
      </dgm:t>
    </dgm:pt>
    <dgm:pt modelId="{5495B717-4786-4543-A2CB-4604353B9805}" type="sibTrans" cxnId="{598D1B08-105A-4FF8-BE16-FAC1CA923787}">
      <dgm:prSet/>
      <dgm:spPr/>
      <dgm:t>
        <a:bodyPr/>
        <a:lstStyle/>
        <a:p>
          <a:endParaRPr lang="ru-RU"/>
        </a:p>
      </dgm:t>
    </dgm:pt>
    <dgm:pt modelId="{0CB0270E-987B-4D1A-A7B0-521F329702A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Защита проекта</a:t>
          </a:r>
          <a:endParaRPr lang="ru-RU" dirty="0">
            <a:solidFill>
              <a:schemeClr val="tx1"/>
            </a:solidFill>
          </a:endParaRPr>
        </a:p>
      </dgm:t>
    </dgm:pt>
    <dgm:pt modelId="{BA9B37D4-4386-41CF-8D87-5C4C89CC5D1B}" type="parTrans" cxnId="{8A45B43F-AE73-476A-82AB-40D39E670EBC}">
      <dgm:prSet/>
      <dgm:spPr/>
      <dgm:t>
        <a:bodyPr/>
        <a:lstStyle/>
        <a:p>
          <a:endParaRPr lang="ru-RU"/>
        </a:p>
      </dgm:t>
    </dgm:pt>
    <dgm:pt modelId="{E3EAA8B7-ACB0-46A5-90F0-B35FAEE1136C}" type="sibTrans" cxnId="{8A45B43F-AE73-476A-82AB-40D39E670EBC}">
      <dgm:prSet/>
      <dgm:spPr/>
      <dgm:t>
        <a:bodyPr/>
        <a:lstStyle/>
        <a:p>
          <a:endParaRPr lang="ru-RU"/>
        </a:p>
      </dgm:t>
    </dgm:pt>
    <dgm:pt modelId="{EDC35BEB-E4AC-4195-B9BD-803C9AAD2625}">
      <dgm:prSet phldrT="[Текст]"/>
      <dgm:spPr/>
      <dgm:t>
        <a:bodyPr/>
        <a:lstStyle/>
        <a:p>
          <a:r>
            <a:rPr lang="ru-RU" dirty="0" smtClean="0"/>
            <a:t>Демонстрация полученного продукта.</a:t>
          </a:r>
          <a:endParaRPr lang="ru-RU" dirty="0"/>
        </a:p>
      </dgm:t>
    </dgm:pt>
    <dgm:pt modelId="{F6908D36-757D-44C6-89AC-BD70761C2770}" type="parTrans" cxnId="{3638F844-1755-48EA-B4ED-A253324EAE8E}">
      <dgm:prSet/>
      <dgm:spPr/>
      <dgm:t>
        <a:bodyPr/>
        <a:lstStyle/>
        <a:p>
          <a:endParaRPr lang="ru-RU"/>
        </a:p>
      </dgm:t>
    </dgm:pt>
    <dgm:pt modelId="{A4B5B0A2-1211-4EA5-BAC9-9C8BC9D56428}" type="sibTrans" cxnId="{3638F844-1755-48EA-B4ED-A253324EAE8E}">
      <dgm:prSet/>
      <dgm:spPr/>
      <dgm:t>
        <a:bodyPr/>
        <a:lstStyle/>
        <a:p>
          <a:endParaRPr lang="ru-RU"/>
        </a:p>
      </dgm:t>
    </dgm:pt>
    <dgm:pt modelId="{8AB28B90-5947-4D70-A40B-D008EDDAE9DD}">
      <dgm:prSet phldrT="[Текст]"/>
      <dgm:spPr/>
      <dgm:t>
        <a:bodyPr/>
        <a:lstStyle/>
        <a:p>
          <a:r>
            <a:rPr lang="ru-RU" dirty="0" smtClean="0"/>
            <a:t>Выставка, аукцион, экскурсия, спектакль, концерт, праздник.</a:t>
          </a:r>
          <a:endParaRPr lang="ru-RU" dirty="0"/>
        </a:p>
      </dgm:t>
    </dgm:pt>
    <dgm:pt modelId="{942F5154-2FF0-4784-8B66-3815E21D9C46}" type="parTrans" cxnId="{3C5A68B9-683D-4821-AED5-60DDE9426846}">
      <dgm:prSet/>
      <dgm:spPr/>
      <dgm:t>
        <a:bodyPr/>
        <a:lstStyle/>
        <a:p>
          <a:endParaRPr lang="ru-RU"/>
        </a:p>
      </dgm:t>
    </dgm:pt>
    <dgm:pt modelId="{C4C6B34B-40F5-4AF1-A300-BB4C663E5210}" type="sibTrans" cxnId="{3C5A68B9-683D-4821-AED5-60DDE9426846}">
      <dgm:prSet/>
      <dgm:spPr/>
      <dgm:t>
        <a:bodyPr/>
        <a:lstStyle/>
        <a:p>
          <a:endParaRPr lang="ru-RU"/>
        </a:p>
      </dgm:t>
    </dgm:pt>
    <dgm:pt modelId="{980A5F17-0858-4457-A69D-FCCFE5E68A3E}" type="pres">
      <dgm:prSet presAssocID="{4C5B618B-21E8-4D57-80D1-F6D236953658}" presName="Name0" presStyleCnt="0">
        <dgm:presLayoutVars>
          <dgm:dir/>
          <dgm:animLvl val="lvl"/>
          <dgm:resizeHandles val="exact"/>
        </dgm:presLayoutVars>
      </dgm:prSet>
      <dgm:spPr/>
    </dgm:pt>
    <dgm:pt modelId="{3C49AA6B-D06A-47C7-9B4E-3277338D5C63}" type="pres">
      <dgm:prSet presAssocID="{F2BFFE22-1A98-4E3C-A24B-ADF3FD3A2477}" presName="linNode" presStyleCnt="0"/>
      <dgm:spPr/>
    </dgm:pt>
    <dgm:pt modelId="{EF22BBED-4202-440B-8802-9A0527807328}" type="pres">
      <dgm:prSet presAssocID="{F2BFFE22-1A98-4E3C-A24B-ADF3FD3A247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AD12DCA-6BBF-47B8-8462-C0CEADA598A8}" type="pres">
      <dgm:prSet presAssocID="{F2BFFE22-1A98-4E3C-A24B-ADF3FD3A2477}" presName="descendantText" presStyleLbl="alignAccFollowNode1" presStyleIdx="0" presStyleCnt="3" custScaleY="122777">
        <dgm:presLayoutVars>
          <dgm:bulletEnabled val="1"/>
        </dgm:presLayoutVars>
      </dgm:prSet>
      <dgm:spPr/>
    </dgm:pt>
    <dgm:pt modelId="{B8BD2539-FCF8-4E10-89C2-C1D190099239}" type="pres">
      <dgm:prSet presAssocID="{7DE0C792-663E-4C10-B183-9752FC23C6B4}" presName="sp" presStyleCnt="0"/>
      <dgm:spPr/>
    </dgm:pt>
    <dgm:pt modelId="{DA5D04E9-AEE6-4561-8F9F-B91C2FBF8C5E}" type="pres">
      <dgm:prSet presAssocID="{F4BE472D-E304-4E60-AF3C-C5B91C480A64}" presName="linNode" presStyleCnt="0"/>
      <dgm:spPr/>
    </dgm:pt>
    <dgm:pt modelId="{E29C18C1-FBC5-492D-AAC8-4115EF1E5148}" type="pres">
      <dgm:prSet presAssocID="{F4BE472D-E304-4E60-AF3C-C5B91C480A6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5CFA1BA-C0B5-417E-9C07-336724D83463}" type="pres">
      <dgm:prSet presAssocID="{F4BE472D-E304-4E60-AF3C-C5B91C480A64}" presName="descendantText" presStyleLbl="alignAccFollowNode1" presStyleIdx="1" presStyleCnt="3" custLinFactNeighborY="-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801E0-1A3A-441A-B8B3-B6397BC86387}" type="pres">
      <dgm:prSet presAssocID="{968840A7-07E4-40D7-BDF3-3EC8E3DE82BB}" presName="sp" presStyleCnt="0"/>
      <dgm:spPr/>
    </dgm:pt>
    <dgm:pt modelId="{BF6F7C07-CA02-481A-B5AC-E62F709DD984}" type="pres">
      <dgm:prSet presAssocID="{0CB0270E-987B-4D1A-A7B0-521F329702A0}" presName="linNode" presStyleCnt="0"/>
      <dgm:spPr/>
    </dgm:pt>
    <dgm:pt modelId="{A287197E-3A6C-4CA2-A425-ACB6ECE99A6A}" type="pres">
      <dgm:prSet presAssocID="{0CB0270E-987B-4D1A-A7B0-521F329702A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C2FC0D3-3E02-432B-8F36-6F4A7D70496C}" type="pres">
      <dgm:prSet presAssocID="{0CB0270E-987B-4D1A-A7B0-521F329702A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638F844-1755-48EA-B4ED-A253324EAE8E}" srcId="{0CB0270E-987B-4D1A-A7B0-521F329702A0}" destId="{EDC35BEB-E4AC-4195-B9BD-803C9AAD2625}" srcOrd="0" destOrd="0" parTransId="{F6908D36-757D-44C6-89AC-BD70761C2770}" sibTransId="{A4B5B0A2-1211-4EA5-BAC9-9C8BC9D56428}"/>
    <dgm:cxn modelId="{9130C01C-5537-47BD-88B5-295811D414EB}" srcId="{4C5B618B-21E8-4D57-80D1-F6D236953658}" destId="{F4BE472D-E304-4E60-AF3C-C5B91C480A64}" srcOrd="1" destOrd="0" parTransId="{B1EEF7BD-CBD2-42AB-92E3-EA2BF1AFC365}" sibTransId="{968840A7-07E4-40D7-BDF3-3EC8E3DE82BB}"/>
    <dgm:cxn modelId="{3A485C70-4255-42F9-BFDA-D75289239EE8}" srcId="{F2BFFE22-1A98-4E3C-A24B-ADF3FD3A2477}" destId="{ABCDB781-2F29-4109-99F5-339A37321E2C}" srcOrd="1" destOrd="0" parTransId="{DDF8F8D6-1FAD-4CF2-8804-A68FA4A00AF1}" sibTransId="{98BA2E43-033E-43DC-9DB2-207824F97396}"/>
    <dgm:cxn modelId="{8601A4CC-AADE-46E2-B4FB-06A24DF3B7C8}" type="presOf" srcId="{4C5B618B-21E8-4D57-80D1-F6D236953658}" destId="{980A5F17-0858-4457-A69D-FCCFE5E68A3E}" srcOrd="0" destOrd="0" presId="urn:microsoft.com/office/officeart/2005/8/layout/vList5"/>
    <dgm:cxn modelId="{37C1A913-4060-4042-84D8-2CC231F7BE12}" type="presOf" srcId="{4EE304CD-3A3E-4A9C-A93D-5C95D32A7351}" destId="{15CFA1BA-C0B5-417E-9C07-336724D83463}" srcOrd="0" destOrd="0" presId="urn:microsoft.com/office/officeart/2005/8/layout/vList5"/>
    <dgm:cxn modelId="{41B4312F-139C-4A9A-9DF2-2EDBA6D22BC7}" type="presOf" srcId="{0CB0270E-987B-4D1A-A7B0-521F329702A0}" destId="{A287197E-3A6C-4CA2-A425-ACB6ECE99A6A}" srcOrd="0" destOrd="0" presId="urn:microsoft.com/office/officeart/2005/8/layout/vList5"/>
    <dgm:cxn modelId="{598D1B08-105A-4FF8-BE16-FAC1CA923787}" srcId="{F4BE472D-E304-4E60-AF3C-C5B91C480A64}" destId="{BDFE7D30-E1A8-46B9-839D-8A3EEA3DF5A3}" srcOrd="1" destOrd="0" parTransId="{B956710C-4B46-40E0-972D-B8E9B688F7A0}" sibTransId="{5495B717-4786-4543-A2CB-4604353B9805}"/>
    <dgm:cxn modelId="{F2D94518-FE59-48C4-A1BD-39404CDC087F}" type="presOf" srcId="{BDFE7D30-E1A8-46B9-839D-8A3EEA3DF5A3}" destId="{15CFA1BA-C0B5-417E-9C07-336724D83463}" srcOrd="0" destOrd="1" presId="urn:microsoft.com/office/officeart/2005/8/layout/vList5"/>
    <dgm:cxn modelId="{AEAF80C9-B6B3-4B62-966A-7B2605EFEE9B}" type="presOf" srcId="{F4BE472D-E304-4E60-AF3C-C5B91C480A64}" destId="{E29C18C1-FBC5-492D-AAC8-4115EF1E5148}" srcOrd="0" destOrd="0" presId="urn:microsoft.com/office/officeart/2005/8/layout/vList5"/>
    <dgm:cxn modelId="{3C5A68B9-683D-4821-AED5-60DDE9426846}" srcId="{0CB0270E-987B-4D1A-A7B0-521F329702A0}" destId="{8AB28B90-5947-4D70-A40B-D008EDDAE9DD}" srcOrd="1" destOrd="0" parTransId="{942F5154-2FF0-4784-8B66-3815E21D9C46}" sibTransId="{C4C6B34B-40F5-4AF1-A300-BB4C663E5210}"/>
    <dgm:cxn modelId="{67467248-D828-4EA3-BD5B-45EC03C35A91}" srcId="{F2BFFE22-1A98-4E3C-A24B-ADF3FD3A2477}" destId="{CD662849-22BC-443B-998C-6E50A0A20CBE}" srcOrd="0" destOrd="0" parTransId="{9467077A-7222-4965-AF93-3EEED5863551}" sibTransId="{CCCE3344-8D2E-4AB0-9BF2-22AD5E216C47}"/>
    <dgm:cxn modelId="{449EB155-35CD-47F8-BDFA-ED91939F93BA}" type="presOf" srcId="{ABCDB781-2F29-4109-99F5-339A37321E2C}" destId="{0AD12DCA-6BBF-47B8-8462-C0CEADA598A8}" srcOrd="0" destOrd="1" presId="urn:microsoft.com/office/officeart/2005/8/layout/vList5"/>
    <dgm:cxn modelId="{5C805C63-8382-4AE3-875B-0C5F4209BA8A}" type="presOf" srcId="{8AB28B90-5947-4D70-A40B-D008EDDAE9DD}" destId="{FC2FC0D3-3E02-432B-8F36-6F4A7D70496C}" srcOrd="0" destOrd="1" presId="urn:microsoft.com/office/officeart/2005/8/layout/vList5"/>
    <dgm:cxn modelId="{D71602FC-7E1F-4E92-98A8-77F8B6CBD319}" type="presOf" srcId="{EDC35BEB-E4AC-4195-B9BD-803C9AAD2625}" destId="{FC2FC0D3-3E02-432B-8F36-6F4A7D70496C}" srcOrd="0" destOrd="0" presId="urn:microsoft.com/office/officeart/2005/8/layout/vList5"/>
    <dgm:cxn modelId="{B090BF2E-E271-437F-BFA9-D26A1997306B}" type="presOf" srcId="{F2BFFE22-1A98-4E3C-A24B-ADF3FD3A2477}" destId="{EF22BBED-4202-440B-8802-9A0527807328}" srcOrd="0" destOrd="0" presId="urn:microsoft.com/office/officeart/2005/8/layout/vList5"/>
    <dgm:cxn modelId="{8A45B43F-AE73-476A-82AB-40D39E670EBC}" srcId="{4C5B618B-21E8-4D57-80D1-F6D236953658}" destId="{0CB0270E-987B-4D1A-A7B0-521F329702A0}" srcOrd="2" destOrd="0" parTransId="{BA9B37D4-4386-41CF-8D87-5C4C89CC5D1B}" sibTransId="{E3EAA8B7-ACB0-46A5-90F0-B35FAEE1136C}"/>
    <dgm:cxn modelId="{D9ACDE17-C421-43D7-A1FE-E01A73483C3F}" srcId="{F4BE472D-E304-4E60-AF3C-C5B91C480A64}" destId="{4EE304CD-3A3E-4A9C-A93D-5C95D32A7351}" srcOrd="0" destOrd="0" parTransId="{8378CB24-D377-48CC-998B-565354895141}" sibTransId="{1BB98427-0631-419C-89D4-A8F3D6F60AA1}"/>
    <dgm:cxn modelId="{8C79900F-3CC3-443F-8A57-3D4643C851FA}" srcId="{4C5B618B-21E8-4D57-80D1-F6D236953658}" destId="{F2BFFE22-1A98-4E3C-A24B-ADF3FD3A2477}" srcOrd="0" destOrd="0" parTransId="{4D3053BD-0BFC-4A2D-A015-D0E0D81FCDEB}" sibTransId="{7DE0C792-663E-4C10-B183-9752FC23C6B4}"/>
    <dgm:cxn modelId="{4737501F-F64F-46EA-A7FB-FFDDCB00D714}" type="presOf" srcId="{CD662849-22BC-443B-998C-6E50A0A20CBE}" destId="{0AD12DCA-6BBF-47B8-8462-C0CEADA598A8}" srcOrd="0" destOrd="0" presId="urn:microsoft.com/office/officeart/2005/8/layout/vList5"/>
    <dgm:cxn modelId="{CA458BA4-49C3-433B-A9B7-A85831957878}" type="presParOf" srcId="{980A5F17-0858-4457-A69D-FCCFE5E68A3E}" destId="{3C49AA6B-D06A-47C7-9B4E-3277338D5C63}" srcOrd="0" destOrd="0" presId="urn:microsoft.com/office/officeart/2005/8/layout/vList5"/>
    <dgm:cxn modelId="{1954370F-A706-4104-B4C4-87326F19D56C}" type="presParOf" srcId="{3C49AA6B-D06A-47C7-9B4E-3277338D5C63}" destId="{EF22BBED-4202-440B-8802-9A0527807328}" srcOrd="0" destOrd="0" presId="urn:microsoft.com/office/officeart/2005/8/layout/vList5"/>
    <dgm:cxn modelId="{899C564B-534B-4A28-BE69-021A61BC32D4}" type="presParOf" srcId="{3C49AA6B-D06A-47C7-9B4E-3277338D5C63}" destId="{0AD12DCA-6BBF-47B8-8462-C0CEADA598A8}" srcOrd="1" destOrd="0" presId="urn:microsoft.com/office/officeart/2005/8/layout/vList5"/>
    <dgm:cxn modelId="{583D3392-2E87-448C-BB84-A41C0FE24D8C}" type="presParOf" srcId="{980A5F17-0858-4457-A69D-FCCFE5E68A3E}" destId="{B8BD2539-FCF8-4E10-89C2-C1D190099239}" srcOrd="1" destOrd="0" presId="urn:microsoft.com/office/officeart/2005/8/layout/vList5"/>
    <dgm:cxn modelId="{924C3C2E-67C0-4297-A55C-AC31505244E1}" type="presParOf" srcId="{980A5F17-0858-4457-A69D-FCCFE5E68A3E}" destId="{DA5D04E9-AEE6-4561-8F9F-B91C2FBF8C5E}" srcOrd="2" destOrd="0" presId="urn:microsoft.com/office/officeart/2005/8/layout/vList5"/>
    <dgm:cxn modelId="{D7D34184-C0F1-41DD-829E-EFE31F5F1376}" type="presParOf" srcId="{DA5D04E9-AEE6-4561-8F9F-B91C2FBF8C5E}" destId="{E29C18C1-FBC5-492D-AAC8-4115EF1E5148}" srcOrd="0" destOrd="0" presId="urn:microsoft.com/office/officeart/2005/8/layout/vList5"/>
    <dgm:cxn modelId="{FA303B9B-AB99-4E2A-976E-95BAC9AE43FD}" type="presParOf" srcId="{DA5D04E9-AEE6-4561-8F9F-B91C2FBF8C5E}" destId="{15CFA1BA-C0B5-417E-9C07-336724D83463}" srcOrd="1" destOrd="0" presId="urn:microsoft.com/office/officeart/2005/8/layout/vList5"/>
    <dgm:cxn modelId="{909189BF-F01B-4586-9E75-675212430053}" type="presParOf" srcId="{980A5F17-0858-4457-A69D-FCCFE5E68A3E}" destId="{785801E0-1A3A-441A-B8B3-B6397BC86387}" srcOrd="3" destOrd="0" presId="urn:microsoft.com/office/officeart/2005/8/layout/vList5"/>
    <dgm:cxn modelId="{98880A57-0390-4E4F-8FDD-4B79F8032B57}" type="presParOf" srcId="{980A5F17-0858-4457-A69D-FCCFE5E68A3E}" destId="{BF6F7C07-CA02-481A-B5AC-E62F709DD984}" srcOrd="4" destOrd="0" presId="urn:microsoft.com/office/officeart/2005/8/layout/vList5"/>
    <dgm:cxn modelId="{EE138A04-B41D-4527-B085-028EAC1437FE}" type="presParOf" srcId="{BF6F7C07-CA02-481A-B5AC-E62F709DD984}" destId="{A287197E-3A6C-4CA2-A425-ACB6ECE99A6A}" srcOrd="0" destOrd="0" presId="urn:microsoft.com/office/officeart/2005/8/layout/vList5"/>
    <dgm:cxn modelId="{750945F1-35AF-43CE-86F3-442D60A0B9A2}" type="presParOf" srcId="{BF6F7C07-CA02-481A-B5AC-E62F709DD984}" destId="{FC2FC0D3-3E02-432B-8F36-6F4A7D7049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855E7-7AFD-4A44-960E-17601CC8DFEC}">
      <dsp:nvSpPr>
        <dsp:cNvPr id="0" name=""/>
        <dsp:cNvSpPr/>
      </dsp:nvSpPr>
      <dsp:spPr>
        <a:xfrm>
          <a:off x="9376" y="43016"/>
          <a:ext cx="2505007" cy="826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Тема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9376" y="43016"/>
        <a:ext cx="2505007" cy="826823"/>
      </dsp:txXfrm>
    </dsp:sp>
    <dsp:sp modelId="{9051F33D-58DA-49FC-A761-DC8474FE7636}">
      <dsp:nvSpPr>
        <dsp:cNvPr id="0" name=""/>
        <dsp:cNvSpPr/>
      </dsp:nvSpPr>
      <dsp:spPr>
        <a:xfrm>
          <a:off x="9376" y="869840"/>
          <a:ext cx="2505007" cy="3613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Выбрана учеником или учителем.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Предмет,основное</a:t>
          </a:r>
          <a:r>
            <a:rPr lang="ru-RU" sz="2400" kern="1200" dirty="0" smtClean="0"/>
            <a:t> содержание, рассуждение.</a:t>
          </a:r>
          <a:endParaRPr lang="ru-RU" sz="2400" kern="1200" dirty="0"/>
        </a:p>
      </dsp:txBody>
      <dsp:txXfrm>
        <a:off x="9376" y="869840"/>
        <a:ext cx="2505007" cy="3613106"/>
      </dsp:txXfrm>
    </dsp:sp>
    <dsp:sp modelId="{3B25D9C8-2934-49D4-8264-622C3B196F54}">
      <dsp:nvSpPr>
        <dsp:cNvPr id="0" name=""/>
        <dsp:cNvSpPr/>
      </dsp:nvSpPr>
      <dsp:spPr>
        <a:xfrm>
          <a:off x="2864742" y="43016"/>
          <a:ext cx="2502561" cy="826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Цель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2864742" y="43016"/>
        <a:ext cx="2502561" cy="826823"/>
      </dsp:txXfrm>
    </dsp:sp>
    <dsp:sp modelId="{44BA726D-56CF-41ED-A1A2-574FEE8BDFA5}">
      <dsp:nvSpPr>
        <dsp:cNvPr id="0" name=""/>
        <dsp:cNvSpPr/>
      </dsp:nvSpPr>
      <dsp:spPr>
        <a:xfrm>
          <a:off x="2864742" y="869840"/>
          <a:ext cx="2502561" cy="3613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Звучит четко, лаконично,  отражает тему проекта.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Написать, узнать, сделать, доказать.</a:t>
          </a:r>
          <a:endParaRPr lang="ru-RU" sz="2400" kern="1200" dirty="0"/>
        </a:p>
      </dsp:txBody>
      <dsp:txXfrm>
        <a:off x="2864742" y="869840"/>
        <a:ext cx="2502561" cy="3613106"/>
      </dsp:txXfrm>
    </dsp:sp>
    <dsp:sp modelId="{C299E8D0-29BD-4C44-B531-555C6AA6E5C4}">
      <dsp:nvSpPr>
        <dsp:cNvPr id="0" name=""/>
        <dsp:cNvSpPr/>
      </dsp:nvSpPr>
      <dsp:spPr>
        <a:xfrm>
          <a:off x="5727038" y="10902"/>
          <a:ext cx="2502561" cy="826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Задачи проекта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727038" y="10902"/>
        <a:ext cx="2502561" cy="826823"/>
      </dsp:txXfrm>
    </dsp:sp>
    <dsp:sp modelId="{69006387-2A9E-483A-9EE7-F7EC17965F94}">
      <dsp:nvSpPr>
        <dsp:cNvPr id="0" name=""/>
        <dsp:cNvSpPr/>
      </dsp:nvSpPr>
      <dsp:spPr>
        <a:xfrm>
          <a:off x="5717662" y="869840"/>
          <a:ext cx="2502561" cy="3613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Шаги, которые нужно сделать, чтобы достичь цели.</a:t>
          </a:r>
          <a:endParaRPr lang="ru-RU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Изучить, описать, установить, привлечь.</a:t>
          </a:r>
          <a:endParaRPr lang="ru-RU" sz="2400" kern="1200" dirty="0"/>
        </a:p>
      </dsp:txBody>
      <dsp:txXfrm>
        <a:off x="5717662" y="869840"/>
        <a:ext cx="2502561" cy="3613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12DCA-6BBF-47B8-8462-C0CEADA598A8}">
      <dsp:nvSpPr>
        <dsp:cNvPr id="0" name=""/>
        <dsp:cNvSpPr/>
      </dsp:nvSpPr>
      <dsp:spPr>
        <a:xfrm rot="5400000">
          <a:off x="4879816" y="-1901980"/>
          <a:ext cx="143262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Установить сроки</a:t>
          </a:r>
          <a:r>
            <a:rPr lang="ru-RU" sz="1600" kern="1200" dirty="0" smtClean="0"/>
            <a:t>; изучить литературу, подобрать фото, фильмы; провести наблюдения, опрос.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Выполнить рисунки, модели, схемы, сравнить результаты, оформить подготовить презентацию.</a:t>
          </a:r>
          <a:endParaRPr lang="ru-RU" sz="1600" kern="1200" dirty="0"/>
        </a:p>
      </dsp:txBody>
      <dsp:txXfrm rot="-5400000">
        <a:off x="2962656" y="85115"/>
        <a:ext cx="5197009" cy="1292753"/>
      </dsp:txXfrm>
    </dsp:sp>
    <dsp:sp modelId="{EF22BBED-4202-440B-8802-9A0527807328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План действий и его выполнение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71201" y="73410"/>
        <a:ext cx="2820254" cy="1316160"/>
      </dsp:txXfrm>
    </dsp:sp>
    <dsp:sp modelId="{15CFA1BA-C0B5-417E-9C07-336724D83463}">
      <dsp:nvSpPr>
        <dsp:cNvPr id="0" name=""/>
        <dsp:cNvSpPr/>
      </dsp:nvSpPr>
      <dsp:spPr>
        <a:xfrm rot="5400000">
          <a:off x="5012703" y="-373652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Макет, модель, журнал, газета, буклет, карта, фотоотчет.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Игра , праздник, экскурсия.</a:t>
          </a:r>
          <a:endParaRPr lang="ru-RU" sz="2100" kern="1200" dirty="0"/>
        </a:p>
      </dsp:txBody>
      <dsp:txXfrm rot="-5400000">
        <a:off x="2962656" y="1733356"/>
        <a:ext cx="5209983" cy="1052927"/>
      </dsp:txXfrm>
    </dsp:sp>
    <dsp:sp modelId="{E29C18C1-FBC5-492D-AAC8-4115EF1E5148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Формы проекта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71201" y="1604901"/>
        <a:ext cx="2820254" cy="1316160"/>
      </dsp:txXfrm>
    </dsp:sp>
    <dsp:sp modelId="{FC2FC0D3-3E02-432B-8F36-6F4A7D70496C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Демонстрация полученного продукта.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Выставка, аукцион, экскурсия, спектакль, концерт, праздник.</a:t>
          </a:r>
          <a:endParaRPr lang="ru-RU" sz="2100" kern="1200" dirty="0"/>
        </a:p>
      </dsp:txBody>
      <dsp:txXfrm rot="-5400000">
        <a:off x="2962656" y="3268008"/>
        <a:ext cx="5209983" cy="1052927"/>
      </dsp:txXfrm>
    </dsp:sp>
    <dsp:sp modelId="{A287197E-3A6C-4CA2-A425-ACB6ECE99A6A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Защита проекта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-76200" y="228600"/>
            <a:ext cx="2743200" cy="1981200"/>
            <a:chOff x="180" y="384"/>
            <a:chExt cx="1654" cy="1520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2" y="432"/>
              <a:ext cx="1396" cy="866"/>
            </a:xfrm>
            <a:custGeom>
              <a:avLst/>
              <a:gdLst>
                <a:gd name="T0" fmla="*/ 0 w 1392"/>
                <a:gd name="T1" fmla="*/ 0 h 864"/>
                <a:gd name="T2" fmla="*/ 289 w 1392"/>
                <a:gd name="T3" fmla="*/ 385 h 864"/>
                <a:gd name="T4" fmla="*/ 770 w 1392"/>
                <a:gd name="T5" fmla="*/ 722 h 864"/>
                <a:gd name="T6" fmla="*/ 1011 w 1392"/>
                <a:gd name="T7" fmla="*/ 866 h 864"/>
                <a:gd name="T8" fmla="*/ 1396 w 1392"/>
                <a:gd name="T9" fmla="*/ 818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2" h="864">
                  <a:moveTo>
                    <a:pt x="0" y="0"/>
                  </a:moveTo>
                  <a:lnTo>
                    <a:pt x="288" y="384"/>
                  </a:lnTo>
                  <a:lnTo>
                    <a:pt x="768" y="720"/>
                  </a:lnTo>
                  <a:lnTo>
                    <a:pt x="1008" y="864"/>
                  </a:lnTo>
                  <a:lnTo>
                    <a:pt x="1392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23" y="406"/>
              <a:ext cx="517" cy="1498"/>
            </a:xfrm>
            <a:custGeom>
              <a:avLst/>
              <a:gdLst>
                <a:gd name="T0" fmla="*/ 482 w 517"/>
                <a:gd name="T1" fmla="*/ 0 h 1498"/>
                <a:gd name="T2" fmla="*/ 429 w 517"/>
                <a:gd name="T3" fmla="*/ 358 h 1498"/>
                <a:gd name="T4" fmla="*/ 488 w 517"/>
                <a:gd name="T5" fmla="*/ 546 h 1498"/>
                <a:gd name="T6" fmla="*/ 517 w 517"/>
                <a:gd name="T7" fmla="*/ 893 h 1498"/>
                <a:gd name="T8" fmla="*/ 488 w 517"/>
                <a:gd name="T9" fmla="*/ 1069 h 1498"/>
                <a:gd name="T10" fmla="*/ 194 w 517"/>
                <a:gd name="T11" fmla="*/ 1369 h 1498"/>
                <a:gd name="T12" fmla="*/ 0 w 517"/>
                <a:gd name="T13" fmla="*/ 1498 h 14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7" h="1498">
                  <a:moveTo>
                    <a:pt x="482" y="0"/>
                  </a:moveTo>
                  <a:lnTo>
                    <a:pt x="429" y="358"/>
                  </a:lnTo>
                  <a:lnTo>
                    <a:pt x="488" y="546"/>
                  </a:lnTo>
                  <a:lnTo>
                    <a:pt x="517" y="893"/>
                  </a:lnTo>
                  <a:lnTo>
                    <a:pt x="488" y="1069"/>
                  </a:lnTo>
                  <a:lnTo>
                    <a:pt x="194" y="1369"/>
                  </a:lnTo>
                  <a:lnTo>
                    <a:pt x="0" y="1498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180" y="432"/>
              <a:ext cx="1184" cy="872"/>
            </a:xfrm>
            <a:custGeom>
              <a:avLst/>
              <a:gdLst>
                <a:gd name="T0" fmla="*/ 1184 w 1184"/>
                <a:gd name="T1" fmla="*/ 0 h 872"/>
                <a:gd name="T2" fmla="*/ 1034 w 1184"/>
                <a:gd name="T3" fmla="*/ 159 h 872"/>
                <a:gd name="T4" fmla="*/ 932 w 1184"/>
                <a:gd name="T5" fmla="*/ 328 h 872"/>
                <a:gd name="T6" fmla="*/ 731 w 1184"/>
                <a:gd name="T7" fmla="*/ 532 h 872"/>
                <a:gd name="T8" fmla="*/ 567 w 1184"/>
                <a:gd name="T9" fmla="*/ 723 h 872"/>
                <a:gd name="T10" fmla="*/ 402 w 1184"/>
                <a:gd name="T11" fmla="*/ 858 h 872"/>
                <a:gd name="T12" fmla="*/ 0 w 1184"/>
                <a:gd name="T13" fmla="*/ 872 h 8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84" h="872">
                  <a:moveTo>
                    <a:pt x="1184" y="0"/>
                  </a:moveTo>
                  <a:lnTo>
                    <a:pt x="1034" y="159"/>
                  </a:lnTo>
                  <a:lnTo>
                    <a:pt x="932" y="328"/>
                  </a:lnTo>
                  <a:lnTo>
                    <a:pt x="731" y="532"/>
                  </a:lnTo>
                  <a:lnTo>
                    <a:pt x="567" y="723"/>
                  </a:lnTo>
                  <a:lnTo>
                    <a:pt x="402" y="858"/>
                  </a:lnTo>
                  <a:lnTo>
                    <a:pt x="0" y="872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82" y="746"/>
              <a:ext cx="1552" cy="236"/>
            </a:xfrm>
            <a:custGeom>
              <a:avLst/>
              <a:gdLst>
                <a:gd name="T0" fmla="*/ 1552 w 1552"/>
                <a:gd name="T1" fmla="*/ 0 h 236"/>
                <a:gd name="T2" fmla="*/ 1193 w 1552"/>
                <a:gd name="T3" fmla="*/ 189 h 236"/>
                <a:gd name="T4" fmla="*/ 858 w 1552"/>
                <a:gd name="T5" fmla="*/ 218 h 236"/>
                <a:gd name="T6" fmla="*/ 629 w 1552"/>
                <a:gd name="T7" fmla="*/ 206 h 236"/>
                <a:gd name="T8" fmla="*/ 306 w 1552"/>
                <a:gd name="T9" fmla="*/ 236 h 236"/>
                <a:gd name="T10" fmla="*/ 124 w 1552"/>
                <a:gd name="T11" fmla="*/ 218 h 236"/>
                <a:gd name="T12" fmla="*/ 0 w 1552"/>
                <a:gd name="T13" fmla="*/ 206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52" h="236">
                  <a:moveTo>
                    <a:pt x="1552" y="0"/>
                  </a:moveTo>
                  <a:lnTo>
                    <a:pt x="1193" y="189"/>
                  </a:lnTo>
                  <a:lnTo>
                    <a:pt x="858" y="218"/>
                  </a:lnTo>
                  <a:lnTo>
                    <a:pt x="629" y="206"/>
                  </a:lnTo>
                  <a:lnTo>
                    <a:pt x="306" y="236"/>
                  </a:lnTo>
                  <a:lnTo>
                    <a:pt x="124" y="218"/>
                  </a:lnTo>
                  <a:lnTo>
                    <a:pt x="0" y="20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384" y="432"/>
              <a:ext cx="1296" cy="1056"/>
            </a:xfrm>
            <a:custGeom>
              <a:avLst/>
              <a:gdLst>
                <a:gd name="T0" fmla="*/ 1200 w 1296"/>
                <a:gd name="T1" fmla="*/ 864 h 1056"/>
                <a:gd name="T2" fmla="*/ 1248 w 1296"/>
                <a:gd name="T3" fmla="*/ 768 h 1056"/>
                <a:gd name="T4" fmla="*/ 1248 w 1296"/>
                <a:gd name="T5" fmla="*/ 720 h 1056"/>
                <a:gd name="T6" fmla="*/ 1296 w 1296"/>
                <a:gd name="T7" fmla="*/ 432 h 1056"/>
                <a:gd name="T8" fmla="*/ 864 w 1296"/>
                <a:gd name="T9" fmla="*/ 144 h 1056"/>
                <a:gd name="T10" fmla="*/ 480 w 1296"/>
                <a:gd name="T11" fmla="*/ 0 h 1056"/>
                <a:gd name="T12" fmla="*/ 144 w 1296"/>
                <a:gd name="T13" fmla="*/ 96 h 1056"/>
                <a:gd name="T14" fmla="*/ 96 w 1296"/>
                <a:gd name="T15" fmla="*/ 384 h 1056"/>
                <a:gd name="T16" fmla="*/ 0 w 1296"/>
                <a:gd name="T17" fmla="*/ 528 h 1056"/>
                <a:gd name="T18" fmla="*/ 48 w 1296"/>
                <a:gd name="T19" fmla="*/ 720 h 1056"/>
                <a:gd name="T20" fmla="*/ 144 w 1296"/>
                <a:gd name="T21" fmla="*/ 864 h 1056"/>
                <a:gd name="T22" fmla="*/ 288 w 1296"/>
                <a:gd name="T23" fmla="*/ 1056 h 1056"/>
                <a:gd name="T24" fmla="*/ 528 w 1296"/>
                <a:gd name="T25" fmla="*/ 1056 h 1056"/>
                <a:gd name="T26" fmla="*/ 768 w 1296"/>
                <a:gd name="T27" fmla="*/ 1008 h 1056"/>
                <a:gd name="T28" fmla="*/ 960 w 1296"/>
                <a:gd name="T29" fmla="*/ 864 h 1056"/>
                <a:gd name="T30" fmla="*/ 1104 w 1296"/>
                <a:gd name="T31" fmla="*/ 672 h 1056"/>
                <a:gd name="T32" fmla="*/ 1104 w 1296"/>
                <a:gd name="T33" fmla="*/ 528 h 1056"/>
                <a:gd name="T34" fmla="*/ 1008 w 1296"/>
                <a:gd name="T35" fmla="*/ 384 h 1056"/>
                <a:gd name="T36" fmla="*/ 816 w 1296"/>
                <a:gd name="T37" fmla="*/ 144 h 10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6" h="1056">
                  <a:moveTo>
                    <a:pt x="1200" y="864"/>
                  </a:moveTo>
                  <a:lnTo>
                    <a:pt x="1248" y="768"/>
                  </a:lnTo>
                  <a:lnTo>
                    <a:pt x="1248" y="720"/>
                  </a:lnTo>
                  <a:lnTo>
                    <a:pt x="1296" y="432"/>
                  </a:lnTo>
                  <a:lnTo>
                    <a:pt x="864" y="144"/>
                  </a:lnTo>
                  <a:lnTo>
                    <a:pt x="480" y="0"/>
                  </a:lnTo>
                  <a:lnTo>
                    <a:pt x="144" y="96"/>
                  </a:lnTo>
                  <a:lnTo>
                    <a:pt x="96" y="384"/>
                  </a:lnTo>
                  <a:lnTo>
                    <a:pt x="0" y="528"/>
                  </a:lnTo>
                  <a:lnTo>
                    <a:pt x="48" y="720"/>
                  </a:lnTo>
                  <a:lnTo>
                    <a:pt x="144" y="864"/>
                  </a:lnTo>
                  <a:lnTo>
                    <a:pt x="288" y="1056"/>
                  </a:lnTo>
                  <a:lnTo>
                    <a:pt x="528" y="1056"/>
                  </a:lnTo>
                  <a:lnTo>
                    <a:pt x="768" y="1008"/>
                  </a:lnTo>
                  <a:lnTo>
                    <a:pt x="960" y="864"/>
                  </a:lnTo>
                  <a:lnTo>
                    <a:pt x="1104" y="672"/>
                  </a:lnTo>
                  <a:lnTo>
                    <a:pt x="1104" y="528"/>
                  </a:lnTo>
                  <a:lnTo>
                    <a:pt x="1008" y="384"/>
                  </a:lnTo>
                  <a:lnTo>
                    <a:pt x="816" y="144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576" y="576"/>
              <a:ext cx="720" cy="766"/>
            </a:xfrm>
            <a:custGeom>
              <a:avLst/>
              <a:gdLst>
                <a:gd name="T0" fmla="*/ 624 w 720"/>
                <a:gd name="T1" fmla="*/ 96 h 768"/>
                <a:gd name="T2" fmla="*/ 432 w 720"/>
                <a:gd name="T3" fmla="*/ 96 h 768"/>
                <a:gd name="T4" fmla="*/ 288 w 720"/>
                <a:gd name="T5" fmla="*/ 0 h 768"/>
                <a:gd name="T6" fmla="*/ 192 w 720"/>
                <a:gd name="T7" fmla="*/ 96 h 768"/>
                <a:gd name="T8" fmla="*/ 48 w 720"/>
                <a:gd name="T9" fmla="*/ 96 h 768"/>
                <a:gd name="T10" fmla="*/ 48 w 720"/>
                <a:gd name="T11" fmla="*/ 239 h 768"/>
                <a:gd name="T12" fmla="*/ 0 w 720"/>
                <a:gd name="T13" fmla="*/ 383 h 768"/>
                <a:gd name="T14" fmla="*/ 0 w 720"/>
                <a:gd name="T15" fmla="*/ 479 h 768"/>
                <a:gd name="T16" fmla="*/ 48 w 720"/>
                <a:gd name="T17" fmla="*/ 622 h 768"/>
                <a:gd name="T18" fmla="*/ 192 w 720"/>
                <a:gd name="T19" fmla="*/ 766 h 768"/>
                <a:gd name="T20" fmla="*/ 336 w 720"/>
                <a:gd name="T21" fmla="*/ 718 h 768"/>
                <a:gd name="T22" fmla="*/ 576 w 720"/>
                <a:gd name="T23" fmla="*/ 718 h 768"/>
                <a:gd name="T24" fmla="*/ 624 w 720"/>
                <a:gd name="T25" fmla="*/ 575 h 768"/>
                <a:gd name="T26" fmla="*/ 720 w 720"/>
                <a:gd name="T27" fmla="*/ 383 h 768"/>
                <a:gd name="T28" fmla="*/ 672 w 720"/>
                <a:gd name="T29" fmla="*/ 239 h 768"/>
                <a:gd name="T30" fmla="*/ 624 w 720"/>
                <a:gd name="T31" fmla="*/ 192 h 768"/>
                <a:gd name="T32" fmla="*/ 624 w 720"/>
                <a:gd name="T33" fmla="*/ 96 h 7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672" y="720"/>
              <a:ext cx="480" cy="527"/>
            </a:xfrm>
            <a:custGeom>
              <a:avLst/>
              <a:gdLst>
                <a:gd name="T0" fmla="*/ 416 w 720"/>
                <a:gd name="T1" fmla="*/ 66 h 768"/>
                <a:gd name="T2" fmla="*/ 288 w 720"/>
                <a:gd name="T3" fmla="*/ 66 h 768"/>
                <a:gd name="T4" fmla="*/ 192 w 720"/>
                <a:gd name="T5" fmla="*/ 0 h 768"/>
                <a:gd name="T6" fmla="*/ 128 w 720"/>
                <a:gd name="T7" fmla="*/ 66 h 768"/>
                <a:gd name="T8" fmla="*/ 32 w 720"/>
                <a:gd name="T9" fmla="*/ 66 h 768"/>
                <a:gd name="T10" fmla="*/ 32 w 720"/>
                <a:gd name="T11" fmla="*/ 165 h 768"/>
                <a:gd name="T12" fmla="*/ 0 w 720"/>
                <a:gd name="T13" fmla="*/ 264 h 768"/>
                <a:gd name="T14" fmla="*/ 0 w 720"/>
                <a:gd name="T15" fmla="*/ 329 h 768"/>
                <a:gd name="T16" fmla="*/ 32 w 720"/>
                <a:gd name="T17" fmla="*/ 428 h 768"/>
                <a:gd name="T18" fmla="*/ 128 w 720"/>
                <a:gd name="T19" fmla="*/ 527 h 768"/>
                <a:gd name="T20" fmla="*/ 224 w 720"/>
                <a:gd name="T21" fmla="*/ 494 h 768"/>
                <a:gd name="T22" fmla="*/ 384 w 720"/>
                <a:gd name="T23" fmla="*/ 494 h 768"/>
                <a:gd name="T24" fmla="*/ 416 w 720"/>
                <a:gd name="T25" fmla="*/ 395 h 768"/>
                <a:gd name="T26" fmla="*/ 480 w 720"/>
                <a:gd name="T27" fmla="*/ 264 h 768"/>
                <a:gd name="T28" fmla="*/ 448 w 720"/>
                <a:gd name="T29" fmla="*/ 165 h 768"/>
                <a:gd name="T30" fmla="*/ 416 w 720"/>
                <a:gd name="T31" fmla="*/ 132 h 768"/>
                <a:gd name="T32" fmla="*/ 416 w 720"/>
                <a:gd name="T33" fmla="*/ 66 h 7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768" y="816"/>
              <a:ext cx="288" cy="286"/>
            </a:xfrm>
            <a:custGeom>
              <a:avLst/>
              <a:gdLst>
                <a:gd name="T0" fmla="*/ 250 w 720"/>
                <a:gd name="T1" fmla="*/ 36 h 768"/>
                <a:gd name="T2" fmla="*/ 173 w 720"/>
                <a:gd name="T3" fmla="*/ 36 h 768"/>
                <a:gd name="T4" fmla="*/ 115 w 720"/>
                <a:gd name="T5" fmla="*/ 0 h 768"/>
                <a:gd name="T6" fmla="*/ 77 w 720"/>
                <a:gd name="T7" fmla="*/ 36 h 768"/>
                <a:gd name="T8" fmla="*/ 19 w 720"/>
                <a:gd name="T9" fmla="*/ 36 h 768"/>
                <a:gd name="T10" fmla="*/ 19 w 720"/>
                <a:gd name="T11" fmla="*/ 89 h 768"/>
                <a:gd name="T12" fmla="*/ 0 w 720"/>
                <a:gd name="T13" fmla="*/ 143 h 768"/>
                <a:gd name="T14" fmla="*/ 0 w 720"/>
                <a:gd name="T15" fmla="*/ 179 h 768"/>
                <a:gd name="T16" fmla="*/ 19 w 720"/>
                <a:gd name="T17" fmla="*/ 232 h 768"/>
                <a:gd name="T18" fmla="*/ 77 w 720"/>
                <a:gd name="T19" fmla="*/ 286 h 768"/>
                <a:gd name="T20" fmla="*/ 134 w 720"/>
                <a:gd name="T21" fmla="*/ 268 h 768"/>
                <a:gd name="T22" fmla="*/ 230 w 720"/>
                <a:gd name="T23" fmla="*/ 268 h 768"/>
                <a:gd name="T24" fmla="*/ 250 w 720"/>
                <a:gd name="T25" fmla="*/ 215 h 768"/>
                <a:gd name="T26" fmla="*/ 288 w 720"/>
                <a:gd name="T27" fmla="*/ 143 h 768"/>
                <a:gd name="T28" fmla="*/ 269 w 720"/>
                <a:gd name="T29" fmla="*/ 89 h 768"/>
                <a:gd name="T30" fmla="*/ 250 w 720"/>
                <a:gd name="T31" fmla="*/ 72 h 768"/>
                <a:gd name="T32" fmla="*/ 250 w 720"/>
                <a:gd name="T33" fmla="*/ 36 h 7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64" y="1170"/>
              <a:ext cx="404" cy="463"/>
            </a:xfrm>
            <a:custGeom>
              <a:avLst/>
              <a:gdLst>
                <a:gd name="T0" fmla="*/ 0 w 404"/>
                <a:gd name="T1" fmla="*/ 0 h 462"/>
                <a:gd name="T2" fmla="*/ 116 w 404"/>
                <a:gd name="T3" fmla="*/ 319 h 462"/>
                <a:gd name="T4" fmla="*/ 212 w 404"/>
                <a:gd name="T5" fmla="*/ 415 h 462"/>
                <a:gd name="T6" fmla="*/ 404 w 404"/>
                <a:gd name="T7" fmla="*/ 463 h 4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4" h="462">
                  <a:moveTo>
                    <a:pt x="0" y="0"/>
                  </a:moveTo>
                  <a:lnTo>
                    <a:pt x="116" y="318"/>
                  </a:lnTo>
                  <a:lnTo>
                    <a:pt x="212" y="414"/>
                  </a:lnTo>
                  <a:lnTo>
                    <a:pt x="404" y="462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64" y="1140"/>
              <a:ext cx="212" cy="682"/>
            </a:xfrm>
            <a:custGeom>
              <a:avLst/>
              <a:gdLst>
                <a:gd name="T0" fmla="*/ 212 w 212"/>
                <a:gd name="T1" fmla="*/ 682 h 684"/>
                <a:gd name="T2" fmla="*/ 68 w 212"/>
                <a:gd name="T3" fmla="*/ 491 h 684"/>
                <a:gd name="T4" fmla="*/ 68 w 212"/>
                <a:gd name="T5" fmla="*/ 395 h 684"/>
                <a:gd name="T6" fmla="*/ 0 w 212"/>
                <a:gd name="T7" fmla="*/ 0 h 6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" h="684">
                  <a:moveTo>
                    <a:pt x="212" y="684"/>
                  </a:moveTo>
                  <a:lnTo>
                    <a:pt x="68" y="492"/>
                  </a:lnTo>
                  <a:lnTo>
                    <a:pt x="68" y="396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1344" y="432"/>
              <a:ext cx="481" cy="816"/>
            </a:xfrm>
            <a:custGeom>
              <a:avLst/>
              <a:gdLst>
                <a:gd name="T0" fmla="*/ 0 w 480"/>
                <a:gd name="T1" fmla="*/ 0 h 816"/>
                <a:gd name="T2" fmla="*/ 192 w 480"/>
                <a:gd name="T3" fmla="*/ 192 h 816"/>
                <a:gd name="T4" fmla="*/ 481 w 480"/>
                <a:gd name="T5" fmla="*/ 336 h 816"/>
                <a:gd name="T6" fmla="*/ 337 w 480"/>
                <a:gd name="T7" fmla="*/ 528 h 816"/>
                <a:gd name="T8" fmla="*/ 337 w 480"/>
                <a:gd name="T9" fmla="*/ 816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0" h="816">
                  <a:moveTo>
                    <a:pt x="0" y="0"/>
                  </a:moveTo>
                  <a:lnTo>
                    <a:pt x="192" y="192"/>
                  </a:lnTo>
                  <a:lnTo>
                    <a:pt x="480" y="336"/>
                  </a:lnTo>
                  <a:lnTo>
                    <a:pt x="336" y="528"/>
                  </a:lnTo>
                  <a:lnTo>
                    <a:pt x="336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192" y="624"/>
              <a:ext cx="956" cy="816"/>
            </a:xfrm>
            <a:custGeom>
              <a:avLst/>
              <a:gdLst>
                <a:gd name="T0" fmla="*/ 0 w 960"/>
                <a:gd name="T1" fmla="*/ 0 h 816"/>
                <a:gd name="T2" fmla="*/ 287 w 960"/>
                <a:gd name="T3" fmla="*/ 192 h 816"/>
                <a:gd name="T4" fmla="*/ 478 w 960"/>
                <a:gd name="T5" fmla="*/ 288 h 816"/>
                <a:gd name="T6" fmla="*/ 717 w 960"/>
                <a:gd name="T7" fmla="*/ 336 h 816"/>
                <a:gd name="T8" fmla="*/ 813 w 960"/>
                <a:gd name="T9" fmla="*/ 528 h 816"/>
                <a:gd name="T10" fmla="*/ 956 w 960"/>
                <a:gd name="T11" fmla="*/ 816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0" h="816">
                  <a:moveTo>
                    <a:pt x="0" y="0"/>
                  </a:moveTo>
                  <a:lnTo>
                    <a:pt x="288" y="192"/>
                  </a:lnTo>
                  <a:lnTo>
                    <a:pt x="480" y="288"/>
                  </a:lnTo>
                  <a:lnTo>
                    <a:pt x="720" y="336"/>
                  </a:lnTo>
                  <a:lnTo>
                    <a:pt x="816" y="528"/>
                  </a:lnTo>
                  <a:lnTo>
                    <a:pt x="960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36" y="384"/>
              <a:ext cx="816" cy="769"/>
            </a:xfrm>
            <a:custGeom>
              <a:avLst/>
              <a:gdLst>
                <a:gd name="T0" fmla="*/ 816 w 816"/>
                <a:gd name="T1" fmla="*/ 0 h 768"/>
                <a:gd name="T2" fmla="*/ 624 w 816"/>
                <a:gd name="T3" fmla="*/ 481 h 768"/>
                <a:gd name="T4" fmla="*/ 576 w 816"/>
                <a:gd name="T5" fmla="*/ 577 h 768"/>
                <a:gd name="T6" fmla="*/ 288 w 816"/>
                <a:gd name="T7" fmla="*/ 769 h 768"/>
                <a:gd name="T8" fmla="*/ 0 w 816"/>
                <a:gd name="T9" fmla="*/ 769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6" h="768">
                  <a:moveTo>
                    <a:pt x="816" y="0"/>
                  </a:moveTo>
                  <a:lnTo>
                    <a:pt x="624" y="480"/>
                  </a:lnTo>
                  <a:lnTo>
                    <a:pt x="576" y="576"/>
                  </a:ln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912" y="960"/>
              <a:ext cx="861" cy="144"/>
            </a:xfrm>
            <a:custGeom>
              <a:avLst/>
              <a:gdLst>
                <a:gd name="T0" fmla="*/ 0 w 864"/>
                <a:gd name="T1" fmla="*/ 0 h 144"/>
                <a:gd name="T2" fmla="*/ 383 w 864"/>
                <a:gd name="T3" fmla="*/ 144 h 144"/>
                <a:gd name="T4" fmla="*/ 861 w 864"/>
                <a:gd name="T5" fmla="*/ 96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144">
                  <a:moveTo>
                    <a:pt x="0" y="0"/>
                  </a:moveTo>
                  <a:lnTo>
                    <a:pt x="384" y="144"/>
                  </a:lnTo>
                  <a:lnTo>
                    <a:pt x="864" y="9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9" name="Picture 22" descr="18009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1800" y="4953000"/>
            <a:ext cx="2057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23"/>
          <p:cNvGrpSpPr>
            <a:grpSpLocks/>
          </p:cNvGrpSpPr>
          <p:nvPr userDrawn="1"/>
        </p:nvGrpSpPr>
        <p:grpSpPr bwMode="auto">
          <a:xfrm>
            <a:off x="0" y="0"/>
            <a:ext cx="9144000" cy="1752600"/>
            <a:chOff x="0" y="1536"/>
            <a:chExt cx="5760" cy="563"/>
          </a:xfrm>
        </p:grpSpPr>
        <p:pic>
          <p:nvPicPr>
            <p:cNvPr id="21" name="Picture 24" descr="4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0" y="1536"/>
              <a:ext cx="5760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5" descr="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094" y="1536"/>
              <a:ext cx="666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6" descr="12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rot="930090">
              <a:off x="48" y="1580"/>
              <a:ext cx="54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" name="Picture 27" descr="6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107632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8" descr="Ky3uk"/>
          <p:cNvPicPr>
            <a:picLocks noChangeAspect="1" noChangeArrowheads="1" noCrop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10191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9" descr="season_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87" t="15094" r="12962" b="45284"/>
          <a:stretch>
            <a:fillRect/>
          </a:stretch>
        </p:blipFill>
        <p:spPr bwMode="gray">
          <a:xfrm>
            <a:off x="381000" y="1295400"/>
            <a:ext cx="228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3600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552CA-F33C-4979-A2F5-A93F4A3D53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02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99F6B-9989-4268-BC5B-0FC2003730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394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FCD79-FA2B-4568-9973-9E72A11D24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01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862F5-7392-41A1-9B83-3A0EB9DAA4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768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2074F-66FC-4AAB-B7FC-02D54EB135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055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1DD8B-9292-4A60-BB4A-54EDE2EB43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0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AA494-51B0-4432-AD85-02FAC6E6CF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890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82644-3831-43DB-B8EF-E4EE05D535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067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6A73A-1911-4AFD-943B-2F43B3E84A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096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64C12-9711-49E9-9AF1-B7ADE22CF0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8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FB8E-0520-439E-A86D-E468D43D71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950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A00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DF5DF10-0A02-4CCD-B9C0-87C5C5A159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1905000" cy="1219200"/>
            <a:chOff x="180" y="384"/>
            <a:chExt cx="1654" cy="1520"/>
          </a:xfrm>
        </p:grpSpPr>
        <p:sp>
          <p:nvSpPr>
            <p:cNvPr id="1035" name="Freeform 8"/>
            <p:cNvSpPr>
              <a:spLocks/>
            </p:cNvSpPr>
            <p:nvPr/>
          </p:nvSpPr>
          <p:spPr bwMode="auto">
            <a:xfrm>
              <a:off x="432" y="431"/>
              <a:ext cx="1392" cy="865"/>
            </a:xfrm>
            <a:custGeom>
              <a:avLst/>
              <a:gdLst>
                <a:gd name="T0" fmla="*/ 0 w 1392"/>
                <a:gd name="T1" fmla="*/ 0 h 864"/>
                <a:gd name="T2" fmla="*/ 288 w 1392"/>
                <a:gd name="T3" fmla="*/ 384 h 864"/>
                <a:gd name="T4" fmla="*/ 768 w 1392"/>
                <a:gd name="T5" fmla="*/ 721 h 864"/>
                <a:gd name="T6" fmla="*/ 1008 w 1392"/>
                <a:gd name="T7" fmla="*/ 865 h 864"/>
                <a:gd name="T8" fmla="*/ 1392 w 1392"/>
                <a:gd name="T9" fmla="*/ 817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2" h="864">
                  <a:moveTo>
                    <a:pt x="0" y="0"/>
                  </a:moveTo>
                  <a:lnTo>
                    <a:pt x="288" y="384"/>
                  </a:lnTo>
                  <a:lnTo>
                    <a:pt x="768" y="720"/>
                  </a:lnTo>
                  <a:lnTo>
                    <a:pt x="1008" y="864"/>
                  </a:lnTo>
                  <a:lnTo>
                    <a:pt x="1392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9"/>
            <p:cNvSpPr>
              <a:spLocks/>
            </p:cNvSpPr>
            <p:nvPr/>
          </p:nvSpPr>
          <p:spPr bwMode="auto">
            <a:xfrm>
              <a:off x="423" y="406"/>
              <a:ext cx="517" cy="1498"/>
            </a:xfrm>
            <a:custGeom>
              <a:avLst/>
              <a:gdLst>
                <a:gd name="T0" fmla="*/ 482 w 517"/>
                <a:gd name="T1" fmla="*/ 0 h 1498"/>
                <a:gd name="T2" fmla="*/ 429 w 517"/>
                <a:gd name="T3" fmla="*/ 358 h 1498"/>
                <a:gd name="T4" fmla="*/ 488 w 517"/>
                <a:gd name="T5" fmla="*/ 546 h 1498"/>
                <a:gd name="T6" fmla="*/ 517 w 517"/>
                <a:gd name="T7" fmla="*/ 893 h 1498"/>
                <a:gd name="T8" fmla="*/ 488 w 517"/>
                <a:gd name="T9" fmla="*/ 1069 h 1498"/>
                <a:gd name="T10" fmla="*/ 194 w 517"/>
                <a:gd name="T11" fmla="*/ 1369 h 1498"/>
                <a:gd name="T12" fmla="*/ 0 w 517"/>
                <a:gd name="T13" fmla="*/ 1498 h 14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7" h="1498">
                  <a:moveTo>
                    <a:pt x="482" y="0"/>
                  </a:moveTo>
                  <a:lnTo>
                    <a:pt x="429" y="358"/>
                  </a:lnTo>
                  <a:lnTo>
                    <a:pt x="488" y="546"/>
                  </a:lnTo>
                  <a:lnTo>
                    <a:pt x="517" y="893"/>
                  </a:lnTo>
                  <a:lnTo>
                    <a:pt x="488" y="1069"/>
                  </a:lnTo>
                  <a:lnTo>
                    <a:pt x="194" y="1369"/>
                  </a:lnTo>
                  <a:lnTo>
                    <a:pt x="0" y="1498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0"/>
            <p:cNvSpPr>
              <a:spLocks/>
            </p:cNvSpPr>
            <p:nvPr/>
          </p:nvSpPr>
          <p:spPr bwMode="auto">
            <a:xfrm>
              <a:off x="180" y="432"/>
              <a:ext cx="1184" cy="873"/>
            </a:xfrm>
            <a:custGeom>
              <a:avLst/>
              <a:gdLst>
                <a:gd name="T0" fmla="*/ 1184 w 1184"/>
                <a:gd name="T1" fmla="*/ 0 h 872"/>
                <a:gd name="T2" fmla="*/ 1034 w 1184"/>
                <a:gd name="T3" fmla="*/ 159 h 872"/>
                <a:gd name="T4" fmla="*/ 932 w 1184"/>
                <a:gd name="T5" fmla="*/ 328 h 872"/>
                <a:gd name="T6" fmla="*/ 731 w 1184"/>
                <a:gd name="T7" fmla="*/ 533 h 872"/>
                <a:gd name="T8" fmla="*/ 567 w 1184"/>
                <a:gd name="T9" fmla="*/ 724 h 872"/>
                <a:gd name="T10" fmla="*/ 402 w 1184"/>
                <a:gd name="T11" fmla="*/ 859 h 872"/>
                <a:gd name="T12" fmla="*/ 0 w 1184"/>
                <a:gd name="T13" fmla="*/ 873 h 8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84" h="872">
                  <a:moveTo>
                    <a:pt x="1184" y="0"/>
                  </a:moveTo>
                  <a:lnTo>
                    <a:pt x="1034" y="159"/>
                  </a:lnTo>
                  <a:lnTo>
                    <a:pt x="932" y="328"/>
                  </a:lnTo>
                  <a:lnTo>
                    <a:pt x="731" y="532"/>
                  </a:lnTo>
                  <a:lnTo>
                    <a:pt x="567" y="723"/>
                  </a:lnTo>
                  <a:lnTo>
                    <a:pt x="402" y="858"/>
                  </a:lnTo>
                  <a:lnTo>
                    <a:pt x="0" y="872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1"/>
            <p:cNvSpPr>
              <a:spLocks/>
            </p:cNvSpPr>
            <p:nvPr/>
          </p:nvSpPr>
          <p:spPr bwMode="auto">
            <a:xfrm>
              <a:off x="282" y="746"/>
              <a:ext cx="1552" cy="236"/>
            </a:xfrm>
            <a:custGeom>
              <a:avLst/>
              <a:gdLst>
                <a:gd name="T0" fmla="*/ 1552 w 1552"/>
                <a:gd name="T1" fmla="*/ 0 h 236"/>
                <a:gd name="T2" fmla="*/ 1193 w 1552"/>
                <a:gd name="T3" fmla="*/ 189 h 236"/>
                <a:gd name="T4" fmla="*/ 858 w 1552"/>
                <a:gd name="T5" fmla="*/ 218 h 236"/>
                <a:gd name="T6" fmla="*/ 629 w 1552"/>
                <a:gd name="T7" fmla="*/ 206 h 236"/>
                <a:gd name="T8" fmla="*/ 306 w 1552"/>
                <a:gd name="T9" fmla="*/ 236 h 236"/>
                <a:gd name="T10" fmla="*/ 124 w 1552"/>
                <a:gd name="T11" fmla="*/ 218 h 236"/>
                <a:gd name="T12" fmla="*/ 0 w 1552"/>
                <a:gd name="T13" fmla="*/ 206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52" h="236">
                  <a:moveTo>
                    <a:pt x="1552" y="0"/>
                  </a:moveTo>
                  <a:lnTo>
                    <a:pt x="1193" y="189"/>
                  </a:lnTo>
                  <a:lnTo>
                    <a:pt x="858" y="218"/>
                  </a:lnTo>
                  <a:lnTo>
                    <a:pt x="629" y="206"/>
                  </a:lnTo>
                  <a:lnTo>
                    <a:pt x="306" y="236"/>
                  </a:lnTo>
                  <a:lnTo>
                    <a:pt x="124" y="218"/>
                  </a:lnTo>
                  <a:lnTo>
                    <a:pt x="0" y="20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2"/>
            <p:cNvSpPr>
              <a:spLocks/>
            </p:cNvSpPr>
            <p:nvPr/>
          </p:nvSpPr>
          <p:spPr bwMode="auto">
            <a:xfrm>
              <a:off x="384" y="432"/>
              <a:ext cx="1296" cy="1057"/>
            </a:xfrm>
            <a:custGeom>
              <a:avLst/>
              <a:gdLst>
                <a:gd name="T0" fmla="*/ 1200 w 1296"/>
                <a:gd name="T1" fmla="*/ 865 h 1056"/>
                <a:gd name="T2" fmla="*/ 1248 w 1296"/>
                <a:gd name="T3" fmla="*/ 769 h 1056"/>
                <a:gd name="T4" fmla="*/ 1248 w 1296"/>
                <a:gd name="T5" fmla="*/ 721 h 1056"/>
                <a:gd name="T6" fmla="*/ 1296 w 1296"/>
                <a:gd name="T7" fmla="*/ 432 h 1056"/>
                <a:gd name="T8" fmla="*/ 864 w 1296"/>
                <a:gd name="T9" fmla="*/ 144 h 1056"/>
                <a:gd name="T10" fmla="*/ 480 w 1296"/>
                <a:gd name="T11" fmla="*/ 0 h 1056"/>
                <a:gd name="T12" fmla="*/ 144 w 1296"/>
                <a:gd name="T13" fmla="*/ 96 h 1056"/>
                <a:gd name="T14" fmla="*/ 96 w 1296"/>
                <a:gd name="T15" fmla="*/ 384 h 1056"/>
                <a:gd name="T16" fmla="*/ 0 w 1296"/>
                <a:gd name="T17" fmla="*/ 529 h 1056"/>
                <a:gd name="T18" fmla="*/ 48 w 1296"/>
                <a:gd name="T19" fmla="*/ 721 h 1056"/>
                <a:gd name="T20" fmla="*/ 144 w 1296"/>
                <a:gd name="T21" fmla="*/ 865 h 1056"/>
                <a:gd name="T22" fmla="*/ 288 w 1296"/>
                <a:gd name="T23" fmla="*/ 1057 h 1056"/>
                <a:gd name="T24" fmla="*/ 528 w 1296"/>
                <a:gd name="T25" fmla="*/ 1057 h 1056"/>
                <a:gd name="T26" fmla="*/ 768 w 1296"/>
                <a:gd name="T27" fmla="*/ 1009 h 1056"/>
                <a:gd name="T28" fmla="*/ 960 w 1296"/>
                <a:gd name="T29" fmla="*/ 865 h 1056"/>
                <a:gd name="T30" fmla="*/ 1104 w 1296"/>
                <a:gd name="T31" fmla="*/ 673 h 1056"/>
                <a:gd name="T32" fmla="*/ 1104 w 1296"/>
                <a:gd name="T33" fmla="*/ 529 h 1056"/>
                <a:gd name="T34" fmla="*/ 1008 w 1296"/>
                <a:gd name="T35" fmla="*/ 384 h 1056"/>
                <a:gd name="T36" fmla="*/ 816 w 1296"/>
                <a:gd name="T37" fmla="*/ 144 h 10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6" h="1056">
                  <a:moveTo>
                    <a:pt x="1200" y="864"/>
                  </a:moveTo>
                  <a:lnTo>
                    <a:pt x="1248" y="768"/>
                  </a:lnTo>
                  <a:lnTo>
                    <a:pt x="1248" y="720"/>
                  </a:lnTo>
                  <a:lnTo>
                    <a:pt x="1296" y="432"/>
                  </a:lnTo>
                  <a:lnTo>
                    <a:pt x="864" y="144"/>
                  </a:lnTo>
                  <a:lnTo>
                    <a:pt x="480" y="0"/>
                  </a:lnTo>
                  <a:lnTo>
                    <a:pt x="144" y="96"/>
                  </a:lnTo>
                  <a:lnTo>
                    <a:pt x="96" y="384"/>
                  </a:lnTo>
                  <a:lnTo>
                    <a:pt x="0" y="528"/>
                  </a:lnTo>
                  <a:lnTo>
                    <a:pt x="48" y="720"/>
                  </a:lnTo>
                  <a:lnTo>
                    <a:pt x="144" y="864"/>
                  </a:lnTo>
                  <a:lnTo>
                    <a:pt x="288" y="1056"/>
                  </a:lnTo>
                  <a:lnTo>
                    <a:pt x="528" y="1056"/>
                  </a:lnTo>
                  <a:lnTo>
                    <a:pt x="768" y="1008"/>
                  </a:lnTo>
                  <a:lnTo>
                    <a:pt x="960" y="864"/>
                  </a:lnTo>
                  <a:lnTo>
                    <a:pt x="1104" y="672"/>
                  </a:lnTo>
                  <a:lnTo>
                    <a:pt x="1104" y="528"/>
                  </a:lnTo>
                  <a:lnTo>
                    <a:pt x="1008" y="384"/>
                  </a:lnTo>
                  <a:lnTo>
                    <a:pt x="816" y="144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3"/>
            <p:cNvSpPr>
              <a:spLocks/>
            </p:cNvSpPr>
            <p:nvPr/>
          </p:nvSpPr>
          <p:spPr bwMode="auto">
            <a:xfrm>
              <a:off x="576" y="576"/>
              <a:ext cx="721" cy="768"/>
            </a:xfrm>
            <a:custGeom>
              <a:avLst/>
              <a:gdLst>
                <a:gd name="T0" fmla="*/ 625 w 720"/>
                <a:gd name="T1" fmla="*/ 96 h 768"/>
                <a:gd name="T2" fmla="*/ 433 w 720"/>
                <a:gd name="T3" fmla="*/ 96 h 768"/>
                <a:gd name="T4" fmla="*/ 288 w 720"/>
                <a:gd name="T5" fmla="*/ 0 h 768"/>
                <a:gd name="T6" fmla="*/ 192 w 720"/>
                <a:gd name="T7" fmla="*/ 96 h 768"/>
                <a:gd name="T8" fmla="*/ 48 w 720"/>
                <a:gd name="T9" fmla="*/ 96 h 768"/>
                <a:gd name="T10" fmla="*/ 48 w 720"/>
                <a:gd name="T11" fmla="*/ 240 h 768"/>
                <a:gd name="T12" fmla="*/ 0 w 720"/>
                <a:gd name="T13" fmla="*/ 384 h 768"/>
                <a:gd name="T14" fmla="*/ 0 w 720"/>
                <a:gd name="T15" fmla="*/ 480 h 768"/>
                <a:gd name="T16" fmla="*/ 48 w 720"/>
                <a:gd name="T17" fmla="*/ 624 h 768"/>
                <a:gd name="T18" fmla="*/ 192 w 720"/>
                <a:gd name="T19" fmla="*/ 768 h 768"/>
                <a:gd name="T20" fmla="*/ 336 w 720"/>
                <a:gd name="T21" fmla="*/ 720 h 768"/>
                <a:gd name="T22" fmla="*/ 577 w 720"/>
                <a:gd name="T23" fmla="*/ 720 h 768"/>
                <a:gd name="T24" fmla="*/ 625 w 720"/>
                <a:gd name="T25" fmla="*/ 576 h 768"/>
                <a:gd name="T26" fmla="*/ 721 w 720"/>
                <a:gd name="T27" fmla="*/ 384 h 768"/>
                <a:gd name="T28" fmla="*/ 673 w 720"/>
                <a:gd name="T29" fmla="*/ 240 h 768"/>
                <a:gd name="T30" fmla="*/ 625 w 720"/>
                <a:gd name="T31" fmla="*/ 192 h 768"/>
                <a:gd name="T32" fmla="*/ 625 w 720"/>
                <a:gd name="T33" fmla="*/ 96 h 7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4"/>
            <p:cNvSpPr>
              <a:spLocks/>
            </p:cNvSpPr>
            <p:nvPr/>
          </p:nvSpPr>
          <p:spPr bwMode="auto">
            <a:xfrm>
              <a:off x="672" y="720"/>
              <a:ext cx="480" cy="528"/>
            </a:xfrm>
            <a:custGeom>
              <a:avLst/>
              <a:gdLst>
                <a:gd name="T0" fmla="*/ 416 w 720"/>
                <a:gd name="T1" fmla="*/ 66 h 768"/>
                <a:gd name="T2" fmla="*/ 288 w 720"/>
                <a:gd name="T3" fmla="*/ 66 h 768"/>
                <a:gd name="T4" fmla="*/ 192 w 720"/>
                <a:gd name="T5" fmla="*/ 0 h 768"/>
                <a:gd name="T6" fmla="*/ 128 w 720"/>
                <a:gd name="T7" fmla="*/ 66 h 768"/>
                <a:gd name="T8" fmla="*/ 32 w 720"/>
                <a:gd name="T9" fmla="*/ 66 h 768"/>
                <a:gd name="T10" fmla="*/ 32 w 720"/>
                <a:gd name="T11" fmla="*/ 165 h 768"/>
                <a:gd name="T12" fmla="*/ 0 w 720"/>
                <a:gd name="T13" fmla="*/ 264 h 768"/>
                <a:gd name="T14" fmla="*/ 0 w 720"/>
                <a:gd name="T15" fmla="*/ 330 h 768"/>
                <a:gd name="T16" fmla="*/ 32 w 720"/>
                <a:gd name="T17" fmla="*/ 429 h 768"/>
                <a:gd name="T18" fmla="*/ 128 w 720"/>
                <a:gd name="T19" fmla="*/ 528 h 768"/>
                <a:gd name="T20" fmla="*/ 224 w 720"/>
                <a:gd name="T21" fmla="*/ 495 h 768"/>
                <a:gd name="T22" fmla="*/ 384 w 720"/>
                <a:gd name="T23" fmla="*/ 495 h 768"/>
                <a:gd name="T24" fmla="*/ 416 w 720"/>
                <a:gd name="T25" fmla="*/ 396 h 768"/>
                <a:gd name="T26" fmla="*/ 480 w 720"/>
                <a:gd name="T27" fmla="*/ 264 h 768"/>
                <a:gd name="T28" fmla="*/ 448 w 720"/>
                <a:gd name="T29" fmla="*/ 165 h 768"/>
                <a:gd name="T30" fmla="*/ 416 w 720"/>
                <a:gd name="T31" fmla="*/ 132 h 768"/>
                <a:gd name="T32" fmla="*/ 416 w 720"/>
                <a:gd name="T33" fmla="*/ 66 h 7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5"/>
            <p:cNvSpPr>
              <a:spLocks/>
            </p:cNvSpPr>
            <p:nvPr/>
          </p:nvSpPr>
          <p:spPr bwMode="auto">
            <a:xfrm>
              <a:off x="769" y="815"/>
              <a:ext cx="288" cy="289"/>
            </a:xfrm>
            <a:custGeom>
              <a:avLst/>
              <a:gdLst>
                <a:gd name="T0" fmla="*/ 250 w 720"/>
                <a:gd name="T1" fmla="*/ 36 h 768"/>
                <a:gd name="T2" fmla="*/ 173 w 720"/>
                <a:gd name="T3" fmla="*/ 36 h 768"/>
                <a:gd name="T4" fmla="*/ 115 w 720"/>
                <a:gd name="T5" fmla="*/ 0 h 768"/>
                <a:gd name="T6" fmla="*/ 77 w 720"/>
                <a:gd name="T7" fmla="*/ 36 h 768"/>
                <a:gd name="T8" fmla="*/ 19 w 720"/>
                <a:gd name="T9" fmla="*/ 36 h 768"/>
                <a:gd name="T10" fmla="*/ 19 w 720"/>
                <a:gd name="T11" fmla="*/ 90 h 768"/>
                <a:gd name="T12" fmla="*/ 0 w 720"/>
                <a:gd name="T13" fmla="*/ 145 h 768"/>
                <a:gd name="T14" fmla="*/ 0 w 720"/>
                <a:gd name="T15" fmla="*/ 181 h 768"/>
                <a:gd name="T16" fmla="*/ 19 w 720"/>
                <a:gd name="T17" fmla="*/ 235 h 768"/>
                <a:gd name="T18" fmla="*/ 77 w 720"/>
                <a:gd name="T19" fmla="*/ 289 h 768"/>
                <a:gd name="T20" fmla="*/ 134 w 720"/>
                <a:gd name="T21" fmla="*/ 271 h 768"/>
                <a:gd name="T22" fmla="*/ 230 w 720"/>
                <a:gd name="T23" fmla="*/ 271 h 768"/>
                <a:gd name="T24" fmla="*/ 250 w 720"/>
                <a:gd name="T25" fmla="*/ 217 h 768"/>
                <a:gd name="T26" fmla="*/ 288 w 720"/>
                <a:gd name="T27" fmla="*/ 145 h 768"/>
                <a:gd name="T28" fmla="*/ 269 w 720"/>
                <a:gd name="T29" fmla="*/ 90 h 768"/>
                <a:gd name="T30" fmla="*/ 250 w 720"/>
                <a:gd name="T31" fmla="*/ 72 h 768"/>
                <a:gd name="T32" fmla="*/ 250 w 720"/>
                <a:gd name="T33" fmla="*/ 36 h 7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16"/>
            <p:cNvSpPr>
              <a:spLocks/>
            </p:cNvSpPr>
            <p:nvPr/>
          </p:nvSpPr>
          <p:spPr bwMode="auto">
            <a:xfrm>
              <a:off x="363" y="1170"/>
              <a:ext cx="405" cy="463"/>
            </a:xfrm>
            <a:custGeom>
              <a:avLst/>
              <a:gdLst>
                <a:gd name="T0" fmla="*/ 0 w 404"/>
                <a:gd name="T1" fmla="*/ 0 h 462"/>
                <a:gd name="T2" fmla="*/ 116 w 404"/>
                <a:gd name="T3" fmla="*/ 319 h 462"/>
                <a:gd name="T4" fmla="*/ 213 w 404"/>
                <a:gd name="T5" fmla="*/ 415 h 462"/>
                <a:gd name="T6" fmla="*/ 405 w 404"/>
                <a:gd name="T7" fmla="*/ 463 h 4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4" h="462">
                  <a:moveTo>
                    <a:pt x="0" y="0"/>
                  </a:moveTo>
                  <a:lnTo>
                    <a:pt x="116" y="318"/>
                  </a:lnTo>
                  <a:lnTo>
                    <a:pt x="212" y="414"/>
                  </a:lnTo>
                  <a:lnTo>
                    <a:pt x="404" y="462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17"/>
            <p:cNvSpPr>
              <a:spLocks/>
            </p:cNvSpPr>
            <p:nvPr/>
          </p:nvSpPr>
          <p:spPr bwMode="auto">
            <a:xfrm>
              <a:off x="363" y="1140"/>
              <a:ext cx="212" cy="685"/>
            </a:xfrm>
            <a:custGeom>
              <a:avLst/>
              <a:gdLst>
                <a:gd name="T0" fmla="*/ 212 w 212"/>
                <a:gd name="T1" fmla="*/ 685 h 684"/>
                <a:gd name="T2" fmla="*/ 68 w 212"/>
                <a:gd name="T3" fmla="*/ 493 h 684"/>
                <a:gd name="T4" fmla="*/ 68 w 212"/>
                <a:gd name="T5" fmla="*/ 397 h 684"/>
                <a:gd name="T6" fmla="*/ 0 w 212"/>
                <a:gd name="T7" fmla="*/ 0 h 6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" h="684">
                  <a:moveTo>
                    <a:pt x="212" y="684"/>
                  </a:moveTo>
                  <a:lnTo>
                    <a:pt x="68" y="492"/>
                  </a:lnTo>
                  <a:lnTo>
                    <a:pt x="68" y="396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18"/>
            <p:cNvSpPr>
              <a:spLocks/>
            </p:cNvSpPr>
            <p:nvPr/>
          </p:nvSpPr>
          <p:spPr bwMode="auto">
            <a:xfrm>
              <a:off x="1343" y="431"/>
              <a:ext cx="481" cy="817"/>
            </a:xfrm>
            <a:custGeom>
              <a:avLst/>
              <a:gdLst>
                <a:gd name="T0" fmla="*/ 0 w 480"/>
                <a:gd name="T1" fmla="*/ 0 h 816"/>
                <a:gd name="T2" fmla="*/ 192 w 480"/>
                <a:gd name="T3" fmla="*/ 192 h 816"/>
                <a:gd name="T4" fmla="*/ 481 w 480"/>
                <a:gd name="T5" fmla="*/ 336 h 816"/>
                <a:gd name="T6" fmla="*/ 337 w 480"/>
                <a:gd name="T7" fmla="*/ 529 h 816"/>
                <a:gd name="T8" fmla="*/ 337 w 480"/>
                <a:gd name="T9" fmla="*/ 817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0" h="816">
                  <a:moveTo>
                    <a:pt x="0" y="0"/>
                  </a:moveTo>
                  <a:lnTo>
                    <a:pt x="192" y="192"/>
                  </a:lnTo>
                  <a:lnTo>
                    <a:pt x="480" y="336"/>
                  </a:lnTo>
                  <a:lnTo>
                    <a:pt x="336" y="528"/>
                  </a:lnTo>
                  <a:lnTo>
                    <a:pt x="336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19"/>
            <p:cNvSpPr>
              <a:spLocks/>
            </p:cNvSpPr>
            <p:nvPr/>
          </p:nvSpPr>
          <p:spPr bwMode="auto">
            <a:xfrm>
              <a:off x="192" y="623"/>
              <a:ext cx="958" cy="817"/>
            </a:xfrm>
            <a:custGeom>
              <a:avLst/>
              <a:gdLst>
                <a:gd name="T0" fmla="*/ 0 w 960"/>
                <a:gd name="T1" fmla="*/ 0 h 816"/>
                <a:gd name="T2" fmla="*/ 287 w 960"/>
                <a:gd name="T3" fmla="*/ 192 h 816"/>
                <a:gd name="T4" fmla="*/ 479 w 960"/>
                <a:gd name="T5" fmla="*/ 288 h 816"/>
                <a:gd name="T6" fmla="*/ 719 w 960"/>
                <a:gd name="T7" fmla="*/ 336 h 816"/>
                <a:gd name="T8" fmla="*/ 814 w 960"/>
                <a:gd name="T9" fmla="*/ 529 h 816"/>
                <a:gd name="T10" fmla="*/ 958 w 960"/>
                <a:gd name="T11" fmla="*/ 817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0" h="816">
                  <a:moveTo>
                    <a:pt x="0" y="0"/>
                  </a:moveTo>
                  <a:lnTo>
                    <a:pt x="288" y="192"/>
                  </a:lnTo>
                  <a:lnTo>
                    <a:pt x="480" y="288"/>
                  </a:lnTo>
                  <a:lnTo>
                    <a:pt x="720" y="336"/>
                  </a:lnTo>
                  <a:lnTo>
                    <a:pt x="816" y="528"/>
                  </a:lnTo>
                  <a:lnTo>
                    <a:pt x="960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0"/>
            <p:cNvSpPr>
              <a:spLocks/>
            </p:cNvSpPr>
            <p:nvPr/>
          </p:nvSpPr>
          <p:spPr bwMode="auto">
            <a:xfrm>
              <a:off x="336" y="384"/>
              <a:ext cx="816" cy="768"/>
            </a:xfrm>
            <a:custGeom>
              <a:avLst/>
              <a:gdLst>
                <a:gd name="T0" fmla="*/ 816 w 816"/>
                <a:gd name="T1" fmla="*/ 0 h 768"/>
                <a:gd name="T2" fmla="*/ 624 w 816"/>
                <a:gd name="T3" fmla="*/ 480 h 768"/>
                <a:gd name="T4" fmla="*/ 576 w 816"/>
                <a:gd name="T5" fmla="*/ 576 h 768"/>
                <a:gd name="T6" fmla="*/ 288 w 816"/>
                <a:gd name="T7" fmla="*/ 768 h 768"/>
                <a:gd name="T8" fmla="*/ 0 w 816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6" h="768">
                  <a:moveTo>
                    <a:pt x="816" y="0"/>
                  </a:moveTo>
                  <a:lnTo>
                    <a:pt x="624" y="480"/>
                  </a:lnTo>
                  <a:lnTo>
                    <a:pt x="576" y="576"/>
                  </a:ln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21"/>
            <p:cNvSpPr>
              <a:spLocks/>
            </p:cNvSpPr>
            <p:nvPr/>
          </p:nvSpPr>
          <p:spPr bwMode="auto">
            <a:xfrm>
              <a:off x="912" y="960"/>
              <a:ext cx="864" cy="144"/>
            </a:xfrm>
            <a:custGeom>
              <a:avLst/>
              <a:gdLst>
                <a:gd name="T0" fmla="*/ 0 w 864"/>
                <a:gd name="T1" fmla="*/ 0 h 144"/>
                <a:gd name="T2" fmla="*/ 384 w 864"/>
                <a:gd name="T3" fmla="*/ 144 h 144"/>
                <a:gd name="T4" fmla="*/ 864 w 864"/>
                <a:gd name="T5" fmla="*/ 96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144">
                  <a:moveTo>
                    <a:pt x="0" y="0"/>
                  </a:moveTo>
                  <a:lnTo>
                    <a:pt x="384" y="144"/>
                  </a:lnTo>
                  <a:lnTo>
                    <a:pt x="864" y="9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2"/>
          <p:cNvGrpSpPr>
            <a:grpSpLocks/>
          </p:cNvGrpSpPr>
          <p:nvPr userDrawn="1"/>
        </p:nvGrpSpPr>
        <p:grpSpPr bwMode="auto">
          <a:xfrm>
            <a:off x="0" y="0"/>
            <a:ext cx="9144000" cy="1752600"/>
            <a:chOff x="0" y="1536"/>
            <a:chExt cx="5760" cy="563"/>
          </a:xfrm>
        </p:grpSpPr>
        <p:pic>
          <p:nvPicPr>
            <p:cNvPr id="1032" name="Picture 23" descr="4_1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0" y="1536"/>
              <a:ext cx="5760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24" descr="6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094" y="1536"/>
              <a:ext cx="666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25" descr="123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rot="930090">
              <a:off x="48" y="1580"/>
              <a:ext cx="54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1" name="Picture 26" descr="6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107632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472" y="2000240"/>
            <a:ext cx="817854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</a:rPr>
              <a:t>Организация   проектной </a:t>
            </a:r>
          </a:p>
          <a:p>
            <a:pPr algn="ctr"/>
            <a:r>
              <a:rPr lang="ru-RU" sz="5400" b="1" dirty="0" smtClean="0">
                <a:ln w="50800"/>
              </a:rPr>
              <a:t>деятельности в школе</a:t>
            </a:r>
            <a:endParaRPr lang="ru-RU" sz="5400" b="1" dirty="0">
              <a:ln w="50800"/>
            </a:endParaRPr>
          </a:p>
        </p:txBody>
      </p:sp>
      <p:pic>
        <p:nvPicPr>
          <p:cNvPr id="8" name="Picture 9" descr="Фото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4786322"/>
            <a:ext cx="1714512" cy="194310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pic>
        <p:nvPicPr>
          <p:cNvPr id="9" name="Picture 10" descr="Фото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4786322"/>
            <a:ext cx="1714512" cy="19288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11" name="Picture 12" descr="Копия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1" y="4786322"/>
            <a:ext cx="292895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51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>
                <a:solidFill>
                  <a:schemeClr val="tx1"/>
                </a:solidFill>
              </a:rPr>
              <a:t> </a:t>
            </a:r>
            <a:r>
              <a:rPr lang="ru-RU" altLang="ru-RU" sz="3600" b="1" dirty="0" smtClean="0">
                <a:solidFill>
                  <a:schemeClr val="tx1"/>
                </a:solidFill>
              </a:rPr>
              <a:t>Виды проектов</a:t>
            </a:r>
            <a:endParaRPr lang="ru-RU" altLang="ru-RU" dirty="0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2600" b="1" dirty="0" smtClean="0"/>
              <a:t>Исследовательские проекты </a:t>
            </a:r>
            <a:r>
              <a:rPr lang="ru-RU" altLang="ru-RU" sz="2600" dirty="0" smtClean="0"/>
              <a:t>имеют чёткую продуманную структуру, которая практически совпадает со структурой реального научного исследования: актуальность темы, проблема, предмет и объект исследования; цель, гипотеза и вытекающие из них задачи исследования; методы исследования, обсуждение результатов, выводы и рекомендации.</a:t>
            </a:r>
            <a:r>
              <a:rPr lang="ru-RU" altLang="ru-RU" sz="2600" b="1" dirty="0" smtClean="0"/>
              <a:t> </a:t>
            </a:r>
            <a:r>
              <a:rPr lang="ru-RU" altLang="ru-RU" sz="2600" dirty="0" smtClean="0"/>
              <a:t>Исследовательские проекты – одна из наиболее распространённых ф</a:t>
            </a:r>
            <a:r>
              <a:rPr lang="ru-RU" altLang="ru-RU" sz="2400" dirty="0" smtClean="0"/>
              <a:t>орм данного вида деятельности. </a:t>
            </a:r>
          </a:p>
          <a:p>
            <a:pPr>
              <a:buFontTx/>
              <a:buNone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3600" b="1" dirty="0" smtClean="0">
                <a:solidFill>
                  <a:schemeClr val="tx1"/>
                </a:solidFill>
              </a:rPr>
              <a:t>Виды проектов</a:t>
            </a:r>
            <a:endParaRPr lang="ru-RU" altLang="ru-RU" sz="3600" dirty="0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 bwMode="auto">
          <a:xfrm>
            <a:off x="422313" y="914400"/>
            <a:ext cx="8229600" cy="52577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2400" b="1" dirty="0" smtClean="0"/>
              <a:t>Творческие проекты </a:t>
            </a:r>
            <a:r>
              <a:rPr lang="ru-RU" altLang="ru-RU" sz="2400" dirty="0" smtClean="0"/>
              <a:t>не имеют детально проработанной структуры совместной деятельности учащихся – она только намечается и далее развивается в соответствии с требованиями к форме и жанру конечного результата. Это может быть стенная газета, сценарий праздника, видеофильм, школьный печатный альманах, детская конференция и т.д.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400" b="1" dirty="0" smtClean="0"/>
              <a:t>Приключенческо-игровые проекты </a:t>
            </a:r>
            <a:r>
              <a:rPr lang="ru-RU" altLang="ru-RU" sz="2400" dirty="0" smtClean="0"/>
              <a:t>требуют большой подготовительной работы. Принятие решения происходит в игровой ситуации. Участники выбирают себе определённые роли. Результаты таких проектов часто вырисовываются только к моменту завершения действия.</a:t>
            </a:r>
          </a:p>
          <a:p>
            <a:pPr>
              <a:buFontTx/>
              <a:buNone/>
            </a:pPr>
            <a:endParaRPr lang="ru-RU" altLang="ru-RU" sz="2400" dirty="0" smtClean="0"/>
          </a:p>
          <a:p>
            <a:pPr>
              <a:buFontTx/>
              <a:buNone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3600" b="1" dirty="0" smtClean="0">
                <a:solidFill>
                  <a:schemeClr val="tx1"/>
                </a:solidFill>
              </a:rPr>
              <a:t>Виды проектов</a:t>
            </a:r>
            <a:endParaRPr lang="ru-RU" altLang="ru-RU" sz="3600" dirty="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2400" b="1" dirty="0" smtClean="0"/>
              <a:t>Информационные проекты </a:t>
            </a:r>
            <a:r>
              <a:rPr lang="ru-RU" altLang="ru-RU" sz="2400" dirty="0" smtClean="0"/>
              <a:t>направлены на сбор информации, о каком – либо объекте, явлении, на ознакомление участников проекта с этой информацией, её анализ и обобщение фактов.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400" b="1" dirty="0" smtClean="0"/>
              <a:t>Практико-ориентированные проекты </a:t>
            </a:r>
            <a:r>
              <a:rPr lang="ru-RU" altLang="ru-RU" sz="2400" dirty="0" smtClean="0"/>
              <a:t>отличает чётко обозначенный с самого начала характер результата деятельности его участников. Этот результат обязательно должен быть ориентирован на социальные интересы самих участников. Этот проект требует чётко продуманной структуры, которая может быть представлена в виде сценария, определения функций каждого участника и участия каждого из них в оформлении конечного результата.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1219928"/>
            <a:ext cx="855824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Доминирующая в проекте деятельность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b="1" dirty="0" smtClean="0">
                <a:ea typeface="Times New Roman" pitchFamily="18" charset="0"/>
              </a:rPr>
              <a:t>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исследовательская, поисковая, творческая, ролевая, прикладная (практико-ориентированная), ознакомительно-ориентировочная, пр. 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Предметно-содержательная область:</a:t>
            </a:r>
            <a:endParaRPr lang="ru-RU" b="1" i="1" dirty="0" smtClean="0"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моно проект (в рамках одной области знания);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ru-RU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межпредметный проект.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Характер контактов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(среди участников одной школы, класса, города, региона, страны, разных стран мира).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Количество участников проекта</a:t>
            </a:r>
            <a:r>
              <a:rPr lang="ru-RU" b="1" i="1" u="sng" dirty="0" smtClean="0">
                <a:ea typeface="Times New Roman" pitchFamily="18" charset="0"/>
              </a:rPr>
              <a:t>:</a:t>
            </a:r>
            <a:endParaRPr lang="ru-RU" b="1" i="1" u="sng" dirty="0">
              <a:ea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b="1" dirty="0" smtClean="0">
                <a:ea typeface="Times New Roman" pitchFamily="18" charset="0"/>
              </a:rPr>
              <a:t>- личностные (между двумя партнерами, находящимися в разных школах,  регионах, странах); </a:t>
            </a:r>
            <a:endParaRPr lang="ru-RU" b="1" dirty="0"/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b="1" dirty="0" smtClean="0">
                <a:ea typeface="Times New Roman" pitchFamily="18" charset="0"/>
              </a:rPr>
              <a:t>- парные (между парами участников);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b="1" dirty="0" smtClean="0">
                <a:ea typeface="Times New Roman" pitchFamily="18" charset="0"/>
              </a:rPr>
              <a:t>- групповые (между группами участников). </a:t>
            </a:r>
            <a:endParaRPr lang="ru-RU" b="1" i="1" dirty="0"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Продолжительность проекта:</a:t>
            </a:r>
            <a:r>
              <a:rPr kumimoji="0" lang="ru-RU" b="1" i="1" u="sng" strike="noStrike" cap="none" normalizeH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endParaRPr lang="ru-RU" b="1" i="1" u="sng" dirty="0"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b="1" dirty="0" smtClean="0">
                <a:ea typeface="Times New Roman" pitchFamily="18" charset="0"/>
              </a:rPr>
              <a:t>- краткосрочными (для решения небольшой проблемы или части более крупной проблемы). Такие небольшие проекты могут быть разработаны на одном - двух уроках;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b="1" dirty="0" smtClean="0">
                <a:ea typeface="Times New Roman" pitchFamily="18" charset="0"/>
              </a:rPr>
              <a:t>- средней продолжительности (от недели до месяца);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b="1" dirty="0" smtClean="0">
                <a:ea typeface="Times New Roman" pitchFamily="18" charset="0"/>
              </a:rPr>
              <a:t>- долгосрочные (от месяца до нескольких месяцев).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21429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Типология проектов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177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31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02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944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8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</a:rPr>
              <a:t>Преимущества персональных </a:t>
            </a:r>
            <a:r>
              <a:rPr lang="ru-RU" altLang="ru-RU" sz="3200" dirty="0" smtClean="0">
                <a:solidFill>
                  <a:schemeClr val="tx1"/>
                </a:solidFill>
              </a:rPr>
              <a:t>проектов </a:t>
            </a:r>
            <a:endParaRPr lang="ru-RU" altLang="ru-RU" sz="3200" dirty="0">
              <a:solidFill>
                <a:schemeClr val="tx1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066800"/>
            <a:ext cx="8229600" cy="5059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800" dirty="0" smtClean="0"/>
              <a:t>план работы над проектом может быть выстроен и отслежен с максимальной точностью;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800" dirty="0" smtClean="0"/>
              <a:t>у учащегося формируется чувство ответственности, поскольку выполнение проекта зависит только от него;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800" dirty="0" smtClean="0"/>
              <a:t>учащийся приобретает опыт на всех без исключения этапах выполнения проекта - от рождения замысла до итоговой рефлексии;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800" dirty="0" smtClean="0"/>
              <a:t>формирование у учащегося важнейших </a:t>
            </a:r>
            <a:r>
              <a:rPr lang="ru-RU" altLang="ru-RU" sz="2800" dirty="0" err="1" smtClean="0"/>
              <a:t>общеучебных</a:t>
            </a:r>
            <a:r>
              <a:rPr lang="ru-RU" altLang="ru-RU" sz="2800" dirty="0" smtClean="0"/>
              <a:t> умений и навыков (исследовательских, презентационных, оценочных) оказывается вполне управляемым процессом;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3600" dirty="0">
                <a:solidFill>
                  <a:schemeClr val="tx1"/>
                </a:solidFill>
              </a:rPr>
              <a:t>Преимущества групповых </a:t>
            </a:r>
            <a:r>
              <a:rPr lang="ru-RU" altLang="ru-RU" sz="3600" dirty="0" smtClean="0">
                <a:solidFill>
                  <a:schemeClr val="tx1"/>
                </a:solidFill>
              </a:rPr>
              <a:t>проектов</a:t>
            </a:r>
            <a:endParaRPr lang="ru-RU" altLang="ru-RU" sz="3600" dirty="0">
              <a:solidFill>
                <a:schemeClr val="tx1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dirty="0" smtClean="0"/>
              <a:t>в проектной группе формируются навыки сотрудничества;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dirty="0" smtClean="0"/>
              <a:t>проект может быть выполнен наиболее глубоко и разносторонне;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dirty="0" smtClean="0"/>
              <a:t>на каждом этапе работы над проектом, как правило, есть свой ситуативный лидер;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ja-JP" dirty="0" smtClean="0"/>
              <a:t>в рамках проектной группы могут быть образованы подгруппы. </a:t>
            </a:r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800" b="1" smtClean="0"/>
              <a:t>Формы продуктов проектной деятельности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endParaRPr lang="ru-RU" alt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685800"/>
            <a:ext cx="8229600" cy="544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 smtClean="0"/>
              <a:t>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видеофильм;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выставка;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газета, журнал;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игра;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коллекция;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костюм;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модель;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музыкальное произведение;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мультимедийный продукт;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оформление кабинета;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постановка;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праздник;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прогноз;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система школьного самоуправления;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справочник;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учебное пособие;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экскурсия.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dirty="0" smtClean="0"/>
          </a:p>
          <a:p>
            <a:pPr eaLnBrk="1" hangingPunct="1">
              <a:buFontTx/>
              <a:buNone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3600" i="1" dirty="0" smtClean="0">
                <a:solidFill>
                  <a:schemeClr val="tx1"/>
                </a:solidFill>
              </a:rPr>
              <a:t>Что является критериями успеха работы над проектом?</a:t>
            </a:r>
            <a:r>
              <a:rPr lang="ru-RU" altLang="ru-RU" sz="6000" dirty="0" smtClean="0">
                <a:solidFill>
                  <a:schemeClr val="tx1"/>
                </a:solidFill>
              </a:rPr>
              <a:t/>
            </a:r>
            <a:br>
              <a:rPr lang="ru-RU" altLang="ru-RU" sz="6000" dirty="0" smtClean="0">
                <a:solidFill>
                  <a:schemeClr val="tx1"/>
                </a:solidFill>
              </a:rPr>
            </a:br>
            <a:endParaRPr lang="ru-RU" altLang="ru-RU" dirty="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905000"/>
            <a:ext cx="8229600" cy="4221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2600" dirty="0" smtClean="0"/>
              <a:t>Достигнут конечный результат.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600" dirty="0" smtClean="0"/>
              <a:t>Создана активная команда участников проекта,     способная продолжить работу в будущем.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600" dirty="0" smtClean="0"/>
              <a:t>Результат проекта может быть использован другими коллективами.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600" dirty="0" smtClean="0"/>
              <a:t>Информация о проекте широко распространена.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600" dirty="0" smtClean="0"/>
              <a:t>Получено удовольствие от своей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304800" y="228600"/>
            <a:ext cx="8610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3200" b="1" dirty="0" smtClean="0"/>
              <a:t>История возникновения метода проектов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 bwMode="auto">
          <a:xfrm>
            <a:off x="304800" y="1219200"/>
            <a:ext cx="8458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ru-RU" altLang="ru-RU" sz="2800" dirty="0" smtClean="0"/>
              <a:t>        Метод проектов зародился во второй половине </a:t>
            </a:r>
            <a:r>
              <a:rPr lang="en-US" altLang="ru-RU" sz="2800" dirty="0" smtClean="0"/>
              <a:t>XIX</a:t>
            </a:r>
            <a:r>
              <a:rPr lang="ru-RU" altLang="ru-RU" sz="2800" dirty="0" smtClean="0"/>
              <a:t> века в сельскохозяйственных школах США и основывался на теоретических концепциях «прагматической педагогики», основоположником которой был американский философ-идеалист Джон </a:t>
            </a:r>
            <a:r>
              <a:rPr lang="ru-RU" altLang="ru-RU" sz="2800" dirty="0" err="1" smtClean="0"/>
              <a:t>Дьюи</a:t>
            </a:r>
            <a:r>
              <a:rPr lang="ru-RU" altLang="ru-RU" sz="2800" dirty="0" smtClean="0"/>
              <a:t> (1859-1952). Согласно его воззрениям, истинным и ценным является только то, что полезно людям, что дает практический результат и направлено на благо всего общества. Принцип прагматической педагогики: «обучение посредством делания». </a:t>
            </a: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2800" b="1" i="1" dirty="0" smtClean="0"/>
              <a:t>Общие подходы к структурированию проекта:</a:t>
            </a:r>
            <a:endParaRPr lang="en-US" altLang="ru-RU" sz="2800" dirty="0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altLang="ru-RU" sz="2400" dirty="0" smtClean="0"/>
              <a:t>1.  Начинать следует всегда с выбора темы проекта, его типа, количества участников. </a:t>
            </a:r>
          </a:p>
          <a:p>
            <a:pPr>
              <a:buFontTx/>
              <a:buNone/>
            </a:pPr>
            <a:r>
              <a:rPr lang="ru-RU" altLang="ru-RU" sz="2400" dirty="0" smtClean="0"/>
              <a:t>2.  Далее учителю необходимо продумать возможные варианты проблем, которые важно исследовать в рамках намеченной тематики. Сами же проблемы выдвигаются учащимися с подачи учителя (наводящие вопросы, ситуации, способствующие определению проблем, видеоряд с той же целью, т.д.). Здесь уместна "мозговая атака" с последующим коллективным обсуждением. </a:t>
            </a:r>
          </a:p>
          <a:p>
            <a:pPr>
              <a:buFontTx/>
              <a:buNone/>
            </a:pPr>
            <a:r>
              <a:rPr lang="ru-RU" altLang="ru-RU" sz="2400" dirty="0" smtClean="0"/>
              <a:t>3. Распределение задач по группам, обсуждение возможных методов исследования, поиска информации, творческих решений. </a:t>
            </a:r>
          </a:p>
          <a:p>
            <a:pPr>
              <a:buFontTx/>
              <a:buNone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2800" b="1" i="1" dirty="0" smtClean="0"/>
              <a:t>Общие подходы к структурированию проекта:</a:t>
            </a:r>
            <a:endParaRPr lang="ru-RU" altLang="ru-RU" sz="2800" dirty="0" smtClean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altLang="ru-RU" sz="2400" dirty="0" smtClean="0"/>
              <a:t>4. Самостоятельная работа участников проекта по своим индивидуальным или групповым исследовательским, творческим задачам. </a:t>
            </a:r>
          </a:p>
          <a:p>
            <a:pPr>
              <a:buFontTx/>
              <a:buNone/>
            </a:pPr>
            <a:r>
              <a:rPr lang="ru-RU" altLang="ru-RU" sz="2400" dirty="0" smtClean="0"/>
              <a:t>5. Промежуточные обсуждения полученных данных в группах (на уроках или на занятиях в научном обществе, в групповой работе в библиотеке, пр.). </a:t>
            </a:r>
          </a:p>
          <a:p>
            <a:pPr>
              <a:buFontTx/>
              <a:buNone/>
            </a:pPr>
            <a:r>
              <a:rPr lang="ru-RU" altLang="ru-RU" sz="2400" dirty="0" smtClean="0"/>
              <a:t>6. Защита проектов, оппонирование. </a:t>
            </a:r>
          </a:p>
          <a:p>
            <a:pPr>
              <a:buFontTx/>
              <a:buNone/>
            </a:pPr>
            <a:r>
              <a:rPr lang="ru-RU" altLang="ru-RU" sz="2400" dirty="0" smtClean="0"/>
              <a:t>7. Коллективное обсуждение, экспертиза, результаты внешней оценки, выводы.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3600" b="1" i="1" dirty="0" smtClean="0">
                <a:solidFill>
                  <a:schemeClr val="tx1"/>
                </a:solidFill>
              </a:rPr>
              <a:t>Учебный проект с точки зрения:</a:t>
            </a:r>
            <a:endParaRPr lang="ru-RU" altLang="ru-RU" sz="3600" dirty="0" smtClean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066800"/>
            <a:ext cx="8229600" cy="5059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2400" b="1" dirty="0"/>
              <a:t>Что такое проект для ученика? </a:t>
            </a:r>
          </a:p>
          <a:p>
            <a:pPr>
              <a:buFontTx/>
              <a:buNone/>
            </a:pPr>
            <a:r>
              <a:rPr lang="ru-RU" altLang="ru-RU" sz="2400" dirty="0" smtClean="0"/>
              <a:t>    Это </a:t>
            </a:r>
            <a:r>
              <a:rPr lang="ru-RU" altLang="ru-RU" sz="2400" dirty="0"/>
              <a:t>деятельность, направленная на решение интересной проблемы, сформулированной самим учащимся. Это возможность творчески раскрыться, проявить себя индивидуально или в коллективе.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400" b="1" dirty="0"/>
              <a:t>Что такое проект для учителя? </a:t>
            </a:r>
          </a:p>
          <a:p>
            <a:pPr>
              <a:buFontTx/>
              <a:buNone/>
            </a:pPr>
            <a:r>
              <a:rPr lang="ru-RU" altLang="ru-RU" sz="2400" b="1" dirty="0"/>
              <a:t>    </a:t>
            </a:r>
            <a:r>
              <a:rPr lang="ru-RU" altLang="ru-RU" sz="2400" dirty="0" smtClean="0"/>
              <a:t>Работа </a:t>
            </a:r>
            <a:r>
              <a:rPr lang="ru-RU" altLang="ru-RU" sz="2400" dirty="0"/>
              <a:t>над проектами позволяет учителю обучить детей поиску необходимой информации, приёмам самостоятельной работы, позволяет выйти за рамки привычной организации учебного процесса, разнообразить формы работы. </a:t>
            </a:r>
          </a:p>
          <a:p>
            <a:pPr>
              <a:buFontTx/>
              <a:buNone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2000" b="1" i="1" smtClean="0"/>
              <a:t>Структура деятельности учителя и ученика при использовании метода проектов</a:t>
            </a:r>
            <a:r>
              <a:rPr lang="ru-RU" altLang="ru-RU" sz="2000" b="1" smtClean="0"/>
              <a:t>: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endParaRPr lang="ru-RU" altLang="ru-RU" sz="20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036971"/>
              </p:ext>
            </p:extLst>
          </p:nvPr>
        </p:nvGraphicFramePr>
        <p:xfrm>
          <a:off x="457200" y="693738"/>
          <a:ext cx="8229600" cy="614203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636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Ученик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Учитель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01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Определяет цель деятельности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Помогает определить цель деятельности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01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Открывает новые знания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Рекомендует источники получения информации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401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Экспериментирует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Раскрывает возможные формы работы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9144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Выбирает пути решения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Содействует прогнозированию результатов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144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Активен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Создаёт условия для активности школьника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9144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Субъект обучения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Партнёр ученика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144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Несёт ответственность за свою деятельность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Помогает оценить полученный результат, выявить недостатки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2400" b="1" dirty="0" smtClean="0"/>
              <a:t>Несколько групп умений, на которые проектная деятельность оказывает наибольшее влияние:</a:t>
            </a:r>
            <a:br>
              <a:rPr lang="ru-RU" altLang="ru-RU" sz="2400" b="1" dirty="0" smtClean="0"/>
            </a:br>
            <a:endParaRPr lang="ru-RU" altLang="ru-RU" sz="2400" dirty="0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229600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1800" dirty="0" smtClean="0"/>
              <a:t>исследовательские (генерировать идеи, выбирать лучшее решение);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1800" dirty="0" smtClean="0"/>
              <a:t>социального взаимодействия (сотрудничать в процессе учебной деятельности, оказывать помощь товарищам и принимать их помощь, следить за ходом совместной работы и направить ее в нужное русло);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1800" dirty="0" smtClean="0"/>
              <a:t>оценочные (оценивать ход, результат своей деятельности и деятельности других);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1800" dirty="0" smtClean="0"/>
              <a:t>информационные (самостоятельно осуществлять поиск нужной информации, выявить, какой информации или каких умений не достает);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1800" dirty="0" smtClean="0"/>
              <a:t>презентационные (выступать перед аудиторией, отвечать на незапланированные вопросы, использовать различные средства наглядности, демонстрировать артистические возможности);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1800" dirty="0" smtClean="0"/>
              <a:t>рефлексивные (отвечать на вопросы: « Чему я научился?»,  «Чему мне необходимо научиться?», адекватно выбирать свою роль в коллективном деле);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1800" dirty="0" smtClean="0"/>
              <a:t>менеджерские (проектировать процесс, планировать деятельность,  время, ресурсы; принимать решения; распределять обязанности при выполнении коллективного дела).</a:t>
            </a:r>
          </a:p>
          <a:p>
            <a:pPr>
              <a:buFontTx/>
              <a:buNone/>
            </a:pPr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Защита проекта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990600"/>
            <a:ext cx="82296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2200" dirty="0" smtClean="0"/>
              <a:t>Особого внимания требует завершающий этап проектной деятельности- презентация  (защита) проекта. Защита проекта часто осуществляется в форме выставки тех изделий, которые ученики создали. Для этого они готовят небольшое выступление с рассказом о своём проекте.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200" dirty="0" smtClean="0"/>
              <a:t>Весьма важный вопрос - оценка выполненных проектов, которая в начальной школе должна нести стимулирующий характер. Школьников, добившихся особых результатов в выполнении проекта, можно отметить дипломами, памятными подарками, при этом в начальной школе должен быть поощрен каждый ученик, выполнявший проект. Не следует превращать презентацию в соревнование проектов с присуждением мест. А лучше выделить несколько номинаций и постараться сделать так, чтобы каждый проект победил в какой-нибудь номинации. </a:t>
            </a:r>
          </a:p>
          <a:p>
            <a:endParaRPr lang="ru-RU" alt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400" b="1" dirty="0" smtClean="0"/>
              <a:t>Общие правила для педагогов – руководителей проектов</a:t>
            </a:r>
            <a:r>
              <a:rPr lang="ru-RU" altLang="ru-RU" sz="2400" dirty="0" smtClean="0"/>
              <a:t> </a:t>
            </a:r>
            <a:r>
              <a:rPr lang="ru-RU" altLang="ru-RU" sz="4800" dirty="0" smtClean="0"/>
              <a:t/>
            </a:r>
            <a:br>
              <a:rPr lang="ru-RU" altLang="ru-RU" sz="4800" dirty="0" smtClean="0"/>
            </a:br>
            <a:endParaRPr lang="ru-RU" altLang="ru-RU" sz="4800" dirty="0" smtClean="0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 bwMode="auto">
          <a:xfrm>
            <a:off x="304800" y="838200"/>
            <a:ext cx="8534400" cy="586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ru-RU" altLang="ru-RU" sz="3600" dirty="0" smtClean="0"/>
              <a:t>.</a:t>
            </a:r>
            <a:r>
              <a:rPr lang="ru-RU" altLang="ru-RU" sz="1800" dirty="0" smtClean="0"/>
              <a:t>Старайтесь подходить ко всему творчески, боритесь с банальными решениями.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• Ориентируйтесь на процесс исследовательского поиска, а не только на результат.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• Стремитесь открыть и развить в каждом ребенке его индивидуальные наклонности и способности.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• Старайтесь меньше заниматься наставлениями, помогайте детям действовать независимо, 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• Оценивая, помните – лучше десять раз похвалить ни за что, чем один раз ни за что критиковать.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• Помните о главном педагогическом результате – не делайте за ученика то, что он может сделать самостоятельно.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• Не сдерживайте инициативы детей. Учите детей действовать независимо, приучайте их к навыкам оригинального решения проблем, самостоятельным поискам и анализу ситуаций.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• Учите способности добывать информацию, а не проглатывать ее в готовом виде.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• Старайтесь обучать школьников умениям анализировать, синтезировать, классифицировать получаемую ими информацию.</a:t>
            </a:r>
          </a:p>
          <a:p>
            <a:pPr eaLnBrk="1" hangingPunct="1">
              <a:buFontTx/>
              <a:buNone/>
            </a:pPr>
            <a:endParaRPr lang="ru-RU" altLang="ru-RU" sz="1800" dirty="0" smtClean="0"/>
          </a:p>
          <a:p>
            <a:pPr eaLnBrk="1" hangingPunct="1">
              <a:buFontTx/>
              <a:buNone/>
            </a:pPr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b="1" dirty="0" smtClean="0"/>
              <a:t>Вывод</a:t>
            </a:r>
            <a:r>
              <a:rPr lang="ru-RU" altLang="ru-RU" dirty="0" smtClean="0"/>
              <a:t>: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229600" cy="4983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altLang="ru-RU" sz="2800" dirty="0" smtClean="0"/>
              <a:t>    Проектная деятельность способствует формированию ключевых компетентностей учащихся, подготовки их к реальным условиям жизнедеятельности. Выводит процесс обучения и воспитания из стен школы в окружающий мир.</a:t>
            </a:r>
          </a:p>
          <a:p>
            <a:pPr>
              <a:buFontTx/>
              <a:buNone/>
            </a:pPr>
            <a:r>
              <a:rPr lang="ru-RU" altLang="ru-RU" sz="2800" dirty="0" smtClean="0"/>
              <a:t>    Девизом этой деятельности могут служить слова выдающегося немецкого драматурга и философа Г.Э. Лессинга: «Спорьте, заблуждайтесь, ошибайтесь, но ради бога, размышляйте, и хотя и криво, да сами».</a:t>
            </a:r>
          </a:p>
          <a:p>
            <a:pPr>
              <a:buFontTx/>
              <a:buNone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71543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Задачи современного общего образования в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школах РФ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0"/>
            <a:ext cx="382552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1400" b="1" i="1" cap="all" spc="0" dirty="0" smtClean="0">
                <a:ln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Скажи и я забуду.</a:t>
            </a:r>
          </a:p>
          <a:p>
            <a:pPr algn="ctr"/>
            <a:r>
              <a:rPr lang="ru-RU" sz="1400" b="1" i="1" cap="all" spc="0" dirty="0" smtClean="0">
                <a:ln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Покажи и я  запомню. </a:t>
            </a:r>
          </a:p>
          <a:p>
            <a:pPr algn="ctr"/>
            <a:r>
              <a:rPr lang="ru-RU" sz="1400" b="1" i="1" cap="all" dirty="0" smtClean="0">
                <a:ln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</a:t>
            </a:r>
            <a:r>
              <a:rPr lang="ru-RU" sz="1400" b="1" i="1" cap="all" spc="0" dirty="0" smtClean="0">
                <a:ln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Вовлеки и я научусь.</a:t>
            </a:r>
          </a:p>
          <a:p>
            <a:pPr algn="ctr"/>
            <a:endParaRPr lang="ru-RU" sz="1200" b="1" i="1" cap="all" spc="0" dirty="0" smtClean="0">
              <a:ln/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r"/>
            <a:r>
              <a:rPr lang="ru-RU" sz="1100" b="1" i="1" cap="all" spc="0" dirty="0" smtClean="0">
                <a:ln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Китайская ПОСЛОВАИЦА</a:t>
            </a:r>
            <a:endParaRPr lang="ru-RU" sz="1100" b="1" cap="all" spc="0" dirty="0">
              <a:ln/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285992"/>
            <a:ext cx="7715304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sz="2000" b="1" i="1" u="sng" dirty="0" smtClean="0"/>
              <a:t>Научить:</a:t>
            </a:r>
          </a:p>
          <a:p>
            <a:r>
              <a:rPr lang="ru-RU" sz="2000" b="1" dirty="0" smtClean="0"/>
              <a:t>организовывать свою деятельность;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928934"/>
            <a:ext cx="5257824" cy="40011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/>
              <a:t>объяснять явления действительности;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286124"/>
            <a:ext cx="5838844" cy="70788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/>
              <a:t>ориентироваться в мире социальных, нравственных и эстетических ценностей;</a:t>
            </a:r>
            <a:endParaRPr lang="ru-RU" sz="2000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857356" y="3929066"/>
            <a:ext cx="6000824" cy="101566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решать проблемы, связанные с выполнением человеком определенной социальной роли;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71934" y="4929198"/>
            <a:ext cx="4614866" cy="70788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2000" b="1" i="1" u="sng" dirty="0" smtClean="0"/>
              <a:t>сформировать </a:t>
            </a:r>
            <a:r>
              <a:rPr lang="ru-RU" sz="2000" b="1" dirty="0" smtClean="0"/>
              <a:t>ключевые навыки (ключевые компетентности);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071934" y="5643578"/>
            <a:ext cx="4744593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sz="2000" b="1" i="1" u="sng" dirty="0" smtClean="0"/>
              <a:t>подготовить </a:t>
            </a:r>
            <a:r>
              <a:rPr lang="ru-RU" sz="2000" b="1" i="1" dirty="0" smtClean="0"/>
              <a:t>к</a:t>
            </a:r>
            <a:r>
              <a:rPr lang="ru-RU" sz="2000" b="1" dirty="0" smtClean="0"/>
              <a:t> профессиональному выбору.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308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Суть метода проектов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altLang="ru-RU" sz="2800" b="1" i="1" dirty="0" smtClean="0"/>
              <a:t>   </a:t>
            </a:r>
            <a:r>
              <a:rPr lang="ru-RU" altLang="ru-RU" sz="2600" b="1" i="1" dirty="0" smtClean="0"/>
              <a:t>Метод проектов</a:t>
            </a:r>
            <a:r>
              <a:rPr lang="ru-RU" altLang="ru-RU" sz="2600" i="1" dirty="0" smtClean="0"/>
              <a:t> – </a:t>
            </a:r>
            <a:r>
              <a:rPr lang="ru-RU" altLang="ru-RU" sz="2600" dirty="0" smtClean="0"/>
              <a:t> способы организации самостоятельной деятельности обучающихся по достижению определенного результата. Он ориентирован на интерес, на творческую самореализацию личности обучающегося, развитие его интеллектуальных возможностей, волевых качеств и творческих способностей в процессе деятельности по решению какой-либо интересующей его проблемы.</a:t>
            </a:r>
            <a:r>
              <a:rPr lang="ru-RU" altLang="ru-RU" sz="2600" b="1" dirty="0" smtClean="0"/>
              <a:t> </a:t>
            </a:r>
          </a:p>
          <a:p>
            <a:pPr>
              <a:buFontTx/>
              <a:buNone/>
            </a:pPr>
            <a:r>
              <a:rPr lang="ru-RU" altLang="ru-RU" sz="2600" b="1" i="1" dirty="0"/>
              <a:t> </a:t>
            </a:r>
            <a:r>
              <a:rPr lang="ru-RU" altLang="ru-RU" sz="2600" b="1" i="1" dirty="0" smtClean="0"/>
              <a:t>   Суть проектного обучения </a:t>
            </a:r>
            <a:r>
              <a:rPr lang="ru-RU" altLang="ru-RU" sz="2600" dirty="0" smtClean="0"/>
              <a:t>состоит в том, что ученик в процессе работы над учебным проектом постигает реальные процессы, объекты</a:t>
            </a:r>
            <a:r>
              <a:rPr lang="ru-RU" altLang="ru-RU" sz="2600" i="1" dirty="0" smtClean="0"/>
              <a:t>. </a:t>
            </a:r>
            <a:endParaRPr lang="ru-RU" altLang="ru-RU" sz="2600" dirty="0" smtClean="0"/>
          </a:p>
          <a:p>
            <a:pPr>
              <a:buFontTx/>
              <a:buNone/>
            </a:pPr>
            <a:endParaRPr lang="ru-RU" alt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19200"/>
            <a:ext cx="8572560" cy="5257800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b="1" dirty="0" smtClean="0"/>
              <a:t>Научить учащихся самостоятельному, критическому  мышлению.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ru-RU" sz="2400" b="1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b="1" dirty="0" smtClean="0"/>
              <a:t>Размышлять, опираясь на знание фактов,      закономерностей науки, делать обоснованные выводы.</a:t>
            </a:r>
          </a:p>
          <a:p>
            <a:pPr algn="l"/>
            <a:endParaRPr lang="ru-RU" sz="2400" b="1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b="1" dirty="0" smtClean="0"/>
              <a:t>Принимать самостоятельные аргументированные решения.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ru-RU" sz="2400" b="1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b="1" dirty="0" smtClean="0"/>
              <a:t>Научить работать в команде, выполняя разные социальные роли.</a:t>
            </a:r>
          </a:p>
          <a:p>
            <a:pPr algn="l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214290"/>
            <a:ext cx="81724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</a:t>
            </a:r>
            <a:r>
              <a:rPr lang="ru-RU" sz="32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ля чего нужен метод проектов</a:t>
            </a:r>
            <a:endParaRPr lang="ru-RU" sz="32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27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81000"/>
            <a:ext cx="8229600" cy="6096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>
                <a:solidFill>
                  <a:schemeClr val="tx1"/>
                </a:solidFill>
              </a:rPr>
              <a:t>«Все, что я знаю, я знаю для чего мне это надо и где, и как я могу это применить» -</a:t>
            </a:r>
            <a:r>
              <a:rPr lang="ru-RU" sz="3600" i="1" dirty="0" smtClean="0">
                <a:solidFill>
                  <a:schemeClr val="tx1"/>
                </a:solidFill>
              </a:rPr>
              <a:t/>
            </a:r>
            <a:br>
              <a:rPr lang="ru-RU" sz="3600" i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основной тезис современного понимания метода проектов, который привлекает многие образовательные системы, стремящиеся найти разумный баланс между академическими знаниями и практическими умениями.</a:t>
            </a:r>
            <a:r>
              <a:rPr lang="ru-RU" sz="2800" i="1" dirty="0" smtClean="0"/>
              <a:t> </a:t>
            </a:r>
            <a:br>
              <a:rPr lang="ru-RU" sz="2800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Учебный проект </a:t>
            </a:r>
            <a:r>
              <a:rPr lang="ru-RU" sz="2800" dirty="0" smtClean="0"/>
              <a:t>– </a:t>
            </a:r>
            <a:r>
              <a:rPr lang="ru-RU" sz="2800" dirty="0"/>
              <a:t>это комплекс поисковых, исследовательских  видов работ, выполняемых учащимися самостоятельно ( в парах, группах или индивидуально) с целью практического или теоретического  решения  значимой проблемы.</a:t>
            </a:r>
            <a:br>
              <a:rPr lang="ru-RU" sz="2800" dirty="0"/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3200" b="1" dirty="0" smtClean="0">
                <a:solidFill>
                  <a:schemeClr val="tx1"/>
                </a:solidFill>
              </a:rPr>
              <a:t>Требования к учебному проекту</a:t>
            </a:r>
            <a:r>
              <a:rPr lang="ru-RU" altLang="ru-RU" sz="3200" dirty="0" smtClean="0">
                <a:solidFill>
                  <a:schemeClr val="tx1"/>
                </a:solidFill>
              </a:rPr>
              <a:t> </a:t>
            </a:r>
            <a:endParaRPr lang="ru-RU" altLang="ru-RU" sz="3200" dirty="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066800"/>
            <a:ext cx="8229600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Необходимо наличие социально значимой задачи (проблемы</a:t>
            </a:r>
            <a:r>
              <a:rPr lang="ru-RU" altLang="ru-RU" sz="2000" b="1" dirty="0" smtClean="0"/>
              <a:t>) </a:t>
            </a:r>
            <a:r>
              <a:rPr lang="ru-RU" altLang="ru-RU" sz="2000" dirty="0" smtClean="0"/>
              <a:t>– исследовательской, информационной, практической.</a:t>
            </a:r>
          </a:p>
          <a:p>
            <a:r>
              <a:rPr lang="ru-RU" altLang="ru-RU" sz="2000" dirty="0"/>
              <a:t>Выполнение проекта начинается с планирования действий по разрешению проблемы, иными словами – с проектирования самого проекта, в частности – с определения вида продукта и формы презентации.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Наиболее важной частью плана является пооперационная разработка проекта, в которой указан перечень конкретных действий с указанием выходов, сроков и ответственных.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Каждый проект обязательно требует исследовательской работы учащихся.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Таким образом, отличительная черта проектной деятельности –</a:t>
            </a:r>
            <a:r>
              <a:rPr lang="ru-RU" altLang="ru-RU" sz="2000" b="1" dirty="0" smtClean="0"/>
              <a:t> </a:t>
            </a:r>
            <a:r>
              <a:rPr lang="ru-RU" altLang="ru-RU" sz="2000" dirty="0" smtClean="0"/>
              <a:t>поиск информации, которая затем будет обработана, осмыслена и представлена участникам проектной группы.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000" dirty="0" smtClean="0"/>
              <a:t>Результатом работы над проектом, иначе говоря, выходом проекта, является продукт.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b="1" dirty="0"/>
              <a:t>П</a:t>
            </a:r>
            <a:r>
              <a:rPr lang="ru-RU" altLang="ru-RU" b="1" dirty="0" smtClean="0"/>
              <a:t>роект</a:t>
            </a:r>
            <a:r>
              <a:rPr lang="ru-RU" altLang="ru-RU" dirty="0" smtClean="0"/>
              <a:t> – </a:t>
            </a:r>
            <a:r>
              <a:rPr lang="ru-RU" altLang="ru-RU" b="1" i="1" dirty="0" smtClean="0"/>
              <a:t>это шесть «П»</a:t>
            </a:r>
            <a:r>
              <a:rPr lang="ru-RU" altLang="ru-RU" dirty="0" smtClean="0"/>
              <a:t> </a:t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body" idx="1"/>
          </p:nvPr>
        </p:nvSpPr>
        <p:spPr bwMode="auto">
          <a:xfrm rot="10800000">
            <a:off x="457200" y="1142999"/>
            <a:ext cx="1371600" cy="498316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buNone/>
            </a:pPr>
            <a:r>
              <a:rPr lang="ru-RU" altLang="ru-RU" sz="4400" dirty="0" smtClean="0"/>
              <a:t> ПРОЕКТ</a:t>
            </a:r>
            <a:endParaRPr lang="ru-RU" altLang="ru-RU" sz="4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046762" y="1176585"/>
            <a:ext cx="4932091" cy="538432"/>
          </a:xfrm>
          <a:prstGeom prst="rect">
            <a:avLst/>
          </a:prstGeom>
          <a:noFill/>
          <a:effectLst/>
        </p:spPr>
      </p:pic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114217" y="2012396"/>
            <a:ext cx="4895850" cy="503237"/>
          </a:xfrm>
          <a:prstGeom prst="homePlate">
            <a:avLst>
              <a:gd name="adj" fmla="val 243218"/>
            </a:avLst>
          </a:prstGeom>
          <a:solidFill>
            <a:srgbClr val="008A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проектирование (планирование)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2105954" y="2951770"/>
            <a:ext cx="4895850" cy="503238"/>
          </a:xfrm>
          <a:prstGeom prst="homePlate">
            <a:avLst>
              <a:gd name="adj" fmla="val 24321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поиск информации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2095855" y="3779581"/>
            <a:ext cx="4895850" cy="503238"/>
          </a:xfrm>
          <a:prstGeom prst="homePlate">
            <a:avLst>
              <a:gd name="adj" fmla="val 243217"/>
            </a:avLst>
          </a:prstGeom>
          <a:solidFill>
            <a:srgbClr val="008A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продукт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2083003" y="4607392"/>
            <a:ext cx="4895850" cy="503237"/>
          </a:xfrm>
          <a:prstGeom prst="homePlate">
            <a:avLst>
              <a:gd name="adj" fmla="val 24321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презентация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2095855" y="5571264"/>
            <a:ext cx="4895850" cy="503238"/>
          </a:xfrm>
          <a:prstGeom prst="homePlate">
            <a:avLst>
              <a:gd name="adj" fmla="val 243217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портфолио (папка-отчёт)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3200" b="1" smtClean="0">
                <a:solidFill>
                  <a:schemeClr val="tx1"/>
                </a:solidFill>
              </a:rPr>
              <a:t>Существуют разные виды классификаций проектов. Так, по доминирующей деятельности выделяют</a:t>
            </a:r>
            <a:r>
              <a:rPr lang="ru-RU" altLang="ru-RU" sz="2800" smtClean="0">
                <a:solidFill>
                  <a:schemeClr val="tx1"/>
                </a:solidFill>
              </a:rPr>
              <a:t>: </a:t>
            </a:r>
            <a:r>
              <a:rPr lang="ru-RU" altLang="ru-RU" sz="3200" smtClean="0">
                <a:solidFill>
                  <a:schemeClr val="tx1"/>
                </a:solidFill>
              </a:rPr>
              <a:t> </a:t>
            </a:r>
            <a:r>
              <a:rPr lang="ru-RU" altLang="ru-RU" sz="2800" smtClean="0">
                <a:solidFill>
                  <a:schemeClr val="tx1"/>
                </a:solidFill>
              </a:rPr>
              <a:t/>
            </a:r>
            <a:br>
              <a:rPr lang="ru-RU" altLang="ru-RU" sz="2800" smtClean="0">
                <a:solidFill>
                  <a:schemeClr val="tx1"/>
                </a:solidFill>
              </a:rPr>
            </a:br>
            <a:endParaRPr lang="ru-RU" altLang="ru-RU" sz="280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2286000"/>
            <a:ext cx="8229600" cy="3840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2800" dirty="0" smtClean="0"/>
              <a:t>исследовательские,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dirty="0" smtClean="0"/>
              <a:t>творческие,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dirty="0" smtClean="0"/>
              <a:t>практико-ориентированные,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dirty="0" smtClean="0"/>
              <a:t>информационные,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dirty="0" smtClean="0"/>
              <a:t>приключенческие, игровые,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dirty="0" smtClean="0"/>
              <a:t>телекоммуникационные.</a:t>
            </a:r>
          </a:p>
          <a:p>
            <a:pPr>
              <a:buFontTx/>
              <a:buNone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552</TotalTime>
  <Words>1867</Words>
  <Application>Microsoft Office PowerPoint</Application>
  <PresentationFormat>Экран (4:3)</PresentationFormat>
  <Paragraphs>182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Оформление по умолчанию</vt:lpstr>
      <vt:lpstr>Презентация PowerPoint</vt:lpstr>
      <vt:lpstr>История возникновения метода проектов</vt:lpstr>
      <vt:lpstr>Задачи современного общего образования в  школах РФ</vt:lpstr>
      <vt:lpstr>Суть метода проектов</vt:lpstr>
      <vt:lpstr>Презентация PowerPoint</vt:lpstr>
      <vt:lpstr>«Все, что я знаю, я знаю для чего мне это надо и где, и как я могу это применить» - основной тезис современного понимания метода проектов, который привлекает многие образовательные системы, стремящиеся найти разумный баланс между академическими знаниями и практическими умениями.   Учебный проект – это комплекс поисковых, исследовательских  видов работ, выполняемых учащимися самостоятельно ( в парах, группах или индивидуально) с целью практического или теоретического  решения  значимой проблемы.     </vt:lpstr>
      <vt:lpstr>Требования к учебному проекту </vt:lpstr>
      <vt:lpstr>Проект – это шесть «П»  </vt:lpstr>
      <vt:lpstr>Существуют разные виды классификаций проектов. Так, по доминирующей деятельности выделяют:   </vt:lpstr>
      <vt:lpstr> Виды проектов</vt:lpstr>
      <vt:lpstr>Виды проектов</vt:lpstr>
      <vt:lpstr>Виды проектов</vt:lpstr>
      <vt:lpstr>Презентация PowerPoint</vt:lpstr>
      <vt:lpstr>Структура проекта</vt:lpstr>
      <vt:lpstr>Структура проекта</vt:lpstr>
      <vt:lpstr>Преимущества персональных проектов </vt:lpstr>
      <vt:lpstr>Преимущества групповых проектов</vt:lpstr>
      <vt:lpstr>Формы продуктов проектной деятельности </vt:lpstr>
      <vt:lpstr>Что является критериями успеха работы над проектом? </vt:lpstr>
      <vt:lpstr>Общие подходы к структурированию проекта:</vt:lpstr>
      <vt:lpstr>Общие подходы к структурированию проекта:</vt:lpstr>
      <vt:lpstr>Учебный проект с точки зрения:</vt:lpstr>
      <vt:lpstr>Структура деятельности учителя и ученика при использовании метода проектов: </vt:lpstr>
      <vt:lpstr>Несколько групп умений, на которые проектная деятельность оказывает наибольшее влияние: </vt:lpstr>
      <vt:lpstr>Защита проекта</vt:lpstr>
      <vt:lpstr>Общие правила для педагогов – руководителей проектов  </vt:lpstr>
      <vt:lpstr>Вывод: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биология</dc:subject>
  <dc:creator>Стрелкова Н.</dc:creator>
  <cp:lastModifiedBy>PC</cp:lastModifiedBy>
  <cp:revision>131</cp:revision>
  <cp:lastPrinted>1601-01-01T00:00:00Z</cp:lastPrinted>
  <dcterms:created xsi:type="dcterms:W3CDTF">1601-01-01T00:00:00Z</dcterms:created>
  <dcterms:modified xsi:type="dcterms:W3CDTF">2015-03-23T19:50:54Z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