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85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СОВРЕМЕННЫЕ ПЕДАГОГИЧЕСКИЕ ТЕХНОЛОГИИ В ЭКОЛОГИЧЕСКОМ ВОСПИТАНИИ ДЕТЕЙ ДОШКОЛЬНОГО </a:t>
            </a:r>
            <a:r>
              <a:rPr lang="ru-RU" b="1" dirty="0" smtClean="0"/>
              <a:t>ВОЗРАСТА </a:t>
            </a:r>
            <a:br>
              <a:rPr lang="ru-RU" b="1" dirty="0" smtClean="0"/>
            </a:br>
            <a:r>
              <a:rPr lang="ru-RU" b="1" dirty="0" smtClean="0"/>
              <a:t>из опыта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Автор : Волкова </a:t>
            </a:r>
            <a:r>
              <a:rPr lang="ru-RU" dirty="0" err="1" smtClean="0"/>
              <a:t>О.А.,воспитатель</a:t>
            </a:r>
            <a:r>
              <a:rPr lang="ru-RU" dirty="0" smtClean="0"/>
              <a:t> МДОУ № 79 Московской области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Современные педагогические технологии в дошкольном</a:t>
            </a:r>
            <a:r>
              <a:rPr lang="ru-RU" dirty="0" smtClean="0"/>
              <a:t> образовании направлены на реализацию ФГОС </a:t>
            </a:r>
            <a:r>
              <a:rPr lang="ru-RU" b="1" dirty="0" smtClean="0"/>
              <a:t>дошкольного образования</a:t>
            </a:r>
            <a:r>
              <a:rPr lang="ru-RU" dirty="0" smtClean="0"/>
              <a:t>, поэтому я включаю в образовательную деятельность по </a:t>
            </a:r>
            <a:r>
              <a:rPr lang="ru-RU" b="1" dirty="0" smtClean="0"/>
              <a:t>экологическому воспитанию с детьми следующие педагогические технологии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Личностно-ориентированная </a:t>
            </a:r>
            <a:r>
              <a:rPr lang="ru-RU" b="1" dirty="0" smtClean="0"/>
              <a:t>технология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Основным </a:t>
            </a:r>
            <a:r>
              <a:rPr lang="ru-RU" dirty="0" smtClean="0"/>
              <a:t>методом моей работы с детьми является </a:t>
            </a:r>
            <a:r>
              <a:rPr lang="ru-RU" b="1" dirty="0" smtClean="0"/>
              <a:t>педагогика сотрудничества</a:t>
            </a:r>
            <a:r>
              <a:rPr lang="ru-RU" dirty="0" smtClean="0"/>
              <a:t>, равенства во взаимопонимании, когда я и ребёнок общаемся и действуем </a:t>
            </a:r>
            <a:r>
              <a:rPr lang="ru-RU" i="1" dirty="0" smtClean="0"/>
              <a:t>«на равных»</a:t>
            </a:r>
            <a:r>
              <a:rPr lang="ru-RU" dirty="0" smtClean="0"/>
              <a:t>. В общении с детьми придерживаюсь </a:t>
            </a:r>
            <a:r>
              <a:rPr lang="ru-RU" u="sng" dirty="0" smtClean="0"/>
              <a:t>положения</a:t>
            </a:r>
            <a:r>
              <a:rPr lang="ru-RU" dirty="0" smtClean="0"/>
              <a:t>: </a:t>
            </a:r>
            <a:r>
              <a:rPr lang="ru-RU" i="1" dirty="0" smtClean="0"/>
              <a:t>«Не рядом, не над ним, а вместе!»</a:t>
            </a:r>
            <a:r>
              <a:rPr lang="ru-RU" dirty="0" smtClean="0"/>
              <a:t> В своей работе с детьми я стараюсь обеспечивать психологический комфорт, ритмично выстраивая каждый день жизни детского коллектива. А если ребенок растет чутким и доброжелательным, он не навредит природе и окружающим его объектам.</a:t>
            </a:r>
          </a:p>
          <a:p>
            <a:r>
              <a:rPr lang="ru-RU" dirty="0" smtClean="0"/>
              <a:t>Моя цель - содействовать становлению ребенка как личности. Моя же задача – помочь детям самостоятельно найти ответы на все интересующие их вопросы.</a:t>
            </a:r>
          </a:p>
          <a:p>
            <a:r>
              <a:rPr lang="ru-RU" dirty="0" smtClean="0"/>
              <a:t>Мы вместе с детьми изготавливаем игрушки, подарки к праздникам.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Растения, украшающие групповую комнату, игрушки, способствующие индивидуальным </a:t>
            </a:r>
            <a:r>
              <a:rPr lang="ru-RU" b="1" dirty="0" smtClean="0"/>
              <a:t>экологическим играм</a:t>
            </a:r>
            <a:r>
              <a:rPr lang="ru-RU" dirty="0" smtClean="0"/>
              <a:t>, зимний сад, где провожу образовательную деятельность с детьми по </a:t>
            </a:r>
            <a:r>
              <a:rPr lang="ru-RU" b="1" dirty="0" smtClean="0"/>
              <a:t>экологическому развитию дошкольника</a:t>
            </a:r>
            <a:r>
              <a:rPr lang="ru-RU" dirty="0" smtClean="0"/>
              <a:t>, центры по художественно-эстетическому </a:t>
            </a:r>
            <a:r>
              <a:rPr lang="ru-RU" b="1" dirty="0" smtClean="0"/>
              <a:t>воспитанию</a:t>
            </a:r>
            <a:r>
              <a:rPr lang="ru-RU" dirty="0" smtClean="0"/>
              <a:t>, где дети могут выбрать себе занятие по интересу и изготовить поделки из природного материала - здесь нет принуждения, все это способствует всестороннему уважению и любви к ребенку, веру в его творческие силы.</a:t>
            </a:r>
          </a:p>
          <a:p>
            <a:r>
              <a:rPr lang="ru-RU" dirty="0" smtClean="0"/>
              <a:t>Например, в центре литературы и книгоиздательства дети самостоятельно создают </a:t>
            </a:r>
            <a:r>
              <a:rPr lang="ru-RU" b="1" dirty="0" smtClean="0"/>
              <a:t>экологические книги </a:t>
            </a:r>
            <a:r>
              <a:rPr lang="ru-RU" i="1" dirty="0" smtClean="0"/>
              <a:t>«Хищные животные»</a:t>
            </a:r>
            <a:r>
              <a:rPr lang="ru-RU" dirty="0" smtClean="0"/>
              <a:t>, </a:t>
            </a:r>
            <a:r>
              <a:rPr lang="ru-RU" i="1" dirty="0" smtClean="0"/>
              <a:t>«Травоядные животные»</a:t>
            </a:r>
            <a:r>
              <a:rPr lang="ru-RU" dirty="0" smtClean="0"/>
              <a:t>, </a:t>
            </a:r>
            <a:r>
              <a:rPr lang="ru-RU" i="1" dirty="0" smtClean="0"/>
              <a:t>«Животные жарких стран и Севера»</a:t>
            </a:r>
            <a:r>
              <a:rPr lang="ru-RU" dirty="0" smtClean="0"/>
              <a:t> и т. 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центре </a:t>
            </a:r>
            <a:r>
              <a:rPr lang="ru-RU" i="1" dirty="0" smtClean="0"/>
              <a:t>«Природы и естествознания»</a:t>
            </a:r>
            <a:r>
              <a:rPr lang="ru-RU" dirty="0" smtClean="0"/>
              <a:t> дети с помощью аппликации из готовых картинок или вырезая из журналов, оформляют альбомы </a:t>
            </a:r>
            <a:r>
              <a:rPr lang="ru-RU" i="1" dirty="0" smtClean="0"/>
              <a:t>«</a:t>
            </a:r>
            <a:r>
              <a:rPr lang="ru-RU" b="1" i="1" dirty="0" smtClean="0"/>
              <a:t>Детеныши диких животных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«Кто, чем питается»</a:t>
            </a:r>
            <a:r>
              <a:rPr lang="ru-RU" dirty="0" smtClean="0"/>
              <a:t> и т. д.</a:t>
            </a:r>
          </a:p>
          <a:p>
            <a:r>
              <a:rPr lang="ru-RU" dirty="0" smtClean="0"/>
              <a:t>В центре конструирования дети с удовольствием выполняют объемную композицию с помощью веточек, салфеток </a:t>
            </a:r>
            <a:r>
              <a:rPr lang="ru-RU" i="1" dirty="0" smtClean="0"/>
              <a:t>«Дупло для белочки»</a:t>
            </a:r>
            <a:r>
              <a:rPr lang="ru-RU" dirty="0" smtClean="0"/>
              <a:t>, </a:t>
            </a:r>
            <a:r>
              <a:rPr lang="ru-RU" i="1" dirty="0" smtClean="0"/>
              <a:t>«Яблонька в цвету»</a:t>
            </a:r>
            <a:r>
              <a:rPr lang="ru-RU" dirty="0" smtClean="0"/>
              <a:t> и т. д.</a:t>
            </a:r>
          </a:p>
          <a:p>
            <a:r>
              <a:rPr lang="ru-RU" dirty="0" smtClean="0"/>
              <a:t>В центре математики и настольных игр дети решают простейшие</a:t>
            </a:r>
          </a:p>
          <a:p>
            <a:r>
              <a:rPr lang="ru-RU" dirty="0" smtClean="0"/>
              <a:t>арифметические задачи, в которых вместо цифр нарисованы домашние животные, перелетные птицы и т. д. Ребенок должен решить задачу, наклеив соответствующее число картинок снегирей, кошек, медведей и т. д. У ребенка ненавязчиво закрепляются знания по ФЭМП и расширяются представления о природе. Ребенок играет, не замечая того, что обучается.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Опираясь на то, что ведущей деятельностью </a:t>
            </a:r>
            <a:r>
              <a:rPr lang="ru-RU" b="1" dirty="0" smtClean="0"/>
              <a:t>детей дошкольного возраста является игра</a:t>
            </a:r>
            <a:r>
              <a:rPr lang="ru-RU" dirty="0" smtClean="0"/>
              <a:t>, большую роль отвожу применению игровых </a:t>
            </a:r>
            <a:r>
              <a:rPr lang="ru-RU" b="1" dirty="0" smtClean="0"/>
              <a:t>технологий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Целью использования игровых </a:t>
            </a:r>
            <a:r>
              <a:rPr lang="ru-RU" b="1" dirty="0" smtClean="0"/>
              <a:t>технологий считаю</a:t>
            </a:r>
            <a:r>
              <a:rPr lang="ru-RU" dirty="0" smtClean="0"/>
              <a:t>: повышение уровня познавательных и творческих способностей; формирование базиса личностной культуры.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старшем </a:t>
            </a:r>
            <a:r>
              <a:rPr lang="ru-RU" b="1" dirty="0" smtClean="0"/>
              <a:t>дошкольном возрасте</a:t>
            </a:r>
            <a:r>
              <a:rPr lang="ru-RU" dirty="0" smtClean="0"/>
              <a:t> использую ролевые игры, которые основаны на моделировании социального содержания </a:t>
            </a:r>
            <a:r>
              <a:rPr lang="ru-RU" b="1" dirty="0" smtClean="0"/>
              <a:t>экологической деятельности</a:t>
            </a:r>
            <a:r>
              <a:rPr lang="ru-RU" dirty="0" smtClean="0"/>
              <a:t>, например, </a:t>
            </a:r>
            <a:r>
              <a:rPr lang="ru-RU" i="1" dirty="0" smtClean="0"/>
              <a:t>«Времена года»</a:t>
            </a:r>
            <a:r>
              <a:rPr lang="ru-RU" dirty="0" smtClean="0"/>
              <a:t>, </a:t>
            </a:r>
            <a:r>
              <a:rPr lang="ru-RU" i="1" dirty="0" smtClean="0"/>
              <a:t>«Животные»</a:t>
            </a:r>
            <a:r>
              <a:rPr lang="ru-RU" dirty="0" smtClean="0"/>
              <a:t>, </a:t>
            </a:r>
            <a:r>
              <a:rPr lang="ru-RU" i="1" dirty="0" smtClean="0"/>
              <a:t>«Строительство города»</a:t>
            </a:r>
            <a:r>
              <a:rPr lang="ru-RU" dirty="0" smtClean="0"/>
              <a:t>. В ходе игры </a:t>
            </a:r>
            <a:r>
              <a:rPr lang="ru-RU" i="1" dirty="0" smtClean="0"/>
              <a:t>«Строительство города»</a:t>
            </a:r>
            <a:r>
              <a:rPr lang="ru-RU" dirty="0" smtClean="0"/>
              <a:t> у </a:t>
            </a:r>
            <a:r>
              <a:rPr lang="ru-RU" b="1" dirty="0" smtClean="0"/>
              <a:t>детей</a:t>
            </a:r>
            <a:r>
              <a:rPr lang="ru-RU" dirty="0" smtClean="0"/>
              <a:t> формируются представление о том, что строительство может осуществляться только при условии соблюдения </a:t>
            </a:r>
            <a:r>
              <a:rPr lang="ru-RU" b="1" dirty="0" smtClean="0"/>
              <a:t>экологических норм и правил</a:t>
            </a:r>
            <a:r>
              <a:rPr lang="ru-RU" dirty="0" smtClean="0"/>
              <a:t>. Так дети учатся заботиться о своем родном городе и осознавать существующие в нем </a:t>
            </a:r>
            <a:r>
              <a:rPr lang="ru-RU" b="1" dirty="0" smtClean="0"/>
              <a:t>экологические проблемы</a:t>
            </a:r>
            <a:r>
              <a:rPr lang="ru-RU" dirty="0" smtClean="0"/>
              <a:t>. Пусть дети еще малы, но они уже задумываются, как можно помочь </a:t>
            </a:r>
            <a:r>
              <a:rPr lang="ru-RU" u="sng" dirty="0" smtClean="0"/>
              <a:t>городу</a:t>
            </a:r>
            <a:r>
              <a:rPr lang="ru-RU" dirty="0" smtClean="0"/>
              <a:t>: куда отвести грязную воду, как сделать воздух чище. Конечно, идеи </a:t>
            </a:r>
            <a:r>
              <a:rPr lang="ru-RU" b="1" dirty="0" smtClean="0"/>
              <a:t>детей</a:t>
            </a:r>
            <a:r>
              <a:rPr lang="ru-RU" dirty="0" smtClean="0"/>
              <a:t> примитивны и порою нелепы, но я уверена, что мои </a:t>
            </a:r>
            <a:r>
              <a:rPr lang="ru-RU" b="1" dirty="0" smtClean="0"/>
              <a:t>воспитанники</a:t>
            </a:r>
            <a:r>
              <a:rPr lang="ru-RU" dirty="0" smtClean="0"/>
              <a:t>, когда вырастут, будут делать все возможное, чтобы город стал </a:t>
            </a:r>
            <a:r>
              <a:rPr lang="ru-RU" b="1" dirty="0" smtClean="0"/>
              <a:t>экологически чистым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работе с детьми большое значение имеют дидактические игры </a:t>
            </a:r>
            <a:r>
              <a:rPr lang="ru-RU" b="1" dirty="0" smtClean="0"/>
              <a:t>экологического содержания</a:t>
            </a:r>
            <a:r>
              <a:rPr lang="ru-RU" dirty="0" smtClean="0"/>
              <a:t>: </a:t>
            </a:r>
            <a:r>
              <a:rPr lang="ru-RU" i="1" dirty="0" smtClean="0"/>
              <a:t>«Кто, где живет?»</a:t>
            </a:r>
            <a:r>
              <a:rPr lang="ru-RU" dirty="0" smtClean="0"/>
              <a:t>; </a:t>
            </a:r>
            <a:r>
              <a:rPr lang="ru-RU" i="1" dirty="0" smtClean="0"/>
              <a:t>«Летает, бегает, прыгает»</a:t>
            </a:r>
            <a:r>
              <a:rPr lang="ru-RU" dirty="0" smtClean="0"/>
              <a:t> </a:t>
            </a:r>
            <a:r>
              <a:rPr lang="ru-RU" i="1" dirty="0" smtClean="0"/>
              <a:t>(о приспособлении животных к среде обитания)</a:t>
            </a:r>
            <a:r>
              <a:rPr lang="ru-RU" dirty="0" smtClean="0"/>
              <a:t>; </a:t>
            </a:r>
            <a:r>
              <a:rPr lang="ru-RU" i="1" dirty="0" smtClean="0"/>
              <a:t>«У кого какой дом»</a:t>
            </a:r>
            <a:r>
              <a:rPr lang="ru-RU" dirty="0" smtClean="0"/>
              <a:t> </a:t>
            </a:r>
            <a:r>
              <a:rPr lang="ru-RU" i="1" dirty="0" smtClean="0"/>
              <a:t>(об экосистемах)</a:t>
            </a:r>
            <a:r>
              <a:rPr lang="ru-RU" dirty="0" smtClean="0"/>
              <a:t>; </a:t>
            </a:r>
            <a:r>
              <a:rPr lang="ru-RU" i="1" dirty="0" smtClean="0"/>
              <a:t>«Живое - неживое»</a:t>
            </a:r>
            <a:r>
              <a:rPr lang="ru-RU" dirty="0" smtClean="0"/>
              <a:t>, </a:t>
            </a:r>
            <a:r>
              <a:rPr lang="ru-RU" i="1" dirty="0" smtClean="0"/>
              <a:t>«Птицы-рыбы-звери»</a:t>
            </a:r>
            <a:r>
              <a:rPr lang="ru-RU" dirty="0" smtClean="0"/>
              <a:t>, </a:t>
            </a:r>
            <a:r>
              <a:rPr lang="ru-RU" i="1" dirty="0" smtClean="0"/>
              <a:t>«Что сначала, что потом»</a:t>
            </a:r>
            <a:r>
              <a:rPr lang="ru-RU" dirty="0" smtClean="0"/>
              <a:t> </a:t>
            </a:r>
            <a:r>
              <a:rPr lang="ru-RU" i="1" dirty="0" smtClean="0"/>
              <a:t>(рост и развитие живых организмов)</a:t>
            </a:r>
            <a:r>
              <a:rPr lang="ru-RU" dirty="0" smtClean="0"/>
              <a:t>; </a:t>
            </a:r>
            <a:r>
              <a:rPr lang="ru-RU" i="1" dirty="0" smtClean="0"/>
              <a:t>«Выбери правильно дорогу»</a:t>
            </a:r>
            <a:r>
              <a:rPr lang="ru-RU" dirty="0" smtClean="0"/>
              <a:t> </a:t>
            </a:r>
            <a:r>
              <a:rPr lang="ru-RU" i="1" dirty="0" smtClean="0"/>
              <a:t>(о правилах поведения в природе)</a:t>
            </a:r>
            <a:r>
              <a:rPr lang="ru-RU" dirty="0" smtClean="0"/>
              <a:t> и т. д. Дидактические игры заставляют ребенка быть внимательным, логически мыслить, искать правильный ответ, расширяют представления </a:t>
            </a:r>
            <a:r>
              <a:rPr lang="ru-RU" b="1" dirty="0" smtClean="0"/>
              <a:t>детей о мире природы</a:t>
            </a:r>
            <a:r>
              <a:rPr lang="ru-RU" dirty="0" smtClean="0"/>
              <a:t>, обобщать и классифицировать. И все это ненавязчиво - в форме игры.</a:t>
            </a:r>
          </a:p>
          <a:p>
            <a:r>
              <a:rPr lang="ru-RU" dirty="0" smtClean="0"/>
              <a:t>В результате игровых </a:t>
            </a:r>
            <a:r>
              <a:rPr lang="ru-RU" b="1" dirty="0" smtClean="0"/>
              <a:t>технологий у детей</a:t>
            </a:r>
            <a:r>
              <a:rPr lang="ru-RU" dirty="0" smtClean="0"/>
              <a:t> формируется бережное отношение ко всему живому на Земле, навык </a:t>
            </a:r>
            <a:r>
              <a:rPr lang="ru-RU" b="1" dirty="0" smtClean="0"/>
              <a:t>экологически грамотного</a:t>
            </a:r>
            <a:r>
              <a:rPr lang="ru-RU" dirty="0" smtClean="0"/>
              <a:t>, нравственного поведения в природе.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Для лучшего усвоения материала использую информационно-коммуникативные </a:t>
            </a:r>
            <a:r>
              <a:rPr lang="ru-RU" b="1" dirty="0" smtClean="0"/>
              <a:t>технологии</a:t>
            </a:r>
            <a:r>
              <a:rPr lang="ru-RU" dirty="0" smtClean="0"/>
              <a:t>, которые помогают в игровой форме изучить необходимый материал, способствуют повышению познавательного интереса, активизируют мыслительную деятельность </a:t>
            </a:r>
            <a:r>
              <a:rPr lang="ru-RU" b="1" dirty="0" smtClean="0"/>
              <a:t>детей</a:t>
            </a:r>
            <a:r>
              <a:rPr lang="ru-RU" dirty="0" smtClean="0"/>
              <a:t>, мотивируют </a:t>
            </a:r>
            <a:r>
              <a:rPr lang="ru-RU" b="1" dirty="0" smtClean="0"/>
              <a:t>детей к действию</a:t>
            </a:r>
            <a:r>
              <a:rPr lang="ru-RU" dirty="0" smtClean="0"/>
              <a:t>, обеспечивают прочность усвоения знаний </a:t>
            </a:r>
            <a:r>
              <a:rPr lang="ru-RU" b="1" dirty="0" smtClean="0"/>
              <a:t>дошкольника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процессе своей работы я создала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презентации </a:t>
            </a:r>
            <a:r>
              <a:rPr lang="ru-RU" b="1" dirty="0" smtClean="0"/>
              <a:t>экологической тематики</a:t>
            </a:r>
            <a:r>
              <a:rPr lang="ru-RU" dirty="0" smtClean="0"/>
              <a:t>: </a:t>
            </a:r>
            <a:r>
              <a:rPr lang="ru-RU" i="1" dirty="0" smtClean="0"/>
              <a:t>«Голоса птиц»</a:t>
            </a:r>
            <a:r>
              <a:rPr lang="ru-RU" dirty="0" smtClean="0"/>
              <a:t>, </a:t>
            </a:r>
            <a:r>
              <a:rPr lang="ru-RU" i="1" dirty="0" smtClean="0"/>
              <a:t>«Зеленая аптека»</a:t>
            </a:r>
            <a:r>
              <a:rPr lang="ru-RU" dirty="0" smtClean="0"/>
              <a:t>, </a:t>
            </a:r>
            <a:r>
              <a:rPr lang="ru-RU" i="1" dirty="0" smtClean="0"/>
              <a:t>«Насекомые в загадках»</a:t>
            </a:r>
            <a:r>
              <a:rPr lang="ru-RU" dirty="0" smtClean="0"/>
              <a:t>, </a:t>
            </a:r>
            <a:r>
              <a:rPr lang="ru-RU" i="1" dirty="0" smtClean="0"/>
              <a:t>«Чудо-овощи»</a:t>
            </a:r>
            <a:r>
              <a:rPr lang="ru-RU" dirty="0" smtClean="0"/>
              <a:t>, </a:t>
            </a:r>
            <a:r>
              <a:rPr lang="ru-RU" i="1" dirty="0" smtClean="0"/>
              <a:t>«Удивительные явления природы»</a:t>
            </a:r>
            <a:r>
              <a:rPr lang="ru-RU" dirty="0" smtClean="0"/>
              <a:t>, </a:t>
            </a:r>
            <a:r>
              <a:rPr lang="ru-RU" i="1" dirty="0" smtClean="0"/>
              <a:t>«Грибное царство»</a:t>
            </a:r>
            <a:r>
              <a:rPr lang="ru-RU" dirty="0" smtClean="0"/>
              <a:t>, </a:t>
            </a:r>
            <a:r>
              <a:rPr lang="ru-RU" i="1" dirty="0" smtClean="0"/>
              <a:t>«Чтобы не было беды»</a:t>
            </a:r>
            <a:r>
              <a:rPr lang="ru-RU" dirty="0" smtClean="0"/>
              <a:t>, </a:t>
            </a:r>
            <a:r>
              <a:rPr lang="ru-RU" i="1" dirty="0" smtClean="0"/>
              <a:t>«Птицы – наши друзья»</a:t>
            </a:r>
            <a:r>
              <a:rPr lang="ru-RU" dirty="0" smtClean="0"/>
              <a:t>, </a:t>
            </a:r>
            <a:r>
              <a:rPr lang="ru-RU" i="1" dirty="0" smtClean="0"/>
              <a:t>«На бабушкином дворе»</a:t>
            </a:r>
            <a:r>
              <a:rPr lang="ru-RU" dirty="0" smtClean="0"/>
              <a:t>, </a:t>
            </a:r>
            <a:r>
              <a:rPr lang="ru-RU" i="1" dirty="0" smtClean="0"/>
              <a:t>«Россия – Родина моя»</a:t>
            </a:r>
            <a:r>
              <a:rPr lang="ru-RU" dirty="0" smtClean="0"/>
              <a:t>, </a:t>
            </a:r>
            <a:r>
              <a:rPr lang="ru-RU" i="1" dirty="0" smtClean="0"/>
              <a:t>«</a:t>
            </a:r>
            <a:r>
              <a:rPr lang="ru-RU" b="1" i="1" dirty="0" smtClean="0"/>
              <a:t>Экологические катастрофы</a:t>
            </a:r>
            <a:r>
              <a:rPr lang="ru-RU" i="1" dirty="0" smtClean="0"/>
              <a:t>»</a:t>
            </a:r>
            <a:r>
              <a:rPr lang="ru-RU" dirty="0" smtClean="0"/>
              <a:t>, </a:t>
            </a:r>
            <a:r>
              <a:rPr lang="ru-RU" i="1" dirty="0" smtClean="0"/>
              <a:t>«Планеты Солнечной системы»</a:t>
            </a:r>
            <a:r>
              <a:rPr lang="ru-RU" dirty="0" smtClean="0"/>
              <a:t> и т. 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Использование </a:t>
            </a:r>
            <a:r>
              <a:rPr lang="ru-RU" b="1" dirty="0" smtClean="0"/>
              <a:t>современных</a:t>
            </a:r>
            <a:r>
              <a:rPr lang="ru-RU" dirty="0" smtClean="0"/>
              <a:t> информационно-коммуникативных </a:t>
            </a:r>
            <a:r>
              <a:rPr lang="ru-RU" b="1" dirty="0" smtClean="0"/>
              <a:t>технологий в обучении дошкольников целесообразно</a:t>
            </a:r>
            <a:r>
              <a:rPr lang="ru-RU" dirty="0" smtClean="0"/>
              <a:t>. Это позволяет за незначительное время, отведённое для непосредственно образовательной деятельности, охватить материал шире, представить его интереснее и актуальнее. К тому же мультипликационный и видео материалы </a:t>
            </a:r>
            <a:r>
              <a:rPr lang="ru-RU" b="1" dirty="0" smtClean="0"/>
              <a:t>воспринимаются</a:t>
            </a:r>
            <a:r>
              <a:rPr lang="ru-RU" dirty="0" smtClean="0"/>
              <a:t> детьми с удовольствием, усвоение знаний происходит в непринуждённой форме.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Интересен для меня и метод проектов. Он дает возможность ребенку работать над проблемой и самостоятельно получать ответы на свои вопросы в результате деятельности.</a:t>
            </a:r>
          </a:p>
          <a:p>
            <a:r>
              <a:rPr lang="ru-RU" dirty="0" smtClean="0"/>
              <a:t>В результате реализации проектов дети научились видеть проблему, планировать свою деятельность, добывать знания (в книгах, у родителей, из компьютера и т. д., экспериментировать, синтезировать полученные знания. У </a:t>
            </a:r>
            <a:r>
              <a:rPr lang="ru-RU" b="1" dirty="0" smtClean="0"/>
              <a:t>детей</a:t>
            </a:r>
            <a:r>
              <a:rPr lang="ru-RU" dirty="0" smtClean="0"/>
              <a:t> развиваются творческие способности и коммуникативные навыки, ребята учатся взаимодействовать со взрослыми, что позволяет успешно адаптироваться к окружающему миру. Например, реализуя социально-личностный проект </a:t>
            </a:r>
            <a:r>
              <a:rPr lang="ru-RU" i="1" dirty="0" smtClean="0"/>
              <a:t>«Впустите в сердце доброту»</a:t>
            </a:r>
            <a:r>
              <a:rPr lang="ru-RU" dirty="0" smtClean="0"/>
              <a:t>, мы решали задачи </a:t>
            </a:r>
            <a:r>
              <a:rPr lang="ru-RU" b="1" dirty="0" smtClean="0"/>
              <a:t>экологического воспитания</a:t>
            </a:r>
            <a:r>
              <a:rPr lang="ru-RU" dirty="0" smtClean="0"/>
              <a:t>: вместе с детьми и родителями организовали птичью столовую, изготовили кормушки для птиц, посадили на участке дерево. Следовательно, </a:t>
            </a:r>
            <a:r>
              <a:rPr lang="ru-RU" b="1" dirty="0" smtClean="0"/>
              <a:t>экологическое воспитание помогает воспитать</a:t>
            </a:r>
            <a:r>
              <a:rPr lang="ru-RU" dirty="0" smtClean="0"/>
              <a:t> в детях нравственные </a:t>
            </a:r>
            <a:r>
              <a:rPr lang="ru-RU" u="sng" dirty="0" smtClean="0"/>
              <a:t>качества</a:t>
            </a:r>
            <a:r>
              <a:rPr lang="ru-RU" dirty="0" smtClean="0"/>
              <a:t>: сострадание, чувство прекрасного, взаимопомощь и т. 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«В мире есть не только нужное, полезное,</a:t>
            </a:r>
          </a:p>
          <a:p>
            <a:pPr algn="ctr">
              <a:buNone/>
            </a:pPr>
            <a:r>
              <a:rPr lang="ru-RU" dirty="0" smtClean="0"/>
              <a:t>но и красивое!</a:t>
            </a:r>
          </a:p>
          <a:p>
            <a:pPr algn="ctr">
              <a:buNone/>
            </a:pPr>
            <a:r>
              <a:rPr lang="ru-RU" dirty="0" smtClean="0"/>
              <a:t>Мир, окружающий ребенка,</a:t>
            </a:r>
          </a:p>
          <a:p>
            <a:pPr algn="ctr">
              <a:buNone/>
            </a:pPr>
            <a:r>
              <a:rPr lang="ru-RU" dirty="0" smtClean="0"/>
              <a:t>это, прежде всего, мир природы</a:t>
            </a:r>
          </a:p>
          <a:p>
            <a:pPr algn="ctr">
              <a:buNone/>
            </a:pPr>
            <a:r>
              <a:rPr lang="ru-RU" dirty="0" smtClean="0"/>
              <a:t>с безграничным богатством явлений,</a:t>
            </a:r>
          </a:p>
          <a:p>
            <a:pPr algn="ctr">
              <a:buNone/>
            </a:pPr>
            <a:r>
              <a:rPr lang="ru-RU" dirty="0" smtClean="0"/>
              <a:t>с неисчерпаемой красотой».</a:t>
            </a:r>
          </a:p>
          <a:p>
            <a:pPr algn="ctr">
              <a:buNone/>
            </a:pPr>
            <a:r>
              <a:rPr lang="ru-RU" dirty="0" smtClean="0"/>
              <a:t>В. А. Сухомлинский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Исследовательская, поисковая активность – естественное состояние ребенка, он настроен на познание мира, он хочет его познать. Исследовать, открыть, изучить - значит сделать шаг в неизведанное. Это огромная возможность для </a:t>
            </a:r>
            <a:r>
              <a:rPr lang="ru-RU" b="1" dirty="0" smtClean="0"/>
              <a:t>детей думать</a:t>
            </a:r>
            <a:r>
              <a:rPr lang="ru-RU" dirty="0" smtClean="0"/>
              <a:t>, пробовать, искать, экспериментировать, а самое главное </a:t>
            </a:r>
            <a:r>
              <a:rPr lang="ru-RU" dirty="0" err="1" smtClean="0"/>
              <a:t>самовыражаться</a:t>
            </a:r>
            <a:r>
              <a:rPr lang="ru-RU" dirty="0" smtClean="0"/>
              <a:t>. В процессе поисково-исследовательской деятельности идет обогащение памяти ребенка, активизируются его мыслительные процессы, так как постоянно возникает необходимость совершать операции анализа и синтеза, сравнения и классификации, обобщения.</a:t>
            </a:r>
          </a:p>
          <a:p>
            <a:r>
              <a:rPr lang="ru-RU" dirty="0" smtClean="0"/>
              <a:t>Китайская пословица </a:t>
            </a:r>
            <a:r>
              <a:rPr lang="ru-RU" u="sng" dirty="0" smtClean="0"/>
              <a:t>гласит</a:t>
            </a:r>
            <a:r>
              <a:rPr lang="ru-RU" dirty="0" smtClean="0"/>
              <a:t>: </a:t>
            </a:r>
            <a:r>
              <a:rPr lang="ru-RU" i="1" dirty="0" smtClean="0"/>
              <a:t>«Расскажи — и я забуду, покажи — и я запомню, дай попробовать и я пойму»</a:t>
            </a:r>
            <a:r>
              <a:rPr lang="ru-RU" dirty="0" smtClean="0"/>
              <a:t>. Из этого следует, что усваивается все крепко и надолго, когда ребенок не только услышит и увидит, но сделает сам.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процессе экспериментирования мои дети получают возможность удовлетворить присущую им любознательность, почувствовать себя учеными, исследователями, первооткрывателями. Проводимые эксперименты с различными материалами и предметами </a:t>
            </a:r>
            <a:r>
              <a:rPr lang="ru-RU" i="1" dirty="0" smtClean="0"/>
              <a:t>(вода, снег, лед, песок, почва, стекло, воздух)</a:t>
            </a:r>
            <a:r>
              <a:rPr lang="ru-RU" dirty="0" smtClean="0"/>
              <a:t> представляют ребенку возможность самому найти ответы на вопросы </a:t>
            </a:r>
            <a:r>
              <a:rPr lang="ru-RU" i="1" dirty="0" smtClean="0"/>
              <a:t>«как?»</a:t>
            </a:r>
            <a:r>
              <a:rPr lang="ru-RU" dirty="0" smtClean="0"/>
              <a:t> и </a:t>
            </a:r>
            <a:r>
              <a:rPr lang="ru-RU" i="1" dirty="0" smtClean="0"/>
              <a:t>«почему?»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качестве основного вида исследовательской деятельности Н. Н. </a:t>
            </a:r>
            <a:r>
              <a:rPr lang="ru-RU" dirty="0" err="1" smtClean="0"/>
              <a:t>Поддьяков</a:t>
            </a:r>
            <a:r>
              <a:rPr lang="ru-RU" dirty="0" smtClean="0"/>
              <a:t> выделяет деятельность экспериментирования, как истинно детскую деятельность, которая является ведущей на протяжении всего </a:t>
            </a:r>
            <a:r>
              <a:rPr lang="ru-RU" b="1" dirty="0" smtClean="0"/>
              <a:t>дошкольного возраста</a:t>
            </a:r>
            <a:r>
              <a:rPr lang="ru-RU" dirty="0" smtClean="0"/>
              <a:t>: «Детское экспериментирование претендует на роль ведущей деятельности в период </a:t>
            </a:r>
            <a:r>
              <a:rPr lang="ru-RU" b="1" dirty="0" smtClean="0"/>
              <a:t>дошкольного развития ребенка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Для достижения высоких результатов по развитию познавательных способностей </a:t>
            </a:r>
            <a:r>
              <a:rPr lang="ru-RU" b="1" dirty="0" smtClean="0"/>
              <a:t>дошкольников</a:t>
            </a:r>
            <a:r>
              <a:rPr lang="ru-RU" dirty="0" smtClean="0"/>
              <a:t> через исследовательскую деятельность определила следующие </a:t>
            </a:r>
            <a:r>
              <a:rPr lang="ru-RU" u="sng" dirty="0" smtClean="0"/>
              <a:t>задачи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Расширение представлений </a:t>
            </a:r>
            <a:r>
              <a:rPr lang="ru-RU" b="1" dirty="0" smtClean="0"/>
              <a:t>детей</a:t>
            </a:r>
            <a:r>
              <a:rPr lang="ru-RU" dirty="0" smtClean="0"/>
              <a:t> об окружающем мире через знакомство с элементарными знаниями из различных областей науки.</a:t>
            </a:r>
          </a:p>
          <a:p>
            <a:r>
              <a:rPr lang="ru-RU" dirty="0" smtClean="0"/>
              <a:t>2. Развитие у </a:t>
            </a:r>
            <a:r>
              <a:rPr lang="ru-RU" b="1" dirty="0" smtClean="0"/>
              <a:t>детей</a:t>
            </a:r>
            <a:r>
              <a:rPr lang="ru-RU" dirty="0" smtClean="0"/>
              <a:t> умений пользоваться приборами-помощниками при проведении опытов-экспериментов.</a:t>
            </a:r>
          </a:p>
          <a:p>
            <a:r>
              <a:rPr lang="ru-RU" dirty="0" smtClean="0"/>
              <a:t>3. Развитие у </a:t>
            </a:r>
            <a:r>
              <a:rPr lang="ru-RU" b="1" dirty="0" smtClean="0"/>
              <a:t>детей</a:t>
            </a:r>
            <a:r>
              <a:rPr lang="ru-RU" dirty="0" smtClean="0"/>
              <a:t> познавательных </a:t>
            </a:r>
            <a:r>
              <a:rPr lang="ru-RU" u="sng" dirty="0" smtClean="0"/>
              <a:t>способностей</a:t>
            </a:r>
            <a:r>
              <a:rPr lang="ru-RU" dirty="0" smtClean="0"/>
              <a:t>: развитие мыслительных способностей анализ, синтез, классификация, сравнение, обобщение.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своей работе для развития познавательной активности у </a:t>
            </a:r>
            <a:r>
              <a:rPr lang="ru-RU" b="1" dirty="0" smtClean="0"/>
              <a:t>детей я использую опыты</a:t>
            </a:r>
            <a:r>
              <a:rPr lang="ru-RU" dirty="0" smtClean="0"/>
              <a:t>. Знания, полученные во время проведения опытов, запоминаются надолго. При этом очень важно, чтобы ребенок делал все сам, а не был в роли наблюдателя.</a:t>
            </a:r>
          </a:p>
          <a:p>
            <a:r>
              <a:rPr lang="ru-RU" dirty="0" smtClean="0"/>
              <a:t>Дети с огромным удовольствием исследуют природные материалы и узнают про дерево, воду, воздух, землю, снег, лед и т. д.</a:t>
            </a:r>
          </a:p>
          <a:p>
            <a:r>
              <a:rPr lang="ru-RU" dirty="0" smtClean="0"/>
              <a:t>Вместе с детьми мы </a:t>
            </a:r>
            <a:r>
              <a:rPr lang="ru-RU" i="1" dirty="0" smtClean="0"/>
              <a:t>«превращали»</a:t>
            </a:r>
            <a:r>
              <a:rPr lang="ru-RU" dirty="0" smtClean="0"/>
              <a:t> воду в разноцветные льдинки; искали воду в овощах и фруктах, обнаружили, что это фруктовый и овощной соки; делали вывод, что вода не белое как молоко, а прозрачная; находили воздух в пустом пакете, в баночке с водой и в комочке земли и т. 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Очень тесно веду работу по </a:t>
            </a:r>
            <a:r>
              <a:rPr lang="ru-RU" b="1" dirty="0" smtClean="0"/>
              <a:t>экологическому воспитанию с семьей</a:t>
            </a:r>
            <a:r>
              <a:rPr lang="ru-RU" dirty="0" smtClean="0"/>
              <a:t>. Только опираясь на семью, и только совместными усилиями мы можем решить главную задачу - </a:t>
            </a:r>
            <a:r>
              <a:rPr lang="ru-RU" b="1" dirty="0" smtClean="0"/>
              <a:t>воспитание</a:t>
            </a:r>
            <a:r>
              <a:rPr lang="ru-RU" dirty="0" smtClean="0"/>
              <a:t> человека с большой буквы, человека </a:t>
            </a:r>
            <a:r>
              <a:rPr lang="ru-RU" b="1" dirty="0" smtClean="0"/>
              <a:t>экологически грамотного</a:t>
            </a:r>
            <a:r>
              <a:rPr lang="ru-RU" dirty="0" smtClean="0"/>
              <a:t>. Постоянно нужно искать новые пути сотрудничества с родителями. Ведь у нас с ними одна цель - </a:t>
            </a:r>
            <a:r>
              <a:rPr lang="ru-RU" b="1" dirty="0" smtClean="0"/>
              <a:t>воспитывать</a:t>
            </a:r>
            <a:r>
              <a:rPr lang="ru-RU" dirty="0" smtClean="0"/>
              <a:t> будущих созидателей жизни. Каков человек - таков мир, который он создает вокруг себя. Хочется верить, что наши дети, когда вырастут, будут любить и оберегать все живое, будут добрыми, заботливыми людьми, смогут сопереживать, сохранять, любить, беречь и создавать, а не разрушать красоту природы!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работе с родителями по </a:t>
            </a:r>
            <a:r>
              <a:rPr lang="ru-RU" b="1" dirty="0" smtClean="0"/>
              <a:t>экологическому воспитанию детей</a:t>
            </a:r>
            <a:r>
              <a:rPr lang="ru-RU" dirty="0" smtClean="0"/>
              <a:t> я использую как традиционные формы (родительские собрания </a:t>
            </a:r>
            <a:r>
              <a:rPr lang="ru-RU" i="1" dirty="0" smtClean="0"/>
              <a:t>«</a:t>
            </a:r>
            <a:r>
              <a:rPr lang="ru-RU" b="1" i="1" dirty="0" smtClean="0"/>
              <a:t>Экология - это интересно</a:t>
            </a:r>
            <a:r>
              <a:rPr lang="ru-RU" i="1" dirty="0" smtClean="0"/>
              <a:t>»</a:t>
            </a:r>
            <a:r>
              <a:rPr lang="ru-RU" dirty="0" smtClean="0"/>
              <a:t>, консультации, беседы, так и нетрадиционные (круглый стол </a:t>
            </a:r>
            <a:r>
              <a:rPr lang="ru-RU" i="1" dirty="0" smtClean="0"/>
              <a:t>«</a:t>
            </a:r>
            <a:r>
              <a:rPr lang="ru-RU" b="1" i="1" dirty="0" smtClean="0"/>
              <a:t>Воспитание доброты к природе</a:t>
            </a:r>
            <a:r>
              <a:rPr lang="ru-RU" i="1" dirty="0" smtClean="0"/>
              <a:t>»</a:t>
            </a:r>
            <a:r>
              <a:rPr lang="ru-RU" dirty="0" smtClean="0"/>
              <a:t>, заседание родительского клуба </a:t>
            </a:r>
            <a:r>
              <a:rPr lang="ru-RU" i="1" dirty="0" smtClean="0"/>
              <a:t>«</a:t>
            </a:r>
            <a:r>
              <a:rPr lang="ru-RU" b="1" i="1" dirty="0" smtClean="0"/>
              <a:t>Воспитание</a:t>
            </a:r>
            <a:r>
              <a:rPr lang="ru-RU" i="1" dirty="0" smtClean="0"/>
              <a:t> любознательности средствами природы»</a:t>
            </a:r>
            <a:r>
              <a:rPr lang="ru-RU" dirty="0" smtClean="0"/>
              <a:t>, КВН </a:t>
            </a:r>
            <a:r>
              <a:rPr lang="ru-RU" i="1" dirty="0" smtClean="0"/>
              <a:t>«Волшебный мир природы»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Вместе с родителями были реализованы </a:t>
            </a:r>
            <a:r>
              <a:rPr lang="ru-RU" b="1" dirty="0" smtClean="0"/>
              <a:t>экологические акции</a:t>
            </a:r>
            <a:r>
              <a:rPr lang="ru-RU" dirty="0" smtClean="0"/>
              <a:t>: </a:t>
            </a:r>
            <a:r>
              <a:rPr lang="ru-RU" i="1" dirty="0" smtClean="0"/>
              <a:t>«Посади дерево»</a:t>
            </a:r>
            <a:r>
              <a:rPr lang="ru-RU" dirty="0" smtClean="0"/>
              <a:t>, </a:t>
            </a:r>
            <a:r>
              <a:rPr lang="ru-RU" i="1" dirty="0" smtClean="0"/>
              <a:t>«Наши добрые дела»</a:t>
            </a:r>
            <a:r>
              <a:rPr lang="ru-RU" dirty="0" smtClean="0"/>
              <a:t>, </a:t>
            </a:r>
            <a:r>
              <a:rPr lang="ru-RU" i="1" dirty="0" smtClean="0"/>
              <a:t>«Кормушки для птиц»</a:t>
            </a:r>
            <a:r>
              <a:rPr lang="ru-RU" dirty="0" smtClean="0"/>
              <a:t>, </a:t>
            </a:r>
            <a:r>
              <a:rPr lang="ru-RU" i="1" dirty="0" smtClean="0"/>
              <a:t>«Письмо Снегирю»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Родители являются активными участниками наших праздников. Они помогают шить костюмы, изготавливать атрибуты, предстают перед детьми в образе сказочных персонажей и, конечно же, вместе с детьми переживают и радуются успехами.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Вместе устраиваем сезонные </a:t>
            </a:r>
            <a:r>
              <a:rPr lang="ru-RU" u="sng" dirty="0" smtClean="0"/>
              <a:t>выставки</a:t>
            </a:r>
            <a:r>
              <a:rPr lang="ru-RU" dirty="0" smtClean="0"/>
              <a:t>: рисунки </a:t>
            </a:r>
            <a:r>
              <a:rPr lang="ru-RU" b="1" dirty="0" smtClean="0"/>
              <a:t>детей и родителей </a:t>
            </a:r>
            <a:r>
              <a:rPr lang="ru-RU" i="1" dirty="0" smtClean="0"/>
              <a:t>«Волшебница зима»</a:t>
            </a:r>
            <a:r>
              <a:rPr lang="ru-RU" dirty="0" smtClean="0"/>
              <a:t>, выставка </a:t>
            </a:r>
            <a:r>
              <a:rPr lang="ru-RU" dirty="0" err="1" smtClean="0"/>
              <a:t>экибан</a:t>
            </a:r>
            <a:r>
              <a:rPr lang="ru-RU" dirty="0" smtClean="0"/>
              <a:t> </a:t>
            </a:r>
            <a:r>
              <a:rPr lang="ru-RU" i="1" dirty="0" smtClean="0"/>
              <a:t>«Осенний букет»</a:t>
            </a:r>
            <a:r>
              <a:rPr lang="ru-RU" dirty="0" smtClean="0"/>
              <a:t>, выставка поделок из овощей и фруктов </a:t>
            </a:r>
            <a:r>
              <a:rPr lang="ru-RU" i="1" dirty="0" smtClean="0"/>
              <a:t>«Дары осени»</a:t>
            </a:r>
            <a:r>
              <a:rPr lang="ru-RU" dirty="0" smtClean="0"/>
              <a:t>, оформление участка </a:t>
            </a:r>
            <a:r>
              <a:rPr lang="ru-RU" i="1" dirty="0" smtClean="0"/>
              <a:t>«Зимняя сказка»</a:t>
            </a:r>
            <a:r>
              <a:rPr lang="ru-RU" dirty="0" smtClean="0"/>
              <a:t>, </a:t>
            </a:r>
            <a:r>
              <a:rPr lang="ru-RU" i="1" dirty="0" smtClean="0"/>
              <a:t>«Веселый Колобок»</a:t>
            </a:r>
            <a:r>
              <a:rPr lang="ru-RU" dirty="0" smtClean="0"/>
              <a:t>, огород на окне </a:t>
            </a:r>
            <a:r>
              <a:rPr lang="ru-RU" i="1" dirty="0" smtClean="0"/>
              <a:t>«Иван-да-марья»</a:t>
            </a:r>
            <a:r>
              <a:rPr lang="ru-RU" dirty="0" smtClean="0"/>
              <a:t> 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Я считаю, что в результате проделанной работы есть положительные </a:t>
            </a:r>
            <a:r>
              <a:rPr lang="ru-RU" sz="2800" b="1" u="sng" dirty="0" smtClean="0"/>
              <a:t>результаты</a:t>
            </a:r>
            <a:r>
              <a:rPr lang="ru-RU" sz="2800" b="1" dirty="0" smtClean="0"/>
              <a:t>: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</a:t>
            </a:r>
            <a:r>
              <a:rPr lang="ru-RU" dirty="0" smtClean="0"/>
              <a:t>сформированы начала </a:t>
            </a:r>
            <a:r>
              <a:rPr lang="ru-RU" b="1" dirty="0" smtClean="0"/>
              <a:t>экологической культуры у детей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сформировано осознанно правильное отношение к объектам и явлениям природы, </a:t>
            </a:r>
            <a:r>
              <a:rPr lang="ru-RU" b="1" dirty="0" smtClean="0"/>
              <a:t>экологическое мышление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дети учатся практическим действиям по охране природы;</a:t>
            </a:r>
          </a:p>
          <a:p>
            <a:r>
              <a:rPr lang="ru-RU" dirty="0" smtClean="0"/>
              <a:t>- развиваются умственные способности </a:t>
            </a:r>
            <a:r>
              <a:rPr lang="ru-RU" b="1" dirty="0" smtClean="0"/>
              <a:t>детей</a:t>
            </a:r>
            <a:r>
              <a:rPr lang="ru-RU" dirty="0" smtClean="0"/>
              <a:t>, которые проявляются в умении экспериментировать, анализировать, делать выводы;</a:t>
            </a:r>
          </a:p>
          <a:p>
            <a:r>
              <a:rPr lang="ru-RU" dirty="0" smtClean="0"/>
              <a:t>- у </a:t>
            </a:r>
            <a:r>
              <a:rPr lang="ru-RU" b="1" dirty="0" smtClean="0"/>
              <a:t>детей</a:t>
            </a:r>
            <a:r>
              <a:rPr lang="ru-RU" dirty="0" smtClean="0"/>
              <a:t> появилось желание общаться с природой и отражать свои впечатления через различные виды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Экологическое воспитание</a:t>
            </a:r>
            <a:r>
              <a:rPr lang="ru-RU" dirty="0" smtClean="0"/>
              <a:t>, по моему мнению, это не только </a:t>
            </a:r>
            <a:r>
              <a:rPr lang="ru-RU" b="1" dirty="0" smtClean="0"/>
              <a:t>воспитание любви к природе</a:t>
            </a:r>
            <a:r>
              <a:rPr lang="ru-RU" dirty="0" smtClean="0"/>
              <a:t>, ее понимание. Прежде всего, это </a:t>
            </a:r>
            <a:r>
              <a:rPr lang="ru-RU" b="1" dirty="0" smtClean="0"/>
              <a:t>воспитание человечности</a:t>
            </a:r>
            <a:r>
              <a:rPr lang="ru-RU" dirty="0" smtClean="0"/>
              <a:t>, доброты, ответственного отношения и к природе и к людям, которые живут рядом, к предкам и потомкам. Дети наши должны быть милосердными. Чувство Родины малыша связывается с местом, где он родился, живет. Наша задача углубить это чувство, помочь растущему человеку открывать Родину в том, что ему близко и дорого – в ближайшем окружении, в природе родного края.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«Все хорошее в людях – из детства!</a:t>
            </a:r>
          </a:p>
          <a:p>
            <a:pPr algn="ctr">
              <a:buNone/>
            </a:pPr>
            <a:r>
              <a:rPr lang="ru-RU" dirty="0" smtClean="0"/>
              <a:t>Как истоки добра пробудить?</a:t>
            </a:r>
          </a:p>
          <a:p>
            <a:pPr algn="ctr">
              <a:buNone/>
            </a:pPr>
            <a:r>
              <a:rPr lang="ru-RU" dirty="0" smtClean="0"/>
              <a:t>Прикоснуться к природе всем </a:t>
            </a:r>
            <a:r>
              <a:rPr lang="ru-RU" u="sng" dirty="0" smtClean="0"/>
              <a:t>сердцем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dirty="0" smtClean="0"/>
              <a:t>Удивиться, узнать, полюбить!</a:t>
            </a:r>
          </a:p>
          <a:p>
            <a:pPr algn="ctr">
              <a:buNone/>
            </a:pPr>
            <a:r>
              <a:rPr lang="ru-RU" dirty="0" smtClean="0"/>
              <a:t>Мы хотим, чтоб земля расцветала</a:t>
            </a:r>
          </a:p>
          <a:p>
            <a:pPr algn="ctr">
              <a:buNone/>
            </a:pPr>
            <a:r>
              <a:rPr lang="ru-RU" dirty="0" smtClean="0"/>
              <a:t>И росли, как цветы малыши,</a:t>
            </a:r>
          </a:p>
          <a:p>
            <a:pPr algn="ctr">
              <a:buNone/>
            </a:pPr>
            <a:r>
              <a:rPr lang="ru-RU" dirty="0" smtClean="0"/>
              <a:t>Чтоб для них </a:t>
            </a:r>
            <a:r>
              <a:rPr lang="ru-RU" b="1" dirty="0" smtClean="0"/>
              <a:t>экология стала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Не наукой, а частью души!»</a:t>
            </a:r>
          </a:p>
          <a:p>
            <a:pPr algn="ctr"/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Все мы - дети Природы. И с малых лет человек должен познавать ее и непременно учиться любить, оберегать, разумно пользоваться, быть действительно созидающей, а не губительной частью мира.</a:t>
            </a:r>
          </a:p>
          <a:p>
            <a:r>
              <a:rPr lang="ru-RU" dirty="0" smtClean="0"/>
              <a:t>Началом формирования </a:t>
            </a:r>
            <a:r>
              <a:rPr lang="ru-RU" b="1" dirty="0" smtClean="0"/>
              <a:t>экологической</a:t>
            </a:r>
            <a:r>
              <a:rPr lang="ru-RU" dirty="0" smtClean="0"/>
              <a:t> направленности личности по праву можно считать </a:t>
            </a:r>
            <a:r>
              <a:rPr lang="ru-RU" b="1" dirty="0" smtClean="0"/>
              <a:t>дошкольное детство</a:t>
            </a:r>
            <a:r>
              <a:rPr lang="ru-RU" dirty="0" smtClean="0"/>
              <a:t>, так как в этот период закладывается фундамент осознанного отношения к окружающей действительности, накапливаются яркие эмоциональные впечатления, которые надолго </a:t>
            </a:r>
            <a:r>
              <a:rPr lang="ru-RU" i="1" dirty="0" smtClean="0"/>
              <a:t>(а порой на всю жизнь)</a:t>
            </a:r>
            <a:r>
              <a:rPr lang="ru-RU" dirty="0" smtClean="0"/>
              <a:t> остаются в памяти человека.</a:t>
            </a:r>
          </a:p>
          <a:p>
            <a:r>
              <a:rPr lang="ru-RU" dirty="0" smtClean="0"/>
              <a:t>Выбирая приоритетное направление в работе с детьми, я решила остановиться на проблеме </a:t>
            </a:r>
            <a:r>
              <a:rPr lang="ru-RU" b="1" dirty="0" smtClean="0"/>
              <a:t>экологического воспитания дошкольников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Именно в </a:t>
            </a:r>
            <a:r>
              <a:rPr lang="ru-RU" b="1" dirty="0" smtClean="0"/>
              <a:t>дошкольном возрасте</a:t>
            </a:r>
            <a:r>
              <a:rPr lang="ru-RU" dirty="0" smtClean="0"/>
              <a:t> закладываются основы мировоззрения человека, его отношения к окружающему миру, его эмоциональность, особая </a:t>
            </a:r>
            <a:r>
              <a:rPr lang="ru-RU" b="1" dirty="0" err="1" smtClean="0"/>
              <a:t>восприимчивость</a:t>
            </a:r>
            <a:r>
              <a:rPr lang="ru-RU" dirty="0" err="1" smtClean="0"/>
              <a:t>и</a:t>
            </a:r>
            <a:r>
              <a:rPr lang="ru-RU" dirty="0" smtClean="0"/>
              <a:t> огромный интерес к природе – все это является основополагающими факторами успешного </a:t>
            </a:r>
            <a:r>
              <a:rPr lang="ru-RU" b="1" dirty="0" smtClean="0"/>
              <a:t>экологического образования в ДОО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 2006 года я углубленно занимаюсь </a:t>
            </a:r>
            <a:r>
              <a:rPr lang="ru-RU" b="1" dirty="0" smtClean="0"/>
              <a:t>экологическим воспитанием детей дошкольного возраста</a:t>
            </a:r>
            <a:r>
              <a:rPr lang="ru-RU" dirty="0" smtClean="0"/>
              <a:t>. </a:t>
            </a:r>
            <a:r>
              <a:rPr lang="ru-RU" dirty="0" smtClean="0"/>
              <a:t>В основе своей работы с детьми я </a:t>
            </a:r>
            <a:r>
              <a:rPr lang="ru-RU" dirty="0" smtClean="0"/>
              <a:t>использую авторскую </a:t>
            </a:r>
            <a:r>
              <a:rPr lang="ru-RU" b="1" dirty="0" smtClean="0"/>
              <a:t>программу </a:t>
            </a:r>
            <a:r>
              <a:rPr lang="ru-RU" b="1" dirty="0" err="1" smtClean="0"/>
              <a:t>О.А.Соломенниковой</a:t>
            </a:r>
            <a:r>
              <a:rPr lang="ru-RU" b="1" dirty="0" smtClean="0"/>
              <a:t> </a:t>
            </a:r>
            <a:r>
              <a:rPr lang="ru-RU" b="1" i="1" dirty="0" smtClean="0"/>
              <a:t>«Ознакомление с природой в детском саду»</a:t>
            </a:r>
            <a:r>
              <a:rPr lang="ru-RU" b="1" dirty="0" smtClean="0"/>
              <a:t> </a:t>
            </a:r>
            <a:endParaRPr lang="ru-RU" b="1" dirty="0" smtClean="0"/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Дополнительно в своей работе я использую авторскую программу </a:t>
            </a:r>
            <a:r>
              <a:rPr lang="ru-RU" i="1" dirty="0" smtClean="0"/>
              <a:t>«Удивительный мир природы»</a:t>
            </a:r>
            <a:r>
              <a:rPr lang="ru-RU" dirty="0" smtClean="0"/>
              <a:t>, разработанную на основе программы С. Н. Николаевой </a:t>
            </a:r>
            <a:r>
              <a:rPr lang="ru-RU" i="1" dirty="0" smtClean="0"/>
              <a:t>«Юный </a:t>
            </a:r>
            <a:r>
              <a:rPr lang="ru-RU" b="1" i="1" dirty="0" smtClean="0"/>
              <a:t>эколог</a:t>
            </a:r>
            <a:r>
              <a:rPr lang="ru-RU" i="1" dirty="0" smtClean="0"/>
              <a:t>»</a:t>
            </a:r>
            <a:r>
              <a:rPr lang="ru-RU" dirty="0" smtClean="0"/>
              <a:t> для </a:t>
            </a:r>
            <a:r>
              <a:rPr lang="ru-RU" b="1" dirty="0" smtClean="0"/>
              <a:t>детей дошкольного возраста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Цель программы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- </a:t>
            </a:r>
            <a:r>
              <a:rPr lang="ru-RU" dirty="0" smtClean="0"/>
              <a:t>формирование </a:t>
            </a:r>
            <a:r>
              <a:rPr lang="ru-RU" b="1" dirty="0" smtClean="0"/>
              <a:t>экологической культуры</a:t>
            </a:r>
            <a:r>
              <a:rPr lang="ru-RU" dirty="0" smtClean="0"/>
              <a:t>, под которой понимается совокупность </a:t>
            </a:r>
            <a:r>
              <a:rPr lang="ru-RU" b="1" dirty="0" smtClean="0"/>
              <a:t>экологического сознания</a:t>
            </a:r>
            <a:r>
              <a:rPr lang="ru-RU" dirty="0" smtClean="0"/>
              <a:t>, </a:t>
            </a:r>
            <a:r>
              <a:rPr lang="ru-RU" b="1" dirty="0" smtClean="0"/>
              <a:t>экологических чувств и экологической деятельности</a:t>
            </a:r>
            <a:r>
              <a:rPr lang="ru-RU" dirty="0" smtClean="0"/>
              <a:t>, определение уровня </a:t>
            </a:r>
            <a:r>
              <a:rPr lang="ru-RU" b="1" dirty="0" smtClean="0"/>
              <a:t>экологического воспитания дошкольников</a:t>
            </a:r>
            <a:r>
              <a:rPr lang="ru-RU" dirty="0" smtClean="0"/>
              <a:t>, развитие у </a:t>
            </a:r>
            <a:r>
              <a:rPr lang="ru-RU" b="1" dirty="0" smtClean="0"/>
              <a:t>детей правильных экологических</a:t>
            </a:r>
            <a:r>
              <a:rPr lang="ru-RU" dirty="0" smtClean="0"/>
              <a:t> оценок через ситуации, требующие проявления заботы, внимания, сочувствия, отзывчивости, сострадания, а так же зачатки </a:t>
            </a:r>
            <a:r>
              <a:rPr lang="ru-RU" b="1" dirty="0" smtClean="0"/>
              <a:t>экологического </a:t>
            </a:r>
            <a:r>
              <a:rPr lang="ru-RU" dirty="0" smtClean="0"/>
              <a:t>идеала </a:t>
            </a:r>
            <a:r>
              <a:rPr lang="ru-RU" dirty="0" smtClean="0"/>
              <a:t>с помощью загадок о животных, где добро побеждает зло.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Данную работу я организую </a:t>
            </a:r>
            <a:r>
              <a:rPr lang="ru-RU" u="sng" dirty="0" smtClean="0"/>
              <a:t>через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Организованно-образовательную деятельность.</a:t>
            </a:r>
          </a:p>
          <a:p>
            <a:r>
              <a:rPr lang="ru-RU" dirty="0" smtClean="0"/>
              <a:t>2. Самостоятельную деятельность </a:t>
            </a:r>
            <a:r>
              <a:rPr lang="ru-RU" b="1" dirty="0" smtClean="0"/>
              <a:t>детей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Совместную деятельность с детьми (беседы, наблюдения и опыты, дидактические и подвижные игры, чтение художественной литературы, труд в природе).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Задачи программы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 </a:t>
            </a:r>
            <a:r>
              <a:rPr lang="ru-RU" b="1" dirty="0" smtClean="0"/>
              <a:t>Воспитывать</a:t>
            </a:r>
            <a:r>
              <a:rPr lang="ru-RU" dirty="0" smtClean="0"/>
              <a:t> гармонично развитую личность через </a:t>
            </a:r>
            <a:r>
              <a:rPr lang="ru-RU" b="1" dirty="0" smtClean="0"/>
              <a:t>экологическое развитие воспитанников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Повышать интеллектуальный уровень </a:t>
            </a:r>
            <a:r>
              <a:rPr lang="ru-RU" b="1" dirty="0" smtClean="0"/>
              <a:t>дошкольников</a:t>
            </a:r>
            <a:r>
              <a:rPr lang="ru-RU" dirty="0" smtClean="0"/>
              <a:t> через познавательную активность, самостоятельную мыслительную деятельность.</a:t>
            </a:r>
          </a:p>
          <a:p>
            <a:r>
              <a:rPr lang="ru-RU" dirty="0" smtClean="0"/>
              <a:t>3. Развивать творческие способности личности, формировать образное мышления, фантазии у </a:t>
            </a:r>
            <a:r>
              <a:rPr lang="ru-RU" b="1" dirty="0" smtClean="0"/>
              <a:t>воспитанников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4. </a:t>
            </a:r>
            <a:r>
              <a:rPr lang="ru-RU" b="1" dirty="0" smtClean="0"/>
              <a:t>Воспитывать</a:t>
            </a:r>
            <a:r>
              <a:rPr lang="ru-RU" dirty="0" smtClean="0"/>
              <a:t> бережное отношение ко всему живому на Земле, любви к природе.</a:t>
            </a:r>
          </a:p>
          <a:p>
            <a:r>
              <a:rPr lang="ru-RU" dirty="0" smtClean="0"/>
              <a:t>5. Формировать навыки </a:t>
            </a:r>
            <a:r>
              <a:rPr lang="ru-RU" b="1" dirty="0" smtClean="0"/>
              <a:t>экологически грамотного</a:t>
            </a:r>
            <a:r>
              <a:rPr lang="ru-RU" dirty="0" smtClean="0"/>
              <a:t>, нравственного поведения в природе.</a:t>
            </a:r>
          </a:p>
          <a:p>
            <a:r>
              <a:rPr lang="ru-RU" dirty="0" smtClean="0"/>
              <a:t>6. Обучать основам актерского мастерства.</a:t>
            </a:r>
          </a:p>
          <a:p>
            <a:r>
              <a:rPr lang="ru-RU" dirty="0" smtClean="0"/>
              <a:t>7. Поощрять фантазию, творчество, индивидуальность в передаче образов мимикой, жестами, телодвижением.</a:t>
            </a:r>
          </a:p>
          <a:p>
            <a:r>
              <a:rPr lang="ru-RU" dirty="0" smtClean="0"/>
              <a:t>8. Закреплять представление </a:t>
            </a:r>
            <a:r>
              <a:rPr lang="ru-RU" b="1" dirty="0" smtClean="0"/>
              <a:t>детей</a:t>
            </a:r>
            <a:r>
              <a:rPr lang="ru-RU" dirty="0" smtClean="0"/>
              <a:t> о закономерной последовательности, сезонных изменениях в природе через устное народное творчество.</a:t>
            </a:r>
          </a:p>
          <a:p>
            <a:r>
              <a:rPr lang="ru-RU" dirty="0" smtClean="0"/>
              <a:t>9. </a:t>
            </a:r>
            <a:r>
              <a:rPr lang="ru-RU" b="1" dirty="0" smtClean="0"/>
              <a:t>Воспитывать дружбу</a:t>
            </a:r>
            <a:r>
              <a:rPr lang="ru-RU" dirty="0" smtClean="0"/>
              <a:t>, товарищество, умение действовать согласованно, чувство прекрасного, сострадание к природе, желание беречь ее и сохранять.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Я стараюсь использовать разнообразные формы и приемы работы, которые стимулируют познавательную деятельность </a:t>
            </a:r>
            <a:r>
              <a:rPr lang="ru-RU" sz="2000" b="1" dirty="0" smtClean="0"/>
              <a:t>детей</a:t>
            </a:r>
            <a:r>
              <a:rPr lang="ru-RU" sz="2000" dirty="0" smtClean="0"/>
              <a:t>, расширяют кругозор </a:t>
            </a:r>
            <a:r>
              <a:rPr lang="ru-RU" sz="2000" b="1" dirty="0" smtClean="0"/>
              <a:t>детей</a:t>
            </a:r>
            <a:r>
              <a:rPr lang="ru-RU" sz="2000" dirty="0" smtClean="0"/>
              <a:t> о природных </a:t>
            </a:r>
            <a:r>
              <a:rPr lang="ru-RU" sz="2000" u="sng" dirty="0" smtClean="0"/>
              <a:t>явлениях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- </a:t>
            </a:r>
            <a:r>
              <a:rPr lang="ru-RU" dirty="0" smtClean="0"/>
              <a:t>экскурсии по </a:t>
            </a:r>
            <a:r>
              <a:rPr lang="ru-RU" b="1" dirty="0" smtClean="0"/>
              <a:t>экологической тропе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виртуальные экскурсии в музеи;</a:t>
            </a:r>
          </a:p>
          <a:p>
            <a:r>
              <a:rPr lang="ru-RU" dirty="0" smtClean="0"/>
              <a:t>- прогулки на участке;</a:t>
            </a:r>
          </a:p>
          <a:p>
            <a:r>
              <a:rPr lang="ru-RU" dirty="0" smtClean="0"/>
              <a:t>- работа в огороде, на клумбе;</a:t>
            </a:r>
          </a:p>
          <a:p>
            <a:r>
              <a:rPr lang="ru-RU" dirty="0" smtClean="0"/>
              <a:t>- работа в уголке природы, включая огород на окне;</a:t>
            </a:r>
          </a:p>
          <a:p>
            <a:r>
              <a:rPr lang="ru-RU" dirty="0" smtClean="0"/>
              <a:t>- наблюдение на экскурсиях, занятиях, прогулках, в повседневной жизни;</a:t>
            </a:r>
          </a:p>
          <a:p>
            <a:r>
              <a:rPr lang="ru-RU" dirty="0" smtClean="0"/>
              <a:t>- моделирование;</a:t>
            </a:r>
          </a:p>
          <a:p>
            <a:r>
              <a:rPr lang="ru-RU" dirty="0" smtClean="0"/>
              <a:t>- коллекционирование;</a:t>
            </a:r>
          </a:p>
          <a:p>
            <a:r>
              <a:rPr lang="ru-RU" dirty="0" smtClean="0"/>
              <a:t>- опытно - экспериментальная деятельность в </a:t>
            </a:r>
            <a:r>
              <a:rPr lang="ru-RU" b="1" dirty="0" smtClean="0"/>
              <a:t>экологической лаборатории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чтение природоведческой, художественной литературы;</a:t>
            </a:r>
          </a:p>
          <a:p>
            <a:r>
              <a:rPr lang="ru-RU" dirty="0" smtClean="0"/>
              <a:t>- изобразительная деятельность;</a:t>
            </a:r>
          </a:p>
          <a:p>
            <a:r>
              <a:rPr lang="ru-RU" dirty="0" smtClean="0"/>
              <a:t>- </a:t>
            </a:r>
            <a:r>
              <a:rPr lang="ru-RU" b="1" dirty="0" smtClean="0"/>
              <a:t>экологические занятия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прогнозирование погоды по поведенческим реакциям животных и растений;</a:t>
            </a:r>
          </a:p>
          <a:p>
            <a:r>
              <a:rPr lang="ru-RU" dirty="0" smtClean="0"/>
              <a:t>- </a:t>
            </a:r>
            <a:r>
              <a:rPr lang="ru-RU" b="1" dirty="0" smtClean="0"/>
              <a:t>экологические конкурсы</a:t>
            </a:r>
            <a:r>
              <a:rPr lang="ru-RU" dirty="0" smtClean="0"/>
              <a:t>, праздники, развлечения;</a:t>
            </a:r>
          </a:p>
          <a:p>
            <a:r>
              <a:rPr lang="ru-RU" dirty="0" smtClean="0"/>
              <a:t>- составление </a:t>
            </a:r>
            <a:r>
              <a:rPr lang="ru-RU" b="1" dirty="0" smtClean="0"/>
              <a:t>экологических сказок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- </a:t>
            </a:r>
            <a:r>
              <a:rPr lang="ru-RU" b="1" dirty="0" smtClean="0"/>
              <a:t>экологические выставки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обсуждение и проигрывание игровых проблемных ситуаций на </a:t>
            </a:r>
            <a:r>
              <a:rPr lang="ru-RU" b="1" dirty="0" smtClean="0"/>
              <a:t>экологические темы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 </a:t>
            </a:r>
            <a:r>
              <a:rPr lang="ru-RU" b="1" dirty="0" smtClean="0"/>
              <a:t>экологические игры </a:t>
            </a:r>
            <a:r>
              <a:rPr lang="ru-RU" dirty="0" smtClean="0"/>
              <a:t>(дидактические, имитационные, игры - моделирование экосистем, игры – путешествия)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393</Words>
  <Application>Microsoft Office PowerPoint</Application>
  <PresentationFormat>Экран (4:3)</PresentationFormat>
  <Paragraphs>104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СОВРЕМЕННЫЕ ПЕДАГОГИЧЕСКИЕ ТЕХНОЛОГИИ В ЭКОЛОГИЧЕСКОМ ВОСПИТАНИИ ДЕТЕЙ ДОШКОЛЬНОГО ВОЗРАСТА  из опыта работы </vt:lpstr>
      <vt:lpstr>Слайд 2</vt:lpstr>
      <vt:lpstr>Слайд 3</vt:lpstr>
      <vt:lpstr>Слайд 4</vt:lpstr>
      <vt:lpstr>Слайд 5</vt:lpstr>
      <vt:lpstr>Цель программы: </vt:lpstr>
      <vt:lpstr>Данную работу я организую через: </vt:lpstr>
      <vt:lpstr>Задачи программы: </vt:lpstr>
      <vt:lpstr>Я стараюсь использовать разнообразные формы и приемы работы, которые стимулируют познавательную деятельность детей, расширяют кругозор детей о природных явлениях: </vt:lpstr>
      <vt:lpstr>Слайд 10</vt:lpstr>
      <vt:lpstr>Личностно-ориентированная технология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Я считаю, что в результате проделанной работы есть положительные результаты: 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ПЕДАГОГИЧЕСКИЕ ТЕХНОЛОГИИ В ЭКОЛОГИЧЕСКОМ ВОСПИТАНИИ ДЕТЕЙ ДОШКОЛЬНОГО ВОЗРАСТА </dc:title>
  <dc:creator>Ольга</dc:creator>
  <cp:lastModifiedBy>Ольга</cp:lastModifiedBy>
  <cp:revision>4</cp:revision>
  <dcterms:created xsi:type="dcterms:W3CDTF">2019-01-13T18:42:43Z</dcterms:created>
  <dcterms:modified xsi:type="dcterms:W3CDTF">2019-01-13T19:09:00Z</dcterms:modified>
</cp:coreProperties>
</file>