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notesMasterIdLst>
    <p:notesMasterId r:id="rId23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83" r:id="rId12"/>
    <p:sldId id="285" r:id="rId13"/>
    <p:sldId id="269" r:id="rId14"/>
    <p:sldId id="271" r:id="rId15"/>
    <p:sldId id="272" r:id="rId16"/>
    <p:sldId id="273" r:id="rId17"/>
    <p:sldId id="275" r:id="rId18"/>
    <p:sldId id="276" r:id="rId19"/>
    <p:sldId id="279" r:id="rId20"/>
    <p:sldId id="278" r:id="rId21"/>
    <p:sldId id="277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22" autoAdjust="0"/>
  </p:normalViewPr>
  <p:slideViewPr>
    <p:cSldViewPr snapToGrid="0">
      <p:cViewPr varScale="1">
        <p:scale>
          <a:sx n="81" d="100"/>
          <a:sy n="81" d="100"/>
        </p:scale>
        <p:origin x="72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26"/>
    </p:cViewPr>
  </p:sorterViewPr>
  <p:notesViewPr>
    <p:cSldViewPr snapToGrid="0">
      <p:cViewPr varScale="1">
        <p:scale>
          <a:sx n="65" d="100"/>
          <a:sy n="65" d="100"/>
        </p:scale>
        <p:origin x="162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22EBC0-8161-4BAF-A2B1-710DA15B6501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BB1D56-3A45-4CDA-BB4F-359948D842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724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0222-5329-4B5D-A6D9-7D830C6CA1C9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3F8F1-F79D-4132-BF46-EFE5DAC3DD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644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0222-5329-4B5D-A6D9-7D830C6CA1C9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3F8F1-F79D-4132-BF46-EFE5DAC3DD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002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0222-5329-4B5D-A6D9-7D830C6CA1C9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3F8F1-F79D-4132-BF46-EFE5DAC3DDF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2981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0222-5329-4B5D-A6D9-7D830C6CA1C9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3F8F1-F79D-4132-BF46-EFE5DAC3DD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573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0222-5329-4B5D-A6D9-7D830C6CA1C9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3F8F1-F79D-4132-BF46-EFE5DAC3DDF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525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0222-5329-4B5D-A6D9-7D830C6CA1C9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3F8F1-F79D-4132-BF46-EFE5DAC3DD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2161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0222-5329-4B5D-A6D9-7D830C6CA1C9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3F8F1-F79D-4132-BF46-EFE5DAC3DD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64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0222-5329-4B5D-A6D9-7D830C6CA1C9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3F8F1-F79D-4132-BF46-EFE5DAC3DD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191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0222-5329-4B5D-A6D9-7D830C6CA1C9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3F8F1-F79D-4132-BF46-EFE5DAC3DD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041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0222-5329-4B5D-A6D9-7D830C6CA1C9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3F8F1-F79D-4132-BF46-EFE5DAC3DD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216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0222-5329-4B5D-A6D9-7D830C6CA1C9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3F8F1-F79D-4132-BF46-EFE5DAC3DD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898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0222-5329-4B5D-A6D9-7D830C6CA1C9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3F8F1-F79D-4132-BF46-EFE5DAC3DD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9929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0222-5329-4B5D-A6D9-7D830C6CA1C9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3F8F1-F79D-4132-BF46-EFE5DAC3DD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639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0222-5329-4B5D-A6D9-7D830C6CA1C9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3F8F1-F79D-4132-BF46-EFE5DAC3DD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5959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0222-5329-4B5D-A6D9-7D830C6CA1C9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3F8F1-F79D-4132-BF46-EFE5DAC3DD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779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3F8F1-F79D-4132-BF46-EFE5DAC3DDFD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0222-5329-4B5D-A6D9-7D830C6CA1C9}" type="datetimeFigureOut">
              <a:rPr lang="ru-RU" smtClean="0"/>
              <a:t>24.02.2023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7887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00222-5329-4B5D-A6D9-7D830C6CA1C9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2C3F8F1-F79D-4132-BF46-EFE5DAC3DD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5412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351086" cy="1320800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МАОУ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>
                <a:solidFill>
                  <a:srgbClr val="0070C0"/>
                </a:solidFill>
              </a:rPr>
              <a:t>гимназия №49 города Тюмени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11275180" cy="3880773"/>
          </a:xfrm>
          <a:ln>
            <a:noFill/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Стендовый урок</a:t>
            </a:r>
          </a:p>
          <a:p>
            <a:pPr marL="0" indent="0" algn="ctr">
              <a:buNone/>
            </a:pPr>
            <a:r>
              <a:rPr lang="ru-RU" sz="3600" dirty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русский язык </a:t>
            </a:r>
          </a:p>
          <a:p>
            <a:pPr marL="0" indent="0" algn="ctr">
              <a:buNone/>
            </a:pPr>
            <a:r>
              <a:rPr lang="ru-RU" sz="3600" dirty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 2 класс</a:t>
            </a:r>
          </a:p>
          <a:p>
            <a:pPr marL="0" indent="0" algn="ctr">
              <a:buNone/>
            </a:pPr>
            <a:r>
              <a:rPr lang="ru-RU" sz="36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«Изменение имен существительных по</a:t>
            </a:r>
            <a:r>
              <a:rPr lang="en-US" sz="36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6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числам»</a:t>
            </a:r>
          </a:p>
        </p:txBody>
      </p:sp>
    </p:spTree>
    <p:extLst>
      <p:ext uri="{BB962C8B-B14F-4D97-AF65-F5344CB8AC3E}">
        <p14:creationId xmlns:p14="http://schemas.microsoft.com/office/powerpoint/2010/main" val="1868987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517095-9B35-44ED-A4FA-EF09B562F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48" y="177283"/>
            <a:ext cx="8527553" cy="63935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0070C0"/>
                </a:solidFill>
                <a:ea typeface="+mn-ea"/>
                <a:cs typeface="+mn-cs"/>
              </a:rPr>
              <a:t>Актуализация знаний</a:t>
            </a:r>
            <a:endParaRPr lang="ru-RU" sz="4400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89CA98-34E9-46F1-916A-67D083FA2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894" y="816637"/>
            <a:ext cx="8910108" cy="5224727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Задача: </a:t>
            </a:r>
            <a:r>
              <a:rPr lang="ru-RU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подготовка учащихся к восприятию нового материала через проблемную ситуацию.</a:t>
            </a:r>
            <a:endParaRPr lang="ru-RU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F192C826-B563-449D-92DE-392E4958E1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367604"/>
              </p:ext>
            </p:extLst>
          </p:nvPr>
        </p:nvGraphicFramePr>
        <p:xfrm>
          <a:off x="593889" y="1732797"/>
          <a:ext cx="11114202" cy="44860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3092">
                  <a:extLst>
                    <a:ext uri="{9D8B030D-6E8A-4147-A177-3AD203B41FA5}">
                      <a16:colId xmlns:a16="http://schemas.microsoft.com/office/drawing/2014/main" val="2175368444"/>
                    </a:ext>
                  </a:extLst>
                </a:gridCol>
                <a:gridCol w="4751110">
                  <a:extLst>
                    <a:ext uri="{9D8B030D-6E8A-4147-A177-3AD203B41FA5}">
                      <a16:colId xmlns:a16="http://schemas.microsoft.com/office/drawing/2014/main" val="4003216964"/>
                    </a:ext>
                  </a:extLst>
                </a:gridCol>
              </a:tblGrid>
              <a:tr h="464136">
                <a:tc>
                  <a:txBody>
                    <a:bodyPr/>
                    <a:lstStyle/>
                    <a:p>
                      <a:r>
                        <a:rPr lang="ru-RU" sz="2800" dirty="0">
                          <a:solidFill>
                            <a:schemeClr val="tx1"/>
                          </a:solidFill>
                        </a:rPr>
                        <a:t>Деятельность учителя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solidFill>
                            <a:schemeClr val="tx1"/>
                          </a:solidFill>
                        </a:rPr>
                        <a:t>Деятельность учащихся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437030"/>
                  </a:ext>
                </a:extLst>
              </a:tr>
              <a:tr h="3967906">
                <a:tc>
                  <a:txBody>
                    <a:bodyPr/>
                    <a:lstStyle/>
                    <a:p>
                      <a:pPr algn="l">
                        <a:spcAft>
                          <a:spcPts val="1000"/>
                        </a:spcAft>
                      </a:pPr>
                      <a:r>
                        <a:rPr lang="ru-RU" sz="2000" b="0" dirty="0">
                          <a:effectLst/>
                          <a:ea typeface="Calibri" panose="020F0502020204030204" pitchFamily="34" charset="0"/>
                        </a:rPr>
                        <a:t>Мотивация познавательной деятельности. Выявление уровня знаний с последующей фиксацией индивидуального затруднения в учебном действии, т.е. создание проблемной ситуации.</a:t>
                      </a:r>
                    </a:p>
                    <a:p>
                      <a:pPr algn="l">
                        <a:spcAft>
                          <a:spcPts val="1000"/>
                        </a:spcAft>
                      </a:pPr>
                      <a:r>
                        <a:rPr lang="ru-RU" sz="2000" b="0" dirty="0">
                          <a:effectLst/>
                          <a:ea typeface="Calibri" panose="020F0502020204030204" pitchFamily="34" charset="0"/>
                        </a:rPr>
                        <a:t>Предлагает выполнить Минутку чистописания через загадку о Незнайке.</a:t>
                      </a:r>
                    </a:p>
                    <a:p>
                      <a:pPr algn="l">
                        <a:spcAft>
                          <a:spcPts val="1000"/>
                        </a:spcAft>
                      </a:pPr>
                      <a:r>
                        <a:rPr lang="ru-RU" sz="2000" b="0" dirty="0">
                          <a:effectLst/>
                          <a:ea typeface="Calibri" panose="020F0502020204030204" pitchFamily="34" charset="0"/>
                        </a:rPr>
                        <a:t>Проводит словарную работу по лексическому значению слов невежа и невежда, обращаясь к словарям </a:t>
                      </a:r>
                      <a:r>
                        <a:rPr lang="ru-RU" sz="2000" b="0" dirty="0" err="1">
                          <a:effectLst/>
                          <a:ea typeface="Calibri" panose="020F0502020204030204" pitchFamily="34" charset="0"/>
                        </a:rPr>
                        <a:t>С.И.Ожегова</a:t>
                      </a:r>
                      <a:r>
                        <a:rPr lang="ru-RU" sz="2000" b="0" dirty="0">
                          <a:effectLst/>
                          <a:ea typeface="Calibri" panose="020F0502020204030204" pitchFamily="34" charset="0"/>
                        </a:rPr>
                        <a:t> и В.И. Даля</a:t>
                      </a:r>
                    </a:p>
                    <a:p>
                      <a:pPr algn="l"/>
                      <a:endParaRPr lang="ru-RU" sz="2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Принимают и выполняют учебную задачу. </a:t>
                      </a:r>
                    </a:p>
                    <a:p>
                      <a:pPr algn="l"/>
                      <a:r>
                        <a:rPr lang="ru-RU" sz="2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Выполняют задания учителя.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477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3751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517095-9B35-44ED-A4FA-EF09B562F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48" y="177283"/>
            <a:ext cx="8527553" cy="63935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0070C0"/>
                </a:solidFill>
                <a:ea typeface="+mn-ea"/>
                <a:cs typeface="+mn-cs"/>
              </a:rPr>
              <a:t>Актуализация знаний</a:t>
            </a:r>
            <a:endParaRPr lang="ru-RU" sz="4400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89CA98-34E9-46F1-916A-67D083FA2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894" y="816637"/>
            <a:ext cx="8910108" cy="5224727"/>
          </a:xfrm>
        </p:spPr>
        <p:txBody>
          <a:bodyPr/>
          <a:lstStyle/>
          <a:p>
            <a:pPr marL="0" indent="0">
              <a:buNone/>
            </a:pPr>
            <a:endParaRPr lang="ru-RU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F192C826-B563-449D-92DE-392E4958E1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309810"/>
              </p:ext>
            </p:extLst>
          </p:nvPr>
        </p:nvGraphicFramePr>
        <p:xfrm>
          <a:off x="292231" y="816636"/>
          <a:ext cx="11415860" cy="5429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35797">
                  <a:extLst>
                    <a:ext uri="{9D8B030D-6E8A-4147-A177-3AD203B41FA5}">
                      <a16:colId xmlns:a16="http://schemas.microsoft.com/office/drawing/2014/main" val="2175368444"/>
                    </a:ext>
                  </a:extLst>
                </a:gridCol>
                <a:gridCol w="4880063">
                  <a:extLst>
                    <a:ext uri="{9D8B030D-6E8A-4147-A177-3AD203B41FA5}">
                      <a16:colId xmlns:a16="http://schemas.microsoft.com/office/drawing/2014/main" val="4003216964"/>
                    </a:ext>
                  </a:extLst>
                </a:gridCol>
              </a:tblGrid>
              <a:tr h="474842">
                <a:tc>
                  <a:txBody>
                    <a:bodyPr/>
                    <a:lstStyle/>
                    <a:p>
                      <a:r>
                        <a:rPr lang="ru-RU" sz="2800" dirty="0">
                          <a:solidFill>
                            <a:schemeClr val="tx1"/>
                          </a:solidFill>
                        </a:rPr>
                        <a:t>Деятельность учителя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solidFill>
                            <a:schemeClr val="tx1"/>
                          </a:solidFill>
                        </a:rPr>
                        <a:t>Деятельность учащихся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437030"/>
                  </a:ext>
                </a:extLst>
              </a:tr>
              <a:tr h="491135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>
                          <a:effectLst/>
                          <a:ea typeface="Calibri" panose="020F0502020204030204" pitchFamily="34" charset="0"/>
                        </a:rPr>
                        <a:t>Мотивирует положительную работу учащихся через театрализацию сказочных героев, которые появляются в костюмах на уроке</a:t>
                      </a:r>
                      <a:r>
                        <a:rPr lang="ru-RU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.(</a:t>
                      </a:r>
                      <a:r>
                        <a:rPr lang="ru-RU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Незнайка,  </a:t>
                      </a:r>
                      <a:r>
                        <a:rPr lang="ru-RU" sz="20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Знайка</a:t>
                      </a:r>
                      <a:r>
                        <a:rPr lang="ru-RU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доктор </a:t>
                      </a:r>
                      <a:r>
                        <a:rPr lang="ru-RU" sz="20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Пилюлькин</a:t>
                      </a:r>
                      <a:r>
                        <a:rPr lang="ru-RU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поэт Цветик, астроном </a:t>
                      </a:r>
                      <a:r>
                        <a:rPr lang="ru-RU" sz="20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Стекляшкин</a:t>
                      </a:r>
                      <a:r>
                        <a:rPr lang="ru-RU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20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Гусля</a:t>
                      </a:r>
                      <a:r>
                        <a:rPr lang="ru-RU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музыкант и композитор, Тюбик- художник)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Предлагает написать словарный диктант.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Задает вопросы учащимся.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Предлагает составить кластер по имени существительному.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dirty="0">
                        <a:effectLst/>
                        <a:ea typeface="Calibri" panose="020F0502020204030204" pitchFamily="34" charset="0"/>
                      </a:endParaRPr>
                    </a:p>
                    <a:p>
                      <a:pPr algn="l"/>
                      <a:endParaRPr lang="ru-RU" sz="2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Знакомятся с героями.</a:t>
                      </a:r>
                    </a:p>
                    <a:p>
                      <a:pPr algn="l"/>
                      <a:r>
                        <a:rPr lang="ru-RU" sz="2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Выполняют задания учителя, отвечают на вопросы.</a:t>
                      </a:r>
                    </a:p>
                    <a:p>
                      <a:pPr algn="l"/>
                      <a:r>
                        <a:rPr lang="ru-RU" sz="2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Составляют кластер по имени существительному.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477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171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517095-9B35-44ED-A4FA-EF09B562F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48" y="177283"/>
            <a:ext cx="8527553" cy="63935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0070C0"/>
                </a:solidFill>
                <a:ea typeface="+mn-ea"/>
                <a:cs typeface="+mn-cs"/>
              </a:rPr>
              <a:t>Целеполагание</a:t>
            </a:r>
            <a:endParaRPr lang="ru-RU" sz="4400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89CA98-34E9-46F1-916A-67D083FA2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894" y="816637"/>
            <a:ext cx="8910108" cy="5224727"/>
          </a:xfrm>
        </p:spPr>
        <p:txBody>
          <a:bodyPr/>
          <a:lstStyle/>
          <a:p>
            <a:pPr marL="0" indent="0">
              <a:buNone/>
            </a:pPr>
            <a:endParaRPr lang="ru-RU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F192C826-B563-449D-92DE-392E4958E1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834579"/>
              </p:ext>
            </p:extLst>
          </p:nvPr>
        </p:nvGraphicFramePr>
        <p:xfrm>
          <a:off x="443060" y="816636"/>
          <a:ext cx="11265031" cy="5429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84968">
                  <a:extLst>
                    <a:ext uri="{9D8B030D-6E8A-4147-A177-3AD203B41FA5}">
                      <a16:colId xmlns:a16="http://schemas.microsoft.com/office/drawing/2014/main" val="2175368444"/>
                    </a:ext>
                  </a:extLst>
                </a:gridCol>
                <a:gridCol w="4880063">
                  <a:extLst>
                    <a:ext uri="{9D8B030D-6E8A-4147-A177-3AD203B41FA5}">
                      <a16:colId xmlns:a16="http://schemas.microsoft.com/office/drawing/2014/main" val="4003216964"/>
                    </a:ext>
                  </a:extLst>
                </a:gridCol>
              </a:tblGrid>
              <a:tr h="474842">
                <a:tc>
                  <a:txBody>
                    <a:bodyPr/>
                    <a:lstStyle/>
                    <a:p>
                      <a:r>
                        <a:rPr lang="ru-RU" sz="2800" dirty="0">
                          <a:solidFill>
                            <a:schemeClr val="tx1"/>
                          </a:solidFill>
                        </a:rPr>
                        <a:t>Деятельность учителя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solidFill>
                            <a:schemeClr val="tx1"/>
                          </a:solidFill>
                        </a:rPr>
                        <a:t>Деятельность учащихся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437030"/>
                  </a:ext>
                </a:extLst>
              </a:tr>
              <a:tr h="4911359">
                <a:tc>
                  <a:txBody>
                    <a:bodyPr/>
                    <a:lstStyle/>
                    <a:p>
                      <a:pPr algn="l">
                        <a:spcAft>
                          <a:spcPts val="1000"/>
                        </a:spcAft>
                      </a:pPr>
                      <a:r>
                        <a:rPr lang="ru-RU" sz="2000" b="0" dirty="0">
                          <a:effectLst/>
                          <a:ea typeface="Calibri" panose="020F0502020204030204" pitchFamily="34" charset="0"/>
                        </a:rPr>
                        <a:t>Предлагает продолжить работу с записанными словами.</a:t>
                      </a:r>
                    </a:p>
                    <a:p>
                      <a:pPr algn="l">
                        <a:spcAft>
                          <a:spcPts val="1000"/>
                        </a:spcAft>
                      </a:pPr>
                      <a:r>
                        <a:rPr lang="ru-RU" sz="2000" b="0" dirty="0">
                          <a:effectLst/>
                          <a:ea typeface="Calibri" panose="020F0502020204030204" pitchFamily="34" charset="0"/>
                        </a:rPr>
                        <a:t>Помогает с формулировкой темы и целей урока путем наводящих вопросов.</a:t>
                      </a:r>
                      <a:endParaRPr lang="ru-RU" sz="2000" b="0" dirty="0">
                        <a:effectLst/>
                      </a:endParaRPr>
                    </a:p>
                    <a:p>
                      <a:pPr algn="l"/>
                      <a:endParaRPr lang="ru-RU" sz="24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Выполняют задания учителя.</a:t>
                      </a:r>
                    </a:p>
                    <a:p>
                      <a:pPr algn="l"/>
                      <a:r>
                        <a:rPr lang="ru-RU" sz="2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Формулируют тему и целей урока.</a:t>
                      </a:r>
                    </a:p>
                    <a:p>
                      <a:pPr algn="l"/>
                      <a:r>
                        <a:rPr lang="ru-RU" sz="2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Сопоставляют слова первого столбика со вторым. Читают вслух.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477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825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517095-9B35-44ED-A4FA-EF09B562F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48" y="177283"/>
            <a:ext cx="9815806" cy="63935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Организация познавательной деятельности</a:t>
            </a:r>
            <a:endParaRPr lang="ru-RU" sz="4400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89CA98-34E9-46F1-916A-67D083FA2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563" y="816637"/>
            <a:ext cx="10207691" cy="5224728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Задача: </a:t>
            </a:r>
            <a:r>
              <a:rPr lang="ru-RU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определение последовательности действий на уроке, вовлечение учащихся в организацию урока с целью решения проблемной ситуации.</a:t>
            </a:r>
          </a:p>
          <a:p>
            <a:pPr marL="0" indent="0">
              <a:buNone/>
            </a:pPr>
            <a:endParaRPr lang="ru-RU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F192C826-B563-449D-92DE-392E4958E1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120595"/>
              </p:ext>
            </p:extLst>
          </p:nvPr>
        </p:nvGraphicFramePr>
        <p:xfrm>
          <a:off x="354563" y="2253700"/>
          <a:ext cx="11174418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6997">
                  <a:extLst>
                    <a:ext uri="{9D8B030D-6E8A-4147-A177-3AD203B41FA5}">
                      <a16:colId xmlns:a16="http://schemas.microsoft.com/office/drawing/2014/main" val="2175368444"/>
                    </a:ext>
                  </a:extLst>
                </a:gridCol>
                <a:gridCol w="5777421">
                  <a:extLst>
                    <a:ext uri="{9D8B030D-6E8A-4147-A177-3AD203B41FA5}">
                      <a16:colId xmlns:a16="http://schemas.microsoft.com/office/drawing/2014/main" val="4003216964"/>
                    </a:ext>
                  </a:extLst>
                </a:gridCol>
              </a:tblGrid>
              <a:tr h="373503">
                <a:tc>
                  <a:txBody>
                    <a:bodyPr/>
                    <a:lstStyle/>
                    <a:p>
                      <a:r>
                        <a:rPr lang="ru-RU" sz="2800" dirty="0">
                          <a:solidFill>
                            <a:schemeClr val="tx1"/>
                          </a:solidFill>
                        </a:rPr>
                        <a:t>Деятельность учителя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solidFill>
                            <a:schemeClr val="tx1"/>
                          </a:solidFill>
                        </a:rPr>
                        <a:t>Деятельность учащихся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437030"/>
                  </a:ext>
                </a:extLst>
              </a:tr>
              <a:tr h="1913165">
                <a:tc>
                  <a:txBody>
                    <a:bodyPr/>
                    <a:lstStyle/>
                    <a:p>
                      <a:pPr algn="l"/>
                      <a:r>
                        <a:rPr lang="ru-RU" sz="2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Выстраивает диалог с учащимися.</a:t>
                      </a:r>
                    </a:p>
                    <a:p>
                      <a:pPr algn="l"/>
                      <a:r>
                        <a:rPr lang="ru-RU" sz="2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Предлагает записать слова.</a:t>
                      </a:r>
                    </a:p>
                    <a:p>
                      <a:pPr algn="l"/>
                      <a:r>
                        <a:rPr lang="ru-RU" sz="2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-С какими словами у вас возникли вопросы? ( Россия, Москва)</a:t>
                      </a:r>
                    </a:p>
                    <a:p>
                      <a:pPr algn="l"/>
                      <a:r>
                        <a:rPr lang="ru-RU" sz="2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-Почему не смогли образовать форму множественного числа?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Выполняют письменно задание. Определяют причину почему не справились с заданием. Строят предположения, анализируют, делают вывод. Составляют план работы.</a:t>
                      </a:r>
                    </a:p>
                    <a:p>
                      <a:pPr algn="l"/>
                      <a:r>
                        <a:rPr lang="ru-RU" sz="2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Работают по учебнику.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477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78456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517095-9B35-44ED-A4FA-EF09B562F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48" y="177283"/>
            <a:ext cx="9815806" cy="639354"/>
          </a:xfrm>
        </p:spPr>
        <p:txBody>
          <a:bodyPr>
            <a:normAutofit/>
          </a:bodyPr>
          <a:lstStyle/>
          <a:p>
            <a:pPr algn="ctr"/>
            <a:r>
              <a:rPr lang="ru-RU" sz="3100" dirty="0">
                <a:solidFill>
                  <a:srgbClr val="0070C0"/>
                </a:solidFill>
              </a:rPr>
              <a:t>Этап первичного усвоения</a:t>
            </a:r>
            <a:endParaRPr lang="ru-RU" sz="4400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89CA98-34E9-46F1-916A-67D083FA2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633" y="631872"/>
            <a:ext cx="10190824" cy="5443703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Задача: </a:t>
            </a:r>
            <a:r>
              <a:rPr lang="ru-RU" sz="2800" dirty="0"/>
              <a:t>на основе целей учебной деятельности выбирают способы и средства их реализации</a:t>
            </a:r>
            <a:endParaRPr lang="ru-RU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F192C826-B563-449D-92DE-392E4958E1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710667"/>
              </p:ext>
            </p:extLst>
          </p:nvPr>
        </p:nvGraphicFramePr>
        <p:xfrm>
          <a:off x="518474" y="1508289"/>
          <a:ext cx="10105983" cy="5054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1521">
                  <a:extLst>
                    <a:ext uri="{9D8B030D-6E8A-4147-A177-3AD203B41FA5}">
                      <a16:colId xmlns:a16="http://schemas.microsoft.com/office/drawing/2014/main" val="2175368444"/>
                    </a:ext>
                  </a:extLst>
                </a:gridCol>
                <a:gridCol w="5174462">
                  <a:extLst>
                    <a:ext uri="{9D8B030D-6E8A-4147-A177-3AD203B41FA5}">
                      <a16:colId xmlns:a16="http://schemas.microsoft.com/office/drawing/2014/main" val="4003216964"/>
                    </a:ext>
                  </a:extLst>
                </a:gridCol>
              </a:tblGrid>
              <a:tr h="485067">
                <a:tc>
                  <a:txBody>
                    <a:bodyPr/>
                    <a:lstStyle/>
                    <a:p>
                      <a:r>
                        <a:rPr lang="ru-RU" sz="2800" dirty="0">
                          <a:solidFill>
                            <a:schemeClr val="tx1"/>
                          </a:solidFill>
                        </a:rPr>
                        <a:t>Деятельность учителя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solidFill>
                            <a:schemeClr val="tx1"/>
                          </a:solidFill>
                        </a:rPr>
                        <a:t>Деятельность учащихся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437030"/>
                  </a:ext>
                </a:extLst>
              </a:tr>
              <a:tr h="453680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Направляет учащихся на поиск решения учебной задачи через индивидуальную работу заранее подготовленных учеников со словами исключения.</a:t>
                      </a:r>
                    </a:p>
                    <a:p>
                      <a:pPr algn="l"/>
                      <a:r>
                        <a:rPr lang="ru-RU" sz="2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Например: молоко, мед, мука, листва(имеют только форму </a:t>
                      </a:r>
                      <a:r>
                        <a:rPr lang="ru-RU" sz="20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ед.ч</a:t>
                      </a:r>
                      <a:r>
                        <a:rPr lang="ru-RU" sz="2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.)- </a:t>
                      </a:r>
                      <a:r>
                        <a:rPr lang="ru-RU" sz="20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Знайка</a:t>
                      </a:r>
                      <a:endParaRPr lang="ru-RU" sz="20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ru-RU" sz="2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Например: шахматы, часы, очки, ножницы (имеют только форму </a:t>
                      </a:r>
                      <a:r>
                        <a:rPr lang="ru-RU" sz="20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мн.ч</a:t>
                      </a:r>
                      <a:r>
                        <a:rPr lang="ru-RU" sz="2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.)- Цветик</a:t>
                      </a:r>
                    </a:p>
                    <a:p>
                      <a:pPr algn="l"/>
                      <a:r>
                        <a:rPr lang="ru-RU" sz="2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Сопоставлять полученные выводы с правилами в учебнике.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/>
                        <a:t>Участвуют в обсуждении содержания и формы работы на уроке.</a:t>
                      </a:r>
                    </a:p>
                    <a:p>
                      <a:pPr algn="l"/>
                      <a:r>
                        <a:rPr lang="ru-RU" sz="2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Учатся строить выводы. Сопоставлять полученную информацию на примере выполненного ранее задания.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477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73237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517095-9B35-44ED-A4FA-EF09B562F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48" y="177283"/>
            <a:ext cx="9815806" cy="639354"/>
          </a:xfrm>
        </p:spPr>
        <p:txBody>
          <a:bodyPr>
            <a:normAutofit/>
          </a:bodyPr>
          <a:lstStyle/>
          <a:p>
            <a:pPr algn="ctr"/>
            <a:r>
              <a:rPr lang="ru-RU" sz="3100" dirty="0">
                <a:solidFill>
                  <a:srgbClr val="0070C0"/>
                </a:solidFill>
              </a:rPr>
              <a:t>Этап первичного закрепления</a:t>
            </a:r>
            <a:endParaRPr lang="ru-RU" sz="4400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89CA98-34E9-46F1-916A-67D083FA2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633" y="631872"/>
            <a:ext cx="10190824" cy="5443703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Задача: </a:t>
            </a:r>
            <a:r>
              <a:rPr lang="ru-RU" sz="2800" dirty="0">
                <a:solidFill>
                  <a:schemeClr val="bg2">
                    <a:lumMod val="10000"/>
                  </a:schemeClr>
                </a:solidFill>
              </a:rPr>
              <a:t>на основе анализа объектов делать выводы, обобщать и классифицировать по признакам.</a:t>
            </a:r>
          </a:p>
          <a:p>
            <a:pPr marL="0" indent="0">
              <a:buNone/>
            </a:pPr>
            <a:endParaRPr lang="ru-RU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F192C826-B563-449D-92DE-392E4958E1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187834"/>
              </p:ext>
            </p:extLst>
          </p:nvPr>
        </p:nvGraphicFramePr>
        <p:xfrm>
          <a:off x="188536" y="1508289"/>
          <a:ext cx="10435921" cy="47182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0445">
                  <a:extLst>
                    <a:ext uri="{9D8B030D-6E8A-4147-A177-3AD203B41FA5}">
                      <a16:colId xmlns:a16="http://schemas.microsoft.com/office/drawing/2014/main" val="2175368444"/>
                    </a:ext>
                  </a:extLst>
                </a:gridCol>
                <a:gridCol w="5285476">
                  <a:extLst>
                    <a:ext uri="{9D8B030D-6E8A-4147-A177-3AD203B41FA5}">
                      <a16:colId xmlns:a16="http://schemas.microsoft.com/office/drawing/2014/main" val="4003216964"/>
                    </a:ext>
                  </a:extLst>
                </a:gridCol>
              </a:tblGrid>
              <a:tr h="517728">
                <a:tc>
                  <a:txBody>
                    <a:bodyPr/>
                    <a:lstStyle/>
                    <a:p>
                      <a:r>
                        <a:rPr lang="ru-RU" sz="2800" dirty="0">
                          <a:solidFill>
                            <a:schemeClr val="tx1"/>
                          </a:solidFill>
                        </a:rPr>
                        <a:t>Деятельность учителя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solidFill>
                            <a:schemeClr val="tx1"/>
                          </a:solidFill>
                        </a:rPr>
                        <a:t>Деятельность учащихся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437030"/>
                  </a:ext>
                </a:extLst>
              </a:tr>
              <a:tr h="4200111">
                <a:tc>
                  <a:txBody>
                    <a:bodyPr/>
                    <a:lstStyle/>
                    <a:p>
                      <a:pPr algn="l"/>
                      <a:r>
                        <a:rPr lang="ru-RU" sz="2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Учит работать по алгоритму, делать вывод.( стол-столы или моря- море)</a:t>
                      </a:r>
                    </a:p>
                    <a:p>
                      <a:pPr algn="l"/>
                      <a:r>
                        <a:rPr lang="ru-RU" sz="2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Предлагает учащимся  индивидуальную работу и работу  в парах по распределению имен существительных в таблице с использованием раздаточного материала.( </a:t>
                      </a:r>
                      <a:r>
                        <a:rPr lang="ru-RU" sz="20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ед.ч</a:t>
                      </a:r>
                      <a:r>
                        <a:rPr lang="ru-RU" sz="2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.+ </a:t>
                      </a:r>
                      <a:r>
                        <a:rPr lang="ru-RU" sz="20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мн.ч</a:t>
                      </a:r>
                      <a:r>
                        <a:rPr lang="ru-RU" sz="2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+слова исключения)</a:t>
                      </a:r>
                    </a:p>
                    <a:p>
                      <a:pPr algn="l"/>
                      <a:r>
                        <a:rPr lang="ru-RU" sz="2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Организует проверку.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/>
                        <a:t>Отрабатывают умения применять полученные знания.</a:t>
                      </a:r>
                    </a:p>
                    <a:p>
                      <a:pPr algn="l"/>
                      <a:r>
                        <a:rPr lang="ru-RU" sz="2000" dirty="0"/>
                        <a:t>Выполняют письменно задания с комментированием.</a:t>
                      </a:r>
                    </a:p>
                    <a:p>
                      <a:pPr algn="l"/>
                      <a:r>
                        <a:rPr lang="ru-RU" sz="2000" dirty="0"/>
                        <a:t>Классифицируют слова по таблице в 3 группы, работая в парах. </a:t>
                      </a:r>
                    </a:p>
                    <a:p>
                      <a:pPr algn="l"/>
                      <a:r>
                        <a:rPr lang="ru-RU" sz="2000" dirty="0"/>
                        <a:t>Действуют в соответствии с правилами, установленные учителем. </a:t>
                      </a:r>
                    </a:p>
                    <a:p>
                      <a:pPr algn="l"/>
                      <a:r>
                        <a:rPr lang="ru-RU" sz="2000" dirty="0"/>
                        <a:t>Выполняют проверку под руководством учителя.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477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27069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517095-9B35-44ED-A4FA-EF09B562F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48" y="177283"/>
            <a:ext cx="9815806" cy="639354"/>
          </a:xfrm>
        </p:spPr>
        <p:txBody>
          <a:bodyPr>
            <a:normAutofit/>
          </a:bodyPr>
          <a:lstStyle/>
          <a:p>
            <a:pPr algn="ctr"/>
            <a:r>
              <a:rPr lang="ru-RU" sz="3100" dirty="0">
                <a:solidFill>
                  <a:srgbClr val="0070C0"/>
                </a:solidFill>
                <a:ea typeface="+mn-ea"/>
                <a:cs typeface="+mn-cs"/>
              </a:rPr>
              <a:t>Применение полученных знаний</a:t>
            </a:r>
            <a:endParaRPr lang="ru-RU" sz="4400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89CA98-34E9-46F1-916A-67D083FA2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633" y="631872"/>
            <a:ext cx="10190824" cy="5443703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Задача: </a:t>
            </a:r>
            <a:r>
              <a:rPr lang="ru-RU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научить применять полученные знания на основе выполнения упражнений. 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F192C826-B563-449D-92DE-392E4958E1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600711"/>
              </p:ext>
            </p:extLst>
          </p:nvPr>
        </p:nvGraphicFramePr>
        <p:xfrm>
          <a:off x="188536" y="1508289"/>
          <a:ext cx="10435921" cy="47182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0445">
                  <a:extLst>
                    <a:ext uri="{9D8B030D-6E8A-4147-A177-3AD203B41FA5}">
                      <a16:colId xmlns:a16="http://schemas.microsoft.com/office/drawing/2014/main" val="2175368444"/>
                    </a:ext>
                  </a:extLst>
                </a:gridCol>
                <a:gridCol w="5285476">
                  <a:extLst>
                    <a:ext uri="{9D8B030D-6E8A-4147-A177-3AD203B41FA5}">
                      <a16:colId xmlns:a16="http://schemas.microsoft.com/office/drawing/2014/main" val="4003216964"/>
                    </a:ext>
                  </a:extLst>
                </a:gridCol>
              </a:tblGrid>
              <a:tr h="517728">
                <a:tc>
                  <a:txBody>
                    <a:bodyPr/>
                    <a:lstStyle/>
                    <a:p>
                      <a:r>
                        <a:rPr lang="ru-RU" sz="2800" dirty="0">
                          <a:solidFill>
                            <a:schemeClr val="tx1"/>
                          </a:solidFill>
                        </a:rPr>
                        <a:t>Деятельность учителя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solidFill>
                            <a:schemeClr val="tx1"/>
                          </a:solidFill>
                        </a:rPr>
                        <a:t>Деятельность учащихся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437030"/>
                  </a:ext>
                </a:extLst>
              </a:tr>
              <a:tr h="4200111">
                <a:tc>
                  <a:txBody>
                    <a:bodyPr/>
                    <a:lstStyle/>
                    <a:p>
                      <a:pPr algn="l"/>
                      <a:r>
                        <a:rPr lang="ru-RU" sz="2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Предлагает выполнить задание самостоятельно по карточке.</a:t>
                      </a:r>
                    </a:p>
                    <a:p>
                      <a:pPr algn="l"/>
                      <a:r>
                        <a:rPr lang="ru-RU" sz="2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Организует взаимопроверку учащихся в парах.</a:t>
                      </a:r>
                    </a:p>
                    <a:p>
                      <a:pPr algn="l"/>
                      <a:endParaRPr lang="ru-RU" sz="20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ru-RU" sz="20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ru-RU" sz="2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Предлагает выполнить работу на закрепление ранее полученных знаний по другим темам (нахождение грамматической основы, безударная гласная в корне слова)</a:t>
                      </a:r>
                    </a:p>
                    <a:p>
                      <a:pPr algn="l"/>
                      <a:endParaRPr lang="ru-RU" sz="20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ru-RU" sz="20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/>
                        <a:t>Применяют полученные знания, выполняя задание по карточке самостоятельно. </a:t>
                      </a:r>
                    </a:p>
                    <a:p>
                      <a:pPr algn="l"/>
                      <a:r>
                        <a:rPr lang="ru-RU" sz="2000" dirty="0"/>
                        <a:t>Обмениваются работами с соседом по парте, оценивают работу по представленным критериям, указывают соседу на ошибки с анализом.</a:t>
                      </a:r>
                    </a:p>
                    <a:p>
                      <a:pPr algn="l"/>
                      <a:r>
                        <a:rPr lang="ru-RU" sz="2000" dirty="0"/>
                        <a:t>Выполняют задание с комментированием.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477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7161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517095-9B35-44ED-A4FA-EF09B562F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48" y="177283"/>
            <a:ext cx="9815806" cy="639354"/>
          </a:xfrm>
        </p:spPr>
        <p:txBody>
          <a:bodyPr>
            <a:normAutofit/>
          </a:bodyPr>
          <a:lstStyle/>
          <a:p>
            <a:pPr algn="ctr"/>
            <a:r>
              <a:rPr lang="ru-RU" sz="3100" dirty="0">
                <a:solidFill>
                  <a:srgbClr val="0070C0"/>
                </a:solidFill>
                <a:ea typeface="+mn-ea"/>
                <a:cs typeface="+mn-cs"/>
              </a:rPr>
              <a:t>Применение полученных знаний</a:t>
            </a:r>
            <a:endParaRPr lang="ru-RU" sz="4400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89CA98-34E9-46F1-916A-67D083FA2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633" y="631872"/>
            <a:ext cx="10190824" cy="5443703"/>
          </a:xfrm>
        </p:spPr>
        <p:txBody>
          <a:bodyPr/>
          <a:lstStyle/>
          <a:p>
            <a:pPr marL="0" indent="0">
              <a:buNone/>
            </a:pPr>
            <a:endParaRPr lang="ru-RU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F192C826-B563-449D-92DE-392E4958E1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853983"/>
              </p:ext>
            </p:extLst>
          </p:nvPr>
        </p:nvGraphicFramePr>
        <p:xfrm>
          <a:off x="433631" y="782425"/>
          <a:ext cx="10190825" cy="5834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482">
                  <a:extLst>
                    <a:ext uri="{9D8B030D-6E8A-4147-A177-3AD203B41FA5}">
                      <a16:colId xmlns:a16="http://schemas.microsoft.com/office/drawing/2014/main" val="2175368444"/>
                    </a:ext>
                  </a:extLst>
                </a:gridCol>
                <a:gridCol w="5161343">
                  <a:extLst>
                    <a:ext uri="{9D8B030D-6E8A-4147-A177-3AD203B41FA5}">
                      <a16:colId xmlns:a16="http://schemas.microsoft.com/office/drawing/2014/main" val="4003216964"/>
                    </a:ext>
                  </a:extLst>
                </a:gridCol>
              </a:tblGrid>
              <a:tr h="561862">
                <a:tc>
                  <a:txBody>
                    <a:bodyPr/>
                    <a:lstStyle/>
                    <a:p>
                      <a:r>
                        <a:rPr lang="ru-RU" sz="2800" dirty="0">
                          <a:solidFill>
                            <a:schemeClr val="tx1"/>
                          </a:solidFill>
                        </a:rPr>
                        <a:t>Деятельность учителя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solidFill>
                            <a:schemeClr val="tx1"/>
                          </a:solidFill>
                        </a:rPr>
                        <a:t>Деятельность учащихся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437030"/>
                  </a:ext>
                </a:extLst>
              </a:tr>
              <a:tr h="4597794">
                <a:tc>
                  <a:txBody>
                    <a:bodyPr/>
                    <a:lstStyle/>
                    <a:p>
                      <a:pPr algn="l"/>
                      <a:r>
                        <a:rPr lang="ru-RU" sz="2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Предлагает для закрепления полученных знаний в полном объеме игры на внимание с привлечением сказочных героев из Цветочного города.</a:t>
                      </a:r>
                    </a:p>
                    <a:p>
                      <a:pPr algn="l"/>
                      <a:r>
                        <a:rPr lang="ru-RU" sz="20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Игра «Один-Много»</a:t>
                      </a:r>
                    </a:p>
                    <a:p>
                      <a:pPr algn="l"/>
                      <a:r>
                        <a:rPr lang="ru-RU" sz="20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Стекляшкин</a:t>
                      </a:r>
                      <a:r>
                        <a:rPr lang="ru-RU" sz="2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20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Гусля</a:t>
                      </a:r>
                      <a:r>
                        <a:rPr lang="ru-RU" sz="2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и Тюбик предлагают слова, а дети образуют слова с противоположным числом, например:</a:t>
                      </a:r>
                    </a:p>
                    <a:p>
                      <a:pPr algn="l"/>
                      <a:r>
                        <a:rPr lang="ru-RU" sz="2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туфля- туфли</a:t>
                      </a:r>
                    </a:p>
                    <a:p>
                      <a:pPr algn="l"/>
                      <a:r>
                        <a:rPr lang="ru-RU" sz="2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Письма- письмо</a:t>
                      </a:r>
                    </a:p>
                    <a:p>
                      <a:pPr algn="l"/>
                      <a:r>
                        <a:rPr lang="ru-RU" sz="20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Игра «Слова спрятались»</a:t>
                      </a:r>
                    </a:p>
                    <a:p>
                      <a:pPr algn="l"/>
                      <a:r>
                        <a:rPr lang="ru-RU" sz="20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Пончик просит в лове найти другое слово, которое спряталось и определить число имен существительных.</a:t>
                      </a:r>
                    </a:p>
                    <a:p>
                      <a:pPr algn="l"/>
                      <a:endParaRPr lang="ru-RU" sz="20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ru-RU" sz="20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/>
                        <a:t>Дети активно выполняют задания. </a:t>
                      </a:r>
                    </a:p>
                    <a:p>
                      <a:pPr algn="l"/>
                      <a:r>
                        <a:rPr lang="ru-RU" sz="2000" dirty="0"/>
                        <a:t>Подводят итоги игры, делают анализ, выводы.</a:t>
                      </a:r>
                    </a:p>
                    <a:p>
                      <a:pPr algn="l"/>
                      <a:endParaRPr lang="ru-RU" sz="2000" dirty="0"/>
                    </a:p>
                    <a:p>
                      <a:pPr algn="l"/>
                      <a:endParaRPr lang="ru-RU" sz="2000" dirty="0"/>
                    </a:p>
                    <a:p>
                      <a:pPr algn="l"/>
                      <a:endParaRPr lang="ru-RU" sz="2000" dirty="0"/>
                    </a:p>
                    <a:p>
                      <a:pPr algn="l"/>
                      <a:endParaRPr lang="ru-RU" sz="2000" dirty="0"/>
                    </a:p>
                    <a:p>
                      <a:pPr algn="l"/>
                      <a:endParaRPr lang="ru-RU" sz="2000" dirty="0"/>
                    </a:p>
                    <a:p>
                      <a:pPr algn="l"/>
                      <a:endParaRPr lang="ru-RU" sz="2000" dirty="0"/>
                    </a:p>
                    <a:p>
                      <a:pPr algn="l"/>
                      <a:endParaRPr lang="ru-RU" sz="2000" dirty="0"/>
                    </a:p>
                    <a:p>
                      <a:pPr algn="l"/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477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00940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517095-9B35-44ED-A4FA-EF09B562F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48" y="177283"/>
            <a:ext cx="9815806" cy="639354"/>
          </a:xfrm>
        </p:spPr>
        <p:txBody>
          <a:bodyPr>
            <a:normAutofit/>
          </a:bodyPr>
          <a:lstStyle/>
          <a:p>
            <a:pPr algn="ctr"/>
            <a:r>
              <a:rPr lang="ru-RU" sz="3100" dirty="0">
                <a:solidFill>
                  <a:srgbClr val="0070C0"/>
                </a:solidFill>
                <a:ea typeface="+mn-ea"/>
                <a:cs typeface="+mn-cs"/>
              </a:rPr>
              <a:t>Итог урока</a:t>
            </a:r>
            <a:endParaRPr lang="ru-RU" sz="4400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89CA98-34E9-46F1-916A-67D083FA2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633" y="631872"/>
            <a:ext cx="10190824" cy="5443703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Задача: </a:t>
            </a:r>
            <a:r>
              <a:rPr lang="ru-RU" sz="2800" dirty="0"/>
              <a:t>самооценка учащимися результатов своей учебной деятельности</a:t>
            </a:r>
            <a:endParaRPr lang="ru-RU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F192C826-B563-449D-92DE-392E4958E1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712229"/>
              </p:ext>
            </p:extLst>
          </p:nvPr>
        </p:nvGraphicFramePr>
        <p:xfrm>
          <a:off x="235670" y="1508289"/>
          <a:ext cx="10388787" cy="47182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3311">
                  <a:extLst>
                    <a:ext uri="{9D8B030D-6E8A-4147-A177-3AD203B41FA5}">
                      <a16:colId xmlns:a16="http://schemas.microsoft.com/office/drawing/2014/main" val="2175368444"/>
                    </a:ext>
                  </a:extLst>
                </a:gridCol>
                <a:gridCol w="5285476">
                  <a:extLst>
                    <a:ext uri="{9D8B030D-6E8A-4147-A177-3AD203B41FA5}">
                      <a16:colId xmlns:a16="http://schemas.microsoft.com/office/drawing/2014/main" val="4003216964"/>
                    </a:ext>
                  </a:extLst>
                </a:gridCol>
              </a:tblGrid>
              <a:tr h="517728">
                <a:tc>
                  <a:txBody>
                    <a:bodyPr/>
                    <a:lstStyle/>
                    <a:p>
                      <a:r>
                        <a:rPr lang="ru-RU" sz="2800" dirty="0">
                          <a:solidFill>
                            <a:schemeClr val="tx1"/>
                          </a:solidFill>
                        </a:rPr>
                        <a:t>Деятельность учителя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solidFill>
                            <a:schemeClr val="tx1"/>
                          </a:solidFill>
                        </a:rPr>
                        <a:t>Деятельность учащихся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437030"/>
                  </a:ext>
                </a:extLst>
              </a:tr>
              <a:tr h="4200111">
                <a:tc>
                  <a:txBody>
                    <a:bodyPr/>
                    <a:lstStyle/>
                    <a:p>
                      <a:pPr algn="l"/>
                      <a:r>
                        <a:rPr lang="ru-RU" sz="2000" dirty="0"/>
                        <a:t>Предлагает вернуться к поставленным целям и задачам и соотнести результаты урока.</a:t>
                      </a:r>
                    </a:p>
                    <a:p>
                      <a:pPr algn="l"/>
                      <a:r>
                        <a:rPr lang="ru-RU" sz="2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Задает контрольные вопросы:</a:t>
                      </a:r>
                    </a:p>
                    <a:p>
                      <a:pPr marL="342900" indent="-342900" algn="l">
                        <a:buFontTx/>
                        <a:buChar char="-"/>
                      </a:pPr>
                      <a:r>
                        <a:rPr lang="ru-RU" sz="2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Как определить число у имени существительного?</a:t>
                      </a:r>
                    </a:p>
                    <a:p>
                      <a:pPr marL="342900" indent="-342900" algn="l">
                        <a:buFontTx/>
                        <a:buChar char="-"/>
                      </a:pPr>
                      <a:r>
                        <a:rPr lang="ru-RU" sz="2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Всегда ли можно изменить форму числа у имени существительного?</a:t>
                      </a:r>
                    </a:p>
                    <a:p>
                      <a:pPr marL="342900" indent="-342900" algn="l">
                        <a:buFontTx/>
                        <a:buChar char="-"/>
                      </a:pPr>
                      <a:r>
                        <a:rPr lang="ru-RU" sz="2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Зачем нужно умение образовывать форму единственного и множественного числа?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ru-RU" sz="2000" dirty="0"/>
                        <a:t> </a:t>
                      </a:r>
                      <a:endParaRPr lang="ru-RU" sz="20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/>
                        <a:t>Анализируют полученные знания и отвечают на вопросы.</a:t>
                      </a:r>
                    </a:p>
                    <a:p>
                      <a:pPr algn="l"/>
                      <a:endParaRPr lang="ru-RU" sz="2000" dirty="0"/>
                    </a:p>
                    <a:p>
                      <a:pPr algn="l"/>
                      <a:r>
                        <a:rPr lang="ru-RU" sz="2000" dirty="0"/>
                        <a:t>Комментируют правильные ответы на отдельные вопросы, приводят примеры по просьбе учителя.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477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34025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517095-9B35-44ED-A4FA-EF09B562F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291" y="75414"/>
            <a:ext cx="9826963" cy="989815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rgbClr val="0070C0"/>
                </a:solidFill>
              </a:rPr>
              <a:t>Итог урока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89CA98-34E9-46F1-916A-67D083FA2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633" y="1414021"/>
            <a:ext cx="10190824" cy="4661554"/>
          </a:xfrm>
        </p:spPr>
        <p:txBody>
          <a:bodyPr/>
          <a:lstStyle/>
          <a:p>
            <a:pPr marL="0" indent="0">
              <a:buNone/>
            </a:pPr>
            <a:endParaRPr lang="ru-RU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F192C826-B563-449D-92DE-392E4958E1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381210"/>
              </p:ext>
            </p:extLst>
          </p:nvPr>
        </p:nvGraphicFramePr>
        <p:xfrm>
          <a:off x="358219" y="612743"/>
          <a:ext cx="11098492" cy="567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2671">
                  <a:extLst>
                    <a:ext uri="{9D8B030D-6E8A-4147-A177-3AD203B41FA5}">
                      <a16:colId xmlns:a16="http://schemas.microsoft.com/office/drawing/2014/main" val="2175368444"/>
                    </a:ext>
                  </a:extLst>
                </a:gridCol>
                <a:gridCol w="5625821">
                  <a:extLst>
                    <a:ext uri="{9D8B030D-6E8A-4147-A177-3AD203B41FA5}">
                      <a16:colId xmlns:a16="http://schemas.microsoft.com/office/drawing/2014/main" val="4003216964"/>
                    </a:ext>
                  </a:extLst>
                </a:gridCol>
              </a:tblGrid>
              <a:tr h="409211">
                <a:tc>
                  <a:txBody>
                    <a:bodyPr/>
                    <a:lstStyle/>
                    <a:p>
                      <a:r>
                        <a:rPr lang="ru-RU" sz="2400" dirty="0">
                          <a:solidFill>
                            <a:schemeClr val="tx1"/>
                          </a:solidFill>
                        </a:rPr>
                        <a:t>Деятельность учителя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solidFill>
                            <a:schemeClr val="tx1"/>
                          </a:solidFill>
                        </a:rPr>
                        <a:t>Деятельность учащихся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437030"/>
                  </a:ext>
                </a:extLst>
              </a:tr>
              <a:tr h="4766105">
                <a:tc>
                  <a:txBody>
                    <a:bodyPr/>
                    <a:lstStyle/>
                    <a:p>
                      <a:pPr algn="l"/>
                      <a:r>
                        <a:rPr lang="ru-RU" sz="1800" dirty="0"/>
                        <a:t>Организует фронтальную беседу с целью выяснения мнения учащихся по поводу содержания и результатов работы на уроке:</a:t>
                      </a:r>
                    </a:p>
                    <a:p>
                      <a:pPr algn="l"/>
                      <a:r>
                        <a:rPr lang="ru-RU" sz="1800" dirty="0"/>
                        <a:t>Все ли было понятно на уроке?</a:t>
                      </a:r>
                    </a:p>
                    <a:p>
                      <a:pPr algn="l"/>
                      <a:r>
                        <a:rPr lang="ru-RU" sz="1800" dirty="0"/>
                        <a:t>С какими трудностями столкнулись?</a:t>
                      </a:r>
                    </a:p>
                    <a:p>
                      <a:pPr algn="l"/>
                      <a:r>
                        <a:rPr lang="ru-RU" sz="1800" dirty="0"/>
                        <a:t>Как их преодолели?</a:t>
                      </a:r>
                    </a:p>
                    <a:p>
                      <a:pPr algn="l"/>
                      <a:r>
                        <a:rPr lang="ru-RU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Предлагает оценить деятельность на уроке выбрав одну из фраз и записать ее на цветочек.</a:t>
                      </a:r>
                    </a:p>
                    <a:p>
                      <a:pPr algn="just">
                        <a:spcAft>
                          <a:spcPts val="1000"/>
                        </a:spcAft>
                      </a:pPr>
                      <a:r>
                        <a:rPr lang="ru-RU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Фразы: Сегодня я узнал…  </a:t>
                      </a:r>
                    </a:p>
                    <a:p>
                      <a:pPr algn="just">
                        <a:spcAft>
                          <a:spcPts val="1000"/>
                        </a:spcAft>
                      </a:pPr>
                      <a:r>
                        <a:rPr lang="ru-RU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Было интересно…  </a:t>
                      </a:r>
                    </a:p>
                    <a:p>
                      <a:pPr algn="just">
                        <a:spcAft>
                          <a:spcPts val="1000"/>
                        </a:spcAft>
                      </a:pPr>
                      <a:r>
                        <a:rPr lang="ru-RU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Было трудно…  </a:t>
                      </a:r>
                    </a:p>
                    <a:p>
                      <a:pPr algn="just">
                        <a:spcAft>
                          <a:spcPts val="1000"/>
                        </a:spcAft>
                      </a:pPr>
                      <a:r>
                        <a:rPr lang="ru-RU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Я выполнял задания…</a:t>
                      </a:r>
                    </a:p>
                    <a:p>
                      <a:pPr algn="just">
                        <a:spcAft>
                          <a:spcPts val="1000"/>
                        </a:spcAft>
                      </a:pPr>
                      <a:r>
                        <a:rPr lang="ru-RU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Я понял, что…  </a:t>
                      </a:r>
                    </a:p>
                    <a:p>
                      <a:pPr algn="just">
                        <a:spcAft>
                          <a:spcPts val="1000"/>
                        </a:spcAft>
                      </a:pPr>
                      <a:r>
                        <a:rPr lang="ru-RU" sz="16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Теперь я могу… </a:t>
                      </a:r>
                    </a:p>
                    <a:p>
                      <a:pPr algn="just">
                        <a:spcAft>
                          <a:spcPts val="1000"/>
                        </a:spcAft>
                      </a:pPr>
                      <a:r>
                        <a:rPr lang="ru-RU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Учитель оценивает учащихся.</a:t>
                      </a:r>
                    </a:p>
                    <a:p>
                      <a:pPr algn="l"/>
                      <a:endParaRPr lang="ru-RU" sz="20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/>
                        <a:t>Высказывают своё мнение по поводу содержания и результатов работы на уроке, делают выводы.</a:t>
                      </a:r>
                    </a:p>
                    <a:p>
                      <a:pPr algn="l"/>
                      <a:endParaRPr lang="ru-RU" sz="1800" dirty="0"/>
                    </a:p>
                    <a:p>
                      <a:pPr algn="l"/>
                      <a:r>
                        <a:rPr lang="ru-RU" sz="1800" dirty="0"/>
                        <a:t>Работают с цветочком, записывают фразу на выбор, приклеивают цветочек на цветочную поляну.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477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585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9783" y="594608"/>
            <a:ext cx="11242623" cy="2778178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Тип урока-</a:t>
            </a:r>
            <a:br>
              <a:rPr lang="ru-RU" b="1" dirty="0">
                <a:solidFill>
                  <a:srgbClr val="0070C0"/>
                </a:solidFill>
              </a:rPr>
            </a:br>
            <a:r>
              <a:rPr lang="ru-RU" b="1" dirty="0">
                <a:solidFill>
                  <a:srgbClr val="0070C0"/>
                </a:solidFill>
              </a:rPr>
              <a:t>урок «открытия» нового знания </a:t>
            </a:r>
            <a:br>
              <a:rPr lang="ru-RU" b="1" dirty="0">
                <a:solidFill>
                  <a:srgbClr val="0070C0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>(классификация уроков </a:t>
            </a:r>
            <a:r>
              <a:rPr lang="ru-RU" sz="2800" dirty="0" err="1">
                <a:solidFill>
                  <a:schemeClr val="tx1"/>
                </a:solidFill>
              </a:rPr>
              <a:t>деятельностной</a:t>
            </a:r>
            <a:r>
              <a:rPr lang="ru-RU" sz="2800" dirty="0">
                <a:solidFill>
                  <a:schemeClr val="tx1"/>
                </a:solidFill>
              </a:rPr>
              <a:t> направленности</a:t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> в образовательной системе «Школа </a:t>
            </a:r>
            <a:r>
              <a:rPr lang="ru-RU" sz="2800" dirty="0" err="1">
                <a:solidFill>
                  <a:schemeClr val="tx1"/>
                </a:solidFill>
              </a:rPr>
              <a:t>Росии</a:t>
            </a:r>
            <a:r>
              <a:rPr lang="ru-RU" sz="2800" dirty="0">
                <a:solidFill>
                  <a:schemeClr val="tx1"/>
                </a:solidFill>
              </a:rPr>
              <a:t>)</a:t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9468" y="2998033"/>
            <a:ext cx="8464533" cy="3043329"/>
          </a:xfrm>
        </p:spPr>
        <p:txBody>
          <a:bodyPr>
            <a:normAutofit/>
          </a:bodyPr>
          <a:lstStyle/>
          <a:p>
            <a:pPr marL="0" lvl="0" indent="0">
              <a:buClr>
                <a:srgbClr val="5FCBEF"/>
              </a:buClr>
              <a:buNone/>
            </a:pPr>
            <a:r>
              <a:rPr lang="ru-RU" sz="2800" b="1" dirty="0" err="1">
                <a:solidFill>
                  <a:schemeClr val="tx1"/>
                </a:solidFill>
              </a:rPr>
              <a:t>Деятельностная</a:t>
            </a:r>
            <a:r>
              <a:rPr lang="ru-RU" sz="2800" b="1" dirty="0">
                <a:solidFill>
                  <a:schemeClr val="tx1"/>
                </a:solidFill>
              </a:rPr>
              <a:t> цель: </a:t>
            </a:r>
            <a:r>
              <a:rPr lang="ru-RU" sz="2800" dirty="0">
                <a:solidFill>
                  <a:schemeClr val="tx1"/>
                </a:solidFill>
              </a:rPr>
              <a:t>формирование у учащихся умения применять полученные знания в своей речи. </a:t>
            </a:r>
          </a:p>
          <a:p>
            <a:pPr marL="0" lvl="0" indent="0">
              <a:buClr>
                <a:srgbClr val="5FCBEF"/>
              </a:buClr>
              <a:buNone/>
            </a:pPr>
            <a:r>
              <a:rPr lang="ru-RU" sz="2800" b="1" dirty="0">
                <a:solidFill>
                  <a:schemeClr val="tx1"/>
                </a:solidFill>
              </a:rPr>
              <a:t>Содержательная цель: </a:t>
            </a:r>
            <a:r>
              <a:rPr lang="ru-RU" sz="2800" dirty="0">
                <a:solidFill>
                  <a:schemeClr val="tx1"/>
                </a:solidFill>
              </a:rPr>
              <a:t>расширение полученных знаний по изучаемой теме.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60220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517095-9B35-44ED-A4FA-EF09B562F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48" y="177283"/>
            <a:ext cx="9815806" cy="639354"/>
          </a:xfrm>
        </p:spPr>
        <p:txBody>
          <a:bodyPr>
            <a:normAutofit/>
          </a:bodyPr>
          <a:lstStyle/>
          <a:p>
            <a:pPr algn="ctr"/>
            <a:r>
              <a:rPr lang="ru-RU" sz="3100" dirty="0">
                <a:solidFill>
                  <a:srgbClr val="0070C0"/>
                </a:solidFill>
                <a:ea typeface="+mn-ea"/>
                <a:cs typeface="+mn-cs"/>
              </a:rPr>
              <a:t>Домашнее задание</a:t>
            </a:r>
            <a:endParaRPr lang="ru-RU" sz="4400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89CA98-34E9-46F1-916A-67D083FA2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633" y="631872"/>
            <a:ext cx="10190824" cy="5443703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Задача: </a:t>
            </a:r>
            <a:r>
              <a:rPr lang="ru-RU" sz="2800" dirty="0"/>
              <a:t>мотивировать обучающихся на успешное выполнение домашнего задания, познакомить с его содержанием, провести инструктаж по его выполнению.</a:t>
            </a:r>
            <a:endParaRPr lang="ru-RU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F192C826-B563-449D-92DE-392E4958E1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724089"/>
              </p:ext>
            </p:extLst>
          </p:nvPr>
        </p:nvGraphicFramePr>
        <p:xfrm>
          <a:off x="433633" y="2111604"/>
          <a:ext cx="10190824" cy="4181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482">
                  <a:extLst>
                    <a:ext uri="{9D8B030D-6E8A-4147-A177-3AD203B41FA5}">
                      <a16:colId xmlns:a16="http://schemas.microsoft.com/office/drawing/2014/main" val="2175368444"/>
                    </a:ext>
                  </a:extLst>
                </a:gridCol>
                <a:gridCol w="5161342">
                  <a:extLst>
                    <a:ext uri="{9D8B030D-6E8A-4147-A177-3AD203B41FA5}">
                      <a16:colId xmlns:a16="http://schemas.microsoft.com/office/drawing/2014/main" val="4003216964"/>
                    </a:ext>
                  </a:extLst>
                </a:gridCol>
              </a:tblGrid>
              <a:tr h="451904">
                <a:tc>
                  <a:txBody>
                    <a:bodyPr/>
                    <a:lstStyle/>
                    <a:p>
                      <a:r>
                        <a:rPr lang="ru-RU" sz="2800" dirty="0">
                          <a:solidFill>
                            <a:schemeClr val="tx1"/>
                          </a:solidFill>
                        </a:rPr>
                        <a:t>Деятельность учителя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solidFill>
                            <a:schemeClr val="tx1"/>
                          </a:solidFill>
                        </a:rPr>
                        <a:t>Деятельность учащихся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437030"/>
                  </a:ext>
                </a:extLst>
              </a:tr>
              <a:tr h="3663052">
                <a:tc>
                  <a:txBody>
                    <a:bodyPr/>
                    <a:lstStyle/>
                    <a:p>
                      <a:pPr algn="l"/>
                      <a:r>
                        <a:rPr lang="ru-RU" sz="2000" dirty="0"/>
                        <a:t>Предлагает учащимся содержание обязательного домашнего задания. Объясняет его выполнение и комментирует его содержание.</a:t>
                      </a:r>
                    </a:p>
                    <a:p>
                      <a:pPr algn="l"/>
                      <a:endParaRPr lang="ru-RU" sz="2000" dirty="0"/>
                    </a:p>
                    <a:p>
                      <a:pPr algn="l"/>
                      <a:r>
                        <a:rPr lang="ru-RU" sz="2000" dirty="0"/>
                        <a:t>Домашнее задание:</a:t>
                      </a:r>
                    </a:p>
                    <a:p>
                      <a:pPr algn="l"/>
                      <a:r>
                        <a:rPr lang="ru-RU" sz="20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Стр. 62, упр. 107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/>
                        <a:t>Записывают домашнее задание в дневник. </a:t>
                      </a:r>
                    </a:p>
                    <a:p>
                      <a:pPr algn="l"/>
                      <a:r>
                        <a:rPr lang="ru-RU" sz="2000" dirty="0"/>
                        <a:t>Задают вопросы на уточнение и прояснение содержания домашней работы.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477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00756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2BF561-5FBD-4C23-ADCC-BF7CE33A0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2439" y="383356"/>
            <a:ext cx="8596668" cy="1320800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Планируемые результаты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94F413DD-00A0-48F0-B534-E5A330EFD6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7454666"/>
              </p:ext>
            </p:extLst>
          </p:nvPr>
        </p:nvGraphicFramePr>
        <p:xfrm>
          <a:off x="292231" y="1159497"/>
          <a:ext cx="11095349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7116">
                  <a:extLst>
                    <a:ext uri="{9D8B030D-6E8A-4147-A177-3AD203B41FA5}">
                      <a16:colId xmlns:a16="http://schemas.microsoft.com/office/drawing/2014/main" val="4226757878"/>
                    </a:ext>
                  </a:extLst>
                </a:gridCol>
                <a:gridCol w="4499112">
                  <a:extLst>
                    <a:ext uri="{9D8B030D-6E8A-4147-A177-3AD203B41FA5}">
                      <a16:colId xmlns:a16="http://schemas.microsoft.com/office/drawing/2014/main" val="3896412956"/>
                    </a:ext>
                  </a:extLst>
                </a:gridCol>
                <a:gridCol w="3379121">
                  <a:extLst>
                    <a:ext uri="{9D8B030D-6E8A-4147-A177-3AD203B41FA5}">
                      <a16:colId xmlns:a16="http://schemas.microsoft.com/office/drawing/2014/main" val="4142204761"/>
                    </a:ext>
                  </a:extLst>
                </a:gridCol>
              </a:tblGrid>
              <a:tr h="296464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Личностные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Метапредметные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Предметные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265395"/>
                  </a:ext>
                </a:extLst>
              </a:tr>
              <a:tr h="4722219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Учащиеся получат положительное отношение к учебе и своим знаниям, осознают смысл учебной деятельности.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Учащиеся смогут усовершенствовать УУД:</a:t>
                      </a:r>
                    </a:p>
                    <a:p>
                      <a:r>
                        <a:rPr lang="ru-RU" dirty="0"/>
                        <a:t>1) анализировать;</a:t>
                      </a:r>
                    </a:p>
                    <a:p>
                      <a:r>
                        <a:rPr lang="ru-RU" dirty="0"/>
                        <a:t>2) сопоставлять;</a:t>
                      </a:r>
                    </a:p>
                    <a:p>
                      <a:r>
                        <a:rPr lang="ru-RU" dirty="0"/>
                        <a:t>3) находить ответы на проблемные вопросы;</a:t>
                      </a:r>
                    </a:p>
                    <a:p>
                      <a:r>
                        <a:rPr lang="ru-RU" dirty="0"/>
                        <a:t>4) учитывать мнения и ответы одноклассников, сотрудничать в парах, договариваться и приходить к общему решению в совместной деятельности; </a:t>
                      </a:r>
                    </a:p>
                    <a:p>
                      <a:r>
                        <a:rPr lang="ru-RU" dirty="0"/>
                        <a:t>5) использовать полученные знания в своей речи и для решения различных коммуникативных задач; </a:t>
                      </a:r>
                    </a:p>
                    <a:p>
                      <a:r>
                        <a:rPr lang="ru-RU" dirty="0"/>
                        <a:t>6) принимать и сохранять учебную задачу;</a:t>
                      </a:r>
                    </a:p>
                    <a:p>
                      <a:r>
                        <a:rPr lang="ru-RU" dirty="0"/>
                        <a:t> 7) оценивать правильность выполнения заданий, адекватно воспринимать оценку учителя и одноклассников.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Учащиеся смогут: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1)совершенствовать умение определять число имён существительных;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классифицировать слова на группы;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3) развивать словарный запас.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937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2751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Структура урока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9626" y="1531002"/>
            <a:ext cx="8677172" cy="464494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4000" dirty="0">
                <a:solidFill>
                  <a:schemeClr val="tx1"/>
                </a:solidFill>
              </a:rPr>
              <a:t>1.Организационный этап</a:t>
            </a:r>
          </a:p>
          <a:p>
            <a:pPr marL="0" indent="0">
              <a:buNone/>
            </a:pPr>
            <a:r>
              <a:rPr lang="ru-RU" sz="4000" dirty="0">
                <a:solidFill>
                  <a:schemeClr val="tx1"/>
                </a:solidFill>
              </a:rPr>
              <a:t>2. Актуализация знаний</a:t>
            </a:r>
          </a:p>
          <a:p>
            <a:pPr marL="0" indent="0">
              <a:buNone/>
            </a:pPr>
            <a:r>
              <a:rPr lang="ru-RU" sz="4000" dirty="0">
                <a:solidFill>
                  <a:schemeClr val="tx1"/>
                </a:solidFill>
              </a:rPr>
              <a:t>3. Организация познавательной деятельности</a:t>
            </a:r>
          </a:p>
          <a:p>
            <a:pPr marL="0" indent="0">
              <a:buNone/>
            </a:pPr>
            <a:r>
              <a:rPr lang="ru-RU" sz="4000" dirty="0">
                <a:solidFill>
                  <a:schemeClr val="tx1"/>
                </a:solidFill>
              </a:rPr>
              <a:t>4. Этап первичного усвоения</a:t>
            </a:r>
          </a:p>
          <a:p>
            <a:pPr marL="0" indent="0">
              <a:buNone/>
            </a:pPr>
            <a:r>
              <a:rPr lang="ru-RU" sz="4000" dirty="0">
                <a:solidFill>
                  <a:schemeClr val="tx1"/>
                </a:solidFill>
              </a:rPr>
              <a:t>5. Этап первичного закрепления</a:t>
            </a:r>
          </a:p>
          <a:p>
            <a:pPr marL="0" indent="0">
              <a:buNone/>
            </a:pPr>
            <a:r>
              <a:rPr lang="ru-RU" sz="4000" dirty="0">
                <a:solidFill>
                  <a:schemeClr val="tx1"/>
                </a:solidFill>
              </a:rPr>
              <a:t>6. Применение полученных знаний</a:t>
            </a:r>
          </a:p>
          <a:p>
            <a:pPr marL="0" indent="0">
              <a:buNone/>
            </a:pPr>
            <a:r>
              <a:rPr lang="ru-RU" sz="4000" dirty="0">
                <a:solidFill>
                  <a:schemeClr val="tx1"/>
                </a:solidFill>
              </a:rPr>
              <a:t>7. Итог урока</a:t>
            </a:r>
          </a:p>
          <a:p>
            <a:pPr marL="0" indent="0">
              <a:buNone/>
            </a:pPr>
            <a:r>
              <a:rPr lang="ru-RU" sz="4000" dirty="0">
                <a:solidFill>
                  <a:schemeClr val="tx1"/>
                </a:solidFill>
              </a:rPr>
              <a:t>8. Домашнее задание</a:t>
            </a:r>
          </a:p>
          <a:p>
            <a:pPr marL="0" indent="0">
              <a:buNone/>
            </a:pPr>
            <a:r>
              <a:rPr lang="ru-RU" sz="4000" dirty="0">
                <a:solidFill>
                  <a:schemeClr val="tx1"/>
                </a:solidFill>
              </a:rPr>
              <a:t>9. Рефлексия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0907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Цели урока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800" dirty="0">
                <a:solidFill>
                  <a:srgbClr val="0070C0"/>
                </a:solidFill>
              </a:rPr>
              <a:t>Личностные:</a:t>
            </a:r>
            <a:r>
              <a:rPr lang="ru-RU" sz="2800" dirty="0">
                <a:solidFill>
                  <a:schemeClr val="bg2">
                    <a:lumMod val="10000"/>
                  </a:schemeClr>
                </a:solidFill>
              </a:rPr>
              <a:t> формировать положительное отношение к учебе и своим знаниям, развитие творческого воображения, мотивация работы на результат.</a:t>
            </a:r>
          </a:p>
          <a:p>
            <a:pPr marL="0" indent="0">
              <a:buNone/>
            </a:pPr>
            <a:r>
              <a:rPr lang="ru-RU" sz="2800" dirty="0">
                <a:solidFill>
                  <a:srgbClr val="0070C0"/>
                </a:solidFill>
              </a:rPr>
              <a:t>Предметные:</a:t>
            </a:r>
            <a:r>
              <a:rPr lang="ru-RU" sz="2800" dirty="0">
                <a:solidFill>
                  <a:schemeClr val="bg2">
                    <a:lumMod val="10000"/>
                  </a:schemeClr>
                </a:solidFill>
              </a:rPr>
              <a:t> совершенствовать умение определять число имен существительных, развивать словарный запас.</a:t>
            </a:r>
            <a:r>
              <a:rPr lang="ru-RU" sz="28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bg2">
                    <a:lumMod val="10000"/>
                  </a:schemeClr>
                </a:solidFill>
              </a:rPr>
              <a:t>На основе анализа объектов делать выводы, обобщать и классифицировать по признакам</a:t>
            </a:r>
            <a:r>
              <a:rPr lang="ru-RU" sz="28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</a:rPr>
              <a:t>.</a:t>
            </a:r>
            <a:endParaRPr lang="ru-RU" sz="2400" dirty="0">
              <a:solidFill>
                <a:schemeClr val="bg2">
                  <a:lumMod val="10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ru-RU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593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6490" y="0"/>
            <a:ext cx="8667512" cy="746449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</a:rPr>
              <a:t> Метапредметные: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9193229"/>
              </p:ext>
            </p:extLst>
          </p:nvPr>
        </p:nvGraphicFramePr>
        <p:xfrm>
          <a:off x="606490" y="475860"/>
          <a:ext cx="10979020" cy="582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43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23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2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0473"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solidFill>
                            <a:schemeClr val="tx1"/>
                          </a:solidFill>
                        </a:rPr>
                        <a:t>Совершенствование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1680">
                <a:tc>
                  <a:txBody>
                    <a:bodyPr/>
                    <a:lstStyle/>
                    <a:p>
                      <a:r>
                        <a:rPr lang="ru-RU" sz="2400" b="1" dirty="0"/>
                        <a:t>Познавательных УУД</a:t>
                      </a:r>
                    </a:p>
                    <a:p>
                      <a:r>
                        <a:rPr lang="ru-RU" sz="2000" dirty="0"/>
                        <a:t>На основе анализа объектов делать выводы;</a:t>
                      </a:r>
                    </a:p>
                    <a:p>
                      <a:r>
                        <a:rPr lang="ru-RU" sz="2000" dirty="0"/>
                        <a:t>Обобщать и классифицировать по признакам;</a:t>
                      </a:r>
                    </a:p>
                    <a:p>
                      <a:r>
                        <a:rPr lang="ru-RU" sz="2000" dirty="0"/>
                        <a:t>Ориентироваться на страницах учебника.</a:t>
                      </a:r>
                    </a:p>
                    <a:p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/>
                        <a:t>Коммуникативных УУД</a:t>
                      </a:r>
                    </a:p>
                    <a:p>
                      <a:r>
                        <a:rPr lang="ru-RU" sz="2000" dirty="0"/>
                        <a:t>Развивать умение слушать и понимать других;</a:t>
                      </a:r>
                    </a:p>
                    <a:p>
                      <a:r>
                        <a:rPr lang="ru-RU" sz="2000" dirty="0"/>
                        <a:t>Строить речевое высказывание в соответствии с поставленными задачами;</a:t>
                      </a:r>
                    </a:p>
                    <a:p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Оформлять свои мысли в устной и письменной форме</a:t>
                      </a:r>
                    </a:p>
                    <a:p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Уметь работать в паре.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/>
                        <a:t>Регулятивных УУД</a:t>
                      </a:r>
                    </a:p>
                    <a:p>
                      <a:r>
                        <a:rPr lang="ru-RU" sz="2000" dirty="0"/>
                        <a:t>Развивать умение высказывать свое предположение на основе работы с материалами  учебника;</a:t>
                      </a:r>
                    </a:p>
                    <a:p>
                      <a:r>
                        <a:rPr lang="ru-RU" sz="2000" dirty="0"/>
                        <a:t>Оценивать учебные действия в соответствии с поставленной задачей;</a:t>
                      </a:r>
                    </a:p>
                    <a:p>
                      <a:r>
                        <a:rPr lang="ru-RU" sz="2000" dirty="0"/>
                        <a:t>Прогнозировать предстоящую работу;</a:t>
                      </a:r>
                    </a:p>
                    <a:p>
                      <a:r>
                        <a:rPr lang="ru-RU" sz="2000" dirty="0"/>
                        <a:t>Осуществлять познавательную и личностную рефлексию.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47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86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8462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88EE9A-60D8-43D6-BE97-3EC4F0F20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803" y="298174"/>
            <a:ext cx="10499779" cy="1262269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Программно-методическое и материально-техническое обеспечение урока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EBE25F3F-E88F-41DC-8537-131D47CF02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0753234"/>
              </p:ext>
            </p:extLst>
          </p:nvPr>
        </p:nvGraphicFramePr>
        <p:xfrm>
          <a:off x="671803" y="1480930"/>
          <a:ext cx="10499779" cy="46759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3587">
                  <a:extLst>
                    <a:ext uri="{9D8B030D-6E8A-4147-A177-3AD203B41FA5}">
                      <a16:colId xmlns:a16="http://schemas.microsoft.com/office/drawing/2014/main" val="1796783378"/>
                    </a:ext>
                  </a:extLst>
                </a:gridCol>
                <a:gridCol w="5246192">
                  <a:extLst>
                    <a:ext uri="{9D8B030D-6E8A-4147-A177-3AD203B41FA5}">
                      <a16:colId xmlns:a16="http://schemas.microsoft.com/office/drawing/2014/main" val="2025675443"/>
                    </a:ext>
                  </a:extLst>
                </a:gridCol>
              </a:tblGrid>
              <a:tr h="976404"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Программа к завершённой предметной линии и системе учебников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Рабочая программа. УМК Школа России. Русский язык, 2 класс.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8515242"/>
                  </a:ext>
                </a:extLst>
              </a:tr>
              <a:tr h="1269325"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Учебник, учебное пособие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Русский язык 2 класс, 2 часть ,с. 62-63. </a:t>
                      </a:r>
                    </a:p>
                    <a:p>
                      <a:pPr algn="l"/>
                      <a:r>
                        <a:rPr lang="ru-RU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Авторы: В.П. </a:t>
                      </a:r>
                      <a:r>
                        <a:rPr lang="ru-RU" sz="2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Канакина</a:t>
                      </a:r>
                      <a:r>
                        <a:rPr lang="ru-RU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2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В.Г.Горецкий</a:t>
                      </a:r>
                      <a:r>
                        <a:rPr lang="ru-RU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 Москва, </a:t>
                      </a:r>
                      <a:r>
                        <a:rPr lang="ru-RU" sz="2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Просвящение</a:t>
                      </a:r>
                      <a:r>
                        <a:rPr lang="ru-RU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2021 год.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8917496"/>
                  </a:ext>
                </a:extLst>
              </a:tr>
              <a:tr h="1411871"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Дидактический материал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Толковый словарь С.И. Ожегова Толковый словарь В.И. Даля 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Карточки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Презентация к уроку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1431138"/>
                  </a:ext>
                </a:extLst>
              </a:tr>
              <a:tr h="1018317"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Методическое пособие с поурочными разработками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Методическое пособие с поурочными разработками, 2 часть.</a:t>
                      </a:r>
                    </a:p>
                    <a:p>
                      <a:pPr algn="l"/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Авторы: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В.П. </a:t>
                      </a:r>
                      <a:r>
                        <a:rPr kumimoji="0" lang="ru-RU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Канакина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Г.Н. </a:t>
                      </a:r>
                      <a:r>
                        <a:rPr kumimoji="0" lang="ru-RU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Манасова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4599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595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3D1398-25E2-4D8A-A145-8B535617F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Формы работы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3DB1FF-1555-4108-9693-4460FA4FD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sz="2800" dirty="0"/>
              <a:t>1. Фронтальная</a:t>
            </a:r>
          </a:p>
          <a:p>
            <a:pPr marL="0" indent="0">
              <a:buNone/>
            </a:pPr>
            <a:r>
              <a:rPr lang="ru-RU" sz="2800" dirty="0"/>
              <a:t> 2. Индивидуальная</a:t>
            </a:r>
          </a:p>
          <a:p>
            <a:pPr marL="0" indent="0">
              <a:buNone/>
            </a:pPr>
            <a:r>
              <a:rPr lang="ru-RU" sz="2800" dirty="0"/>
              <a:t> 3. Работа в парах</a:t>
            </a:r>
          </a:p>
        </p:txBody>
      </p:sp>
    </p:spTree>
    <p:extLst>
      <p:ext uri="{BB962C8B-B14F-4D97-AF65-F5344CB8AC3E}">
        <p14:creationId xmlns:p14="http://schemas.microsoft.com/office/powerpoint/2010/main" val="2637970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1C43CA-E8A3-4661-A69C-27B0B7A68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Виды работ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3594704-82A4-4D38-9D7E-AE7A024A9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302027"/>
            <a:ext cx="9104242" cy="51782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/>
              <a:t>1. Минутка чистописания</a:t>
            </a:r>
          </a:p>
          <a:p>
            <a:pPr marL="0" indent="0">
              <a:buNone/>
            </a:pPr>
            <a:r>
              <a:rPr lang="ru-RU" sz="2800" dirty="0"/>
              <a:t>2. Словарная работа</a:t>
            </a:r>
          </a:p>
          <a:p>
            <a:pPr marL="0" indent="0">
              <a:buNone/>
            </a:pPr>
            <a:r>
              <a:rPr lang="ru-RU" sz="2800" dirty="0"/>
              <a:t>3.Проблемный диалог</a:t>
            </a:r>
          </a:p>
          <a:p>
            <a:pPr marL="0" indent="0">
              <a:buNone/>
            </a:pPr>
            <a:r>
              <a:rPr lang="ru-RU" sz="2800" dirty="0"/>
              <a:t>4.Выделение ключевых слов </a:t>
            </a:r>
          </a:p>
          <a:p>
            <a:pPr marL="0" indent="0">
              <a:buNone/>
            </a:pPr>
            <a:r>
              <a:rPr lang="ru-RU" sz="2800" dirty="0"/>
              <a:t>5. Составление кластера </a:t>
            </a:r>
          </a:p>
          <a:p>
            <a:pPr marL="0" indent="0">
              <a:buNone/>
            </a:pPr>
            <a:r>
              <a:rPr lang="ru-RU" sz="2800" dirty="0"/>
              <a:t>6. Работа с учебником, упражнения</a:t>
            </a:r>
          </a:p>
          <a:p>
            <a:pPr marL="0" indent="0">
              <a:buNone/>
            </a:pPr>
            <a:r>
              <a:rPr lang="ru-RU" sz="2800" dirty="0"/>
              <a:t>7.Грамматико-орфографический анализ, работа по карточкам</a:t>
            </a:r>
          </a:p>
          <a:p>
            <a:pPr marL="0" indent="0">
              <a:buNone/>
            </a:pPr>
            <a:r>
              <a:rPr lang="ru-RU" sz="2800" dirty="0"/>
              <a:t>8. Активное слушание, анализ заданий. </a:t>
            </a:r>
          </a:p>
        </p:txBody>
      </p:sp>
    </p:spTree>
    <p:extLst>
      <p:ext uri="{BB962C8B-B14F-4D97-AF65-F5344CB8AC3E}">
        <p14:creationId xmlns:p14="http://schemas.microsoft.com/office/powerpoint/2010/main" val="1699459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BE8814-7FA7-4C99-A31E-746AD50B7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0070C0"/>
                </a:solidFill>
              </a:rPr>
              <a:t>  Организационный момент</a:t>
            </a:r>
            <a:br>
              <a:rPr lang="ru-RU" dirty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7D0610-FB64-4CA6-9FC6-2C7DF7C996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90871"/>
            <a:ext cx="9500336" cy="4550492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/>
              <a:t>Задача: </a:t>
            </a:r>
            <a:r>
              <a:rPr lang="ru-RU" sz="2800" dirty="0"/>
              <a:t>создать доброжелательно-эмоциональную атмосферу в классе, пробудить интерес к уроку и получению новых знаний.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27EA0F2B-2DA6-4E60-8311-0B6C77ADFC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954761"/>
              </p:ext>
            </p:extLst>
          </p:nvPr>
        </p:nvGraphicFramePr>
        <p:xfrm>
          <a:off x="766786" y="2811670"/>
          <a:ext cx="9500336" cy="25568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4670">
                  <a:extLst>
                    <a:ext uri="{9D8B030D-6E8A-4147-A177-3AD203B41FA5}">
                      <a16:colId xmlns:a16="http://schemas.microsoft.com/office/drawing/2014/main" val="1599084780"/>
                    </a:ext>
                  </a:extLst>
                </a:gridCol>
                <a:gridCol w="4665666">
                  <a:extLst>
                    <a:ext uri="{9D8B030D-6E8A-4147-A177-3AD203B41FA5}">
                      <a16:colId xmlns:a16="http://schemas.microsoft.com/office/drawing/2014/main" val="2872418209"/>
                    </a:ext>
                  </a:extLst>
                </a:gridCol>
              </a:tblGrid>
              <a:tr h="474772">
                <a:tc>
                  <a:txBody>
                    <a:bodyPr/>
                    <a:lstStyle/>
                    <a:p>
                      <a:r>
                        <a:rPr lang="ru-RU" sz="2800" dirty="0">
                          <a:solidFill>
                            <a:schemeClr val="tx1"/>
                          </a:solidFill>
                        </a:rPr>
                        <a:t>Деятельность учителя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solidFill>
                            <a:schemeClr val="tx1"/>
                          </a:solidFill>
                        </a:rPr>
                        <a:t>Деятельность учащихся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2153296"/>
                  </a:ext>
                </a:extLst>
              </a:tr>
              <a:tr h="2038725">
                <a:tc>
                  <a:txBody>
                    <a:bodyPr/>
                    <a:lstStyle/>
                    <a:p>
                      <a:r>
                        <a:rPr lang="ru-RU" sz="2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Приветствует учащихся. Создает позитивный настрой обучающихся к учебной деятельности. Контролирует готовность к уроку.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Приветствуют учителя. Проверяют готовность к уроку.</a:t>
                      </a:r>
                    </a:p>
                    <a:p>
                      <a:r>
                        <a:rPr lang="ru-RU" sz="2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733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9541269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400</TotalTime>
  <Words>1505</Words>
  <Application>Microsoft Office PowerPoint</Application>
  <PresentationFormat>Широкоэкранный</PresentationFormat>
  <Paragraphs>221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Calibri</vt:lpstr>
      <vt:lpstr>Times New Roman</vt:lpstr>
      <vt:lpstr>Trebuchet MS</vt:lpstr>
      <vt:lpstr>Wingdings 3</vt:lpstr>
      <vt:lpstr>Грань</vt:lpstr>
      <vt:lpstr>МАОУ гимназия №49 города Тюмени</vt:lpstr>
      <vt:lpstr>Тип урока- урок «открытия» нового знания  (классификация уроков деятельностной направленности  в образовательной системе «Школа Росии)  </vt:lpstr>
      <vt:lpstr>Структура урока</vt:lpstr>
      <vt:lpstr>Цели урока</vt:lpstr>
      <vt:lpstr> Метапредметные:</vt:lpstr>
      <vt:lpstr>Программно-методическое и материально-техническое обеспечение урока</vt:lpstr>
      <vt:lpstr>Формы работы </vt:lpstr>
      <vt:lpstr>Виды работ </vt:lpstr>
      <vt:lpstr>  Организационный момент </vt:lpstr>
      <vt:lpstr>Актуализация знаний</vt:lpstr>
      <vt:lpstr>Актуализация знаний</vt:lpstr>
      <vt:lpstr>Целеполагание</vt:lpstr>
      <vt:lpstr>Организация познавательной деятельности</vt:lpstr>
      <vt:lpstr>Этап первичного усвоения</vt:lpstr>
      <vt:lpstr>Этап первичного закрепления</vt:lpstr>
      <vt:lpstr>Применение полученных знаний</vt:lpstr>
      <vt:lpstr>Применение полученных знаний</vt:lpstr>
      <vt:lpstr>Итог урока</vt:lpstr>
      <vt:lpstr>Итог урока</vt:lpstr>
      <vt:lpstr>Домашнее задание</vt:lpstr>
      <vt:lpstr>Планируемые результаты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МАОУ гимназия №49 города Тюмени</dc:title>
  <dc:creator>учитель</dc:creator>
  <cp:lastModifiedBy> </cp:lastModifiedBy>
  <cp:revision>47</cp:revision>
  <dcterms:created xsi:type="dcterms:W3CDTF">2023-02-22T05:30:56Z</dcterms:created>
  <dcterms:modified xsi:type="dcterms:W3CDTF">2023-02-24T11:37:54Z</dcterms:modified>
</cp:coreProperties>
</file>