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rimson Roman" panose="020B0604020202020204" charset="0"/>
      <p:regular r:id="rId18"/>
    </p:embeddedFont>
    <p:embeddedFont>
      <p:font typeface="Roboto Italic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5D7"/>
    <a:srgbClr val="D49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22" autoAdjust="0"/>
  </p:normalViewPr>
  <p:slideViewPr>
    <p:cSldViewPr>
      <p:cViewPr varScale="1">
        <p:scale>
          <a:sx n="41" d="100"/>
          <a:sy n="41" d="100"/>
        </p:scale>
        <p:origin x="85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video-211362547_456243099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91380" y="3272691"/>
            <a:ext cx="12537082" cy="5100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25"/>
              </a:lnSpc>
            </a:pPr>
            <a:r>
              <a:rPr lang="en-US" sz="6600" dirty="0">
                <a:solidFill>
                  <a:srgbClr val="D49E26"/>
                </a:solidFill>
                <a:latin typeface="Times New Roman" panose="02020603050405020304" pitchFamily="18" charset="0"/>
                <a:ea typeface="Crimson Roman"/>
                <a:cs typeface="Times New Roman" panose="02020603050405020304" pitchFamily="18" charset="0"/>
                <a:sym typeface="Crimson Roman"/>
              </a:rPr>
              <a:t>«</a:t>
            </a:r>
            <a:r>
              <a:rPr lang="ru-RU" sz="6600" i="0" u="none" strike="noStrike" dirty="0">
                <a:solidFill>
                  <a:srgbClr val="D49E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обучения дошкольников строевым упражнениям</a:t>
            </a:r>
            <a:r>
              <a:rPr lang="en-US" sz="6600" dirty="0">
                <a:solidFill>
                  <a:srgbClr val="D49E26"/>
                </a:solidFill>
                <a:latin typeface="Times New Roman" panose="02020603050405020304" pitchFamily="18" charset="0"/>
                <a:ea typeface="Crimson Roman"/>
                <a:cs typeface="Times New Roman" panose="02020603050405020304" pitchFamily="18" charset="0"/>
                <a:sym typeface="Crimson Roman"/>
              </a:rPr>
              <a:t>»</a:t>
            </a:r>
          </a:p>
        </p:txBody>
      </p:sp>
      <p:sp>
        <p:nvSpPr>
          <p:cNvPr id="5" name="Freeform 5"/>
          <p:cNvSpPr/>
          <p:nvPr/>
        </p:nvSpPr>
        <p:spPr>
          <a:xfrm rot="-5400000">
            <a:off x="13337941" y="5086872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-2966719" y="-1029396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6495484">
            <a:off x="-1952676" y="5701556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700908">
            <a:off x="13301167" y="2610905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51496" y="1402488"/>
            <a:ext cx="143256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4000" b="1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Последовательность обучения построению в круг</a:t>
            </a:r>
          </a:p>
          <a:p>
            <a:pPr algn="l"/>
            <a:r>
              <a:rPr lang="ru-RU" sz="40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Первая младшая группа:</a:t>
            </a:r>
          </a:p>
          <a:p>
            <a:pPr algn="l"/>
            <a:r>
              <a:rPr lang="ru-RU" sz="40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Игра «Карусель» с обручем (дети держатся за обруч одной рукой).</a:t>
            </a:r>
          </a:p>
          <a:p>
            <a:pPr algn="l"/>
            <a:r>
              <a:rPr lang="ru-RU" sz="40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Переход к движению по кругу, держась за руки (без обруча).</a:t>
            </a:r>
          </a:p>
          <a:p>
            <a:pPr algn="l"/>
            <a:r>
              <a:rPr lang="ru-RU" sz="40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Дополнительное упражнение: игра «Пузырь»</a:t>
            </a:r>
          </a:p>
          <a:p>
            <a:pPr algn="l"/>
            <a:r>
              <a:rPr lang="ru-RU" sz="40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дети образуют маленький круг, держась за руки;</a:t>
            </a:r>
          </a:p>
          <a:p>
            <a:pPr algn="l"/>
            <a:r>
              <a:rPr lang="ru-RU" sz="40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делают шаги назад, произнося текст («Раздувайся, пузырь…»);</a:t>
            </a:r>
          </a:p>
          <a:p>
            <a:pPr algn="l"/>
            <a:r>
              <a:rPr lang="ru-RU" sz="40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по команде «Хлоп!» возвращаются в маленький круг, издавая звук «Ш‑ш‑ш».</a:t>
            </a:r>
            <a:endParaRPr lang="en-US" sz="4000" spc="84" dirty="0">
              <a:latin typeface="Times New Roman" panose="02020603050405020304" pitchFamily="18" charset="0"/>
              <a:ea typeface="Roboto Italics"/>
              <a:cs typeface="Times New Roman" panose="02020603050405020304" pitchFamily="18" charset="0"/>
              <a:sym typeface="Roboto Itali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207460" y="7741862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4" y="0"/>
                </a:lnTo>
                <a:lnTo>
                  <a:pt x="6235304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6495484">
            <a:off x="-2082073" y="8643738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860147" y="8013183"/>
            <a:ext cx="5570599" cy="4547634"/>
          </a:xfrm>
          <a:custGeom>
            <a:avLst/>
            <a:gdLst/>
            <a:ahLst/>
            <a:cxnLst/>
            <a:rect l="l" t="t" r="r" b="b"/>
            <a:pathLst>
              <a:path w="5570599" h="4547634">
                <a:moveTo>
                  <a:pt x="5570599" y="0"/>
                </a:moveTo>
                <a:lnTo>
                  <a:pt x="0" y="0"/>
                </a:lnTo>
                <a:lnTo>
                  <a:pt x="0" y="4547634"/>
                </a:lnTo>
                <a:lnTo>
                  <a:pt x="5570599" y="4547634"/>
                </a:lnTo>
                <a:lnTo>
                  <a:pt x="5570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788078">
            <a:off x="-2479856" y="-1848120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4" y="0"/>
                </a:lnTo>
                <a:lnTo>
                  <a:pt x="6235304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-2170034" y="-1052581"/>
            <a:ext cx="6148131" cy="1598514"/>
          </a:xfrm>
          <a:custGeom>
            <a:avLst/>
            <a:gdLst/>
            <a:ahLst/>
            <a:cxnLst/>
            <a:rect l="l" t="t" r="r" b="b"/>
            <a:pathLst>
              <a:path w="6148131" h="1598514">
                <a:moveTo>
                  <a:pt x="0" y="0"/>
                </a:moveTo>
                <a:lnTo>
                  <a:pt x="6148132" y="0"/>
                </a:lnTo>
                <a:lnTo>
                  <a:pt x="6148132" y="1598515"/>
                </a:lnTo>
                <a:lnTo>
                  <a:pt x="0" y="15985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99999">
            <a:off x="14244371" y="9088547"/>
            <a:ext cx="5598538" cy="1455620"/>
          </a:xfrm>
          <a:custGeom>
            <a:avLst/>
            <a:gdLst/>
            <a:ahLst/>
            <a:cxnLst/>
            <a:rect l="l" t="t" r="r" b="b"/>
            <a:pathLst>
              <a:path w="5598538" h="1455620">
                <a:moveTo>
                  <a:pt x="0" y="0"/>
                </a:moveTo>
                <a:lnTo>
                  <a:pt x="5598537" y="0"/>
                </a:lnTo>
                <a:lnTo>
                  <a:pt x="5598537" y="1455620"/>
                </a:lnTo>
                <a:lnTo>
                  <a:pt x="0" y="14556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362200" y="2238598"/>
            <a:ext cx="136398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Заключение</a:t>
            </a:r>
          </a:p>
          <a:p>
            <a:r>
              <a:rPr lang="ru-RU" sz="40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Итоги:</a:t>
            </a:r>
          </a:p>
          <a:p>
            <a:r>
              <a:rPr lang="ru-RU" sz="40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строевые упражнения — важное средство физического воспитания дошкольников;</a:t>
            </a:r>
          </a:p>
          <a:p>
            <a:r>
              <a:rPr lang="ru-RU" sz="40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методика обучения учитывает возрастные особенности детей;</a:t>
            </a:r>
          </a:p>
          <a:p>
            <a:r>
              <a:rPr lang="ru-RU" sz="40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игры и наглядные ориентиры повышают эффективность обучения;</a:t>
            </a:r>
          </a:p>
          <a:p>
            <a:r>
              <a:rPr lang="ru-RU" sz="40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строевые упражнения применимы как на занятиях, так и в повседневной жизни и праздниках.</a:t>
            </a:r>
            <a:endParaRPr lang="en-US" sz="4000" spc="84" dirty="0">
              <a:latin typeface="Times New Roman" panose="02020603050405020304" pitchFamily="18" charset="0"/>
              <a:ea typeface="Roboto Italics"/>
              <a:cs typeface="Times New Roman" panose="02020603050405020304" pitchFamily="18" charset="0"/>
              <a:sym typeface="Roboto Itali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4602660" y="-921565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6" y="0"/>
                </a:lnTo>
                <a:lnTo>
                  <a:pt x="8536036" y="6968509"/>
                </a:lnTo>
                <a:lnTo>
                  <a:pt x="0" y="6968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778055">
            <a:off x="-2650389" y="6219141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4645684" y="5108438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700908">
            <a:off x="13315333" y="1811181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35210" y="5157537"/>
            <a:ext cx="10955112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8000" dirty="0">
                <a:solidFill>
                  <a:srgbClr val="D49E26"/>
                </a:solidFill>
                <a:latin typeface="Crimson Roman"/>
                <a:ea typeface="Crimson Roman"/>
                <a:cs typeface="Crimson Roman"/>
                <a:sym typeface="Crimson Roman"/>
              </a:rPr>
              <a:t>Спасибо за внимание!</a:t>
            </a:r>
            <a:endParaRPr lang="en-US" sz="8000" dirty="0">
              <a:solidFill>
                <a:srgbClr val="D49E26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7460" y="7741862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4" y="0"/>
                </a:lnTo>
                <a:lnTo>
                  <a:pt x="6235304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09800" y="985090"/>
            <a:ext cx="14173200" cy="7500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endParaRPr lang="ru-RU" sz="2800" i="1" spc="84" dirty="0">
              <a:latin typeface="Roboto Italics"/>
              <a:ea typeface="Roboto Italics"/>
              <a:cs typeface="Roboto Italics"/>
              <a:sym typeface="Roboto Italics"/>
            </a:endParaRPr>
          </a:p>
          <a:p>
            <a:r>
              <a:rPr lang="ru-RU" sz="5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строевых упражнений</a:t>
            </a:r>
            <a:endParaRPr lang="en-US" sz="54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средство физического воспитания — физические упражнения.</a:t>
            </a:r>
          </a:p>
          <a:p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Строевые упражнения способствуют: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дисциплины и организованности;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навыков коллективных действий;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правильной осанки;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 ритма и темпа.</a:t>
            </a:r>
          </a:p>
          <a:p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для умеренного разогревания мышц и регулирования эмоционального настроя.</a:t>
            </a:r>
          </a:p>
          <a:p>
            <a:pPr algn="ctr">
              <a:lnSpc>
                <a:spcPts val="3360"/>
              </a:lnSpc>
            </a:pPr>
            <a:endParaRPr lang="en-US" sz="2800" i="1" spc="84" dirty="0">
              <a:latin typeface="Roboto Italics"/>
              <a:ea typeface="Roboto Italics"/>
              <a:cs typeface="Roboto Italics"/>
              <a:sym typeface="Roboto Italics"/>
            </a:endParaRPr>
          </a:p>
        </p:txBody>
      </p:sp>
      <p:sp>
        <p:nvSpPr>
          <p:cNvPr id="7" name="Freeform 7"/>
          <p:cNvSpPr/>
          <p:nvPr/>
        </p:nvSpPr>
        <p:spPr>
          <a:xfrm rot="-10800000">
            <a:off x="13518549" y="-2545138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5" y="0"/>
                </a:lnTo>
                <a:lnTo>
                  <a:pt x="6235305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700908">
            <a:off x="13422610" y="-494605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495484">
            <a:off x="-2082073" y="8643738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1EFA9D-79ED-4004-A6BD-2FF3A248E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9436" y="977718"/>
            <a:ext cx="6968332" cy="853514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10800000">
            <a:off x="7849934" y="2836764"/>
            <a:ext cx="9209628" cy="7389970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4" y="0"/>
                </a:lnTo>
                <a:lnTo>
                  <a:pt x="6235304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>
          <a:xfrm rot="-6495484">
            <a:off x="-1962992" y="-1880488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37897" y="4255092"/>
            <a:ext cx="6513503" cy="372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Строевые упражнения делятся на 4 группы: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Строевые приёмы.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и перестроения.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Передвижения.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Размыкания</a:t>
            </a: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смыкания.</a:t>
            </a:r>
          </a:p>
          <a:p>
            <a:endParaRPr lang="ru-RU" sz="2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C9535-4619-417B-BA08-2B8AC98D8D95}"/>
              </a:ext>
            </a:extLst>
          </p:cNvPr>
          <p:cNvSpPr txBox="1"/>
          <p:nvPr/>
        </p:nvSpPr>
        <p:spPr>
          <a:xfrm>
            <a:off x="3146660" y="987520"/>
            <a:ext cx="1181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строевых упражнений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EB3F9-789C-4DFF-8336-B89405B462AA}"/>
              </a:ext>
            </a:extLst>
          </p:cNvPr>
          <p:cNvSpPr txBox="1"/>
          <p:nvPr/>
        </p:nvSpPr>
        <p:spPr>
          <a:xfrm>
            <a:off x="9876693" y="3619500"/>
            <a:ext cx="73503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понятия: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сомкнутый/разомкнутый строй;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шеренга;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фланги;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колонна;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дистанция;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направляющий/замыкающий;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размыкание/смыкание.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7738DF-6FA4-4693-8A73-73CAE28AD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927" y="2345574"/>
            <a:ext cx="7949873" cy="328602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4D5101F-5CD2-4C23-B491-1CE9D607B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898" y="5958634"/>
            <a:ext cx="8501221" cy="3913780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B6C303D-ABCF-4385-AE71-B51F8B826442}"/>
              </a:ext>
            </a:extLst>
          </p:cNvPr>
          <p:cNvSpPr/>
          <p:nvPr/>
        </p:nvSpPr>
        <p:spPr>
          <a:xfrm>
            <a:off x="838200" y="2412708"/>
            <a:ext cx="7924800" cy="3264192"/>
          </a:xfrm>
          <a:prstGeom prst="roundRect">
            <a:avLst/>
          </a:prstGeom>
          <a:solidFill>
            <a:srgbClr val="F4E5D7"/>
          </a:solidFill>
          <a:ln>
            <a:solidFill>
              <a:srgbClr val="D49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Freeform 2"/>
          <p:cNvSpPr/>
          <p:nvPr/>
        </p:nvSpPr>
        <p:spPr>
          <a:xfrm rot="-10800000">
            <a:off x="14897210" y="-933172"/>
            <a:ext cx="4408980" cy="3599331"/>
          </a:xfrm>
          <a:custGeom>
            <a:avLst/>
            <a:gdLst/>
            <a:ahLst/>
            <a:cxnLst/>
            <a:rect l="l" t="t" r="r" b="b"/>
            <a:pathLst>
              <a:path w="4408980" h="3599331">
                <a:moveTo>
                  <a:pt x="0" y="0"/>
                </a:moveTo>
                <a:lnTo>
                  <a:pt x="4408979" y="0"/>
                </a:lnTo>
                <a:lnTo>
                  <a:pt x="4408979" y="3599330"/>
                </a:lnTo>
                <a:lnTo>
                  <a:pt x="0" y="35993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3781" y="2834592"/>
            <a:ext cx="8501221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3200" spc="15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Вторая младшая группа:</a:t>
            </a:r>
          </a:p>
          <a:p>
            <a:pPr algn="l"/>
            <a:r>
              <a:rPr lang="ru-RU" sz="3200" spc="15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построение в круг, колонну;</a:t>
            </a:r>
          </a:p>
          <a:p>
            <a:pPr algn="l"/>
            <a:r>
              <a:rPr lang="ru-RU" sz="3200" spc="15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перестроение из колонны по одному в пары;</a:t>
            </a:r>
          </a:p>
          <a:p>
            <a:pPr algn="l"/>
            <a:r>
              <a:rPr lang="ru-RU" sz="3200" spc="15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использование зрительных ориентиров.</a:t>
            </a:r>
          </a:p>
        </p:txBody>
      </p:sp>
      <p:sp>
        <p:nvSpPr>
          <p:cNvPr id="7" name="Freeform 7"/>
          <p:cNvSpPr/>
          <p:nvPr/>
        </p:nvSpPr>
        <p:spPr>
          <a:xfrm rot="4700908">
            <a:off x="12732497" y="-624001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C9E24-65D7-4E42-8719-F9A920201329}"/>
              </a:ext>
            </a:extLst>
          </p:cNvPr>
          <p:cNvSpPr txBox="1"/>
          <p:nvPr/>
        </p:nvSpPr>
        <p:spPr>
          <a:xfrm>
            <a:off x="1905000" y="866492"/>
            <a:ext cx="12420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Виды строевых упражнений по возрастам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E1D4D-4D4D-4F2C-8F6A-D915E1CA8BF7}"/>
              </a:ext>
            </a:extLst>
          </p:cNvPr>
          <p:cNvSpPr txBox="1"/>
          <p:nvPr/>
        </p:nvSpPr>
        <p:spPr>
          <a:xfrm>
            <a:off x="10003483" y="2627307"/>
            <a:ext cx="72172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навыков построения;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построение и перестроение (на месте и в движении);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движения по сигналу.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B7978E-64FF-4ECB-9E33-754796DCB1F2}"/>
              </a:ext>
            </a:extLst>
          </p:cNvPr>
          <p:cNvSpPr txBox="1"/>
          <p:nvPr/>
        </p:nvSpPr>
        <p:spPr>
          <a:xfrm>
            <a:off x="5528310" y="6100367"/>
            <a:ext cx="79933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построения и перестроения по сигналу;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 смыкании/размыкании колонн;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повороты по команде;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по глазомеру.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76400" y="2247900"/>
            <a:ext cx="163830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4000" spc="72" dirty="0">
                <a:latin typeface="Times New Roman" panose="02020603050405020304" pitchFamily="18" charset="0"/>
                <a:ea typeface="Roboto Bold"/>
                <a:cs typeface="Times New Roman" panose="02020603050405020304" pitchFamily="18" charset="0"/>
                <a:sym typeface="Roboto Bold"/>
              </a:rPr>
              <a:t>Расположение: вдоль длинной стороны площадки, от верхнего правого угла.</a:t>
            </a:r>
          </a:p>
          <a:p>
            <a:pPr algn="l"/>
            <a:r>
              <a:rPr lang="ru-RU" sz="4000" spc="72" dirty="0">
                <a:latin typeface="Times New Roman" panose="02020603050405020304" pitchFamily="18" charset="0"/>
                <a:ea typeface="Roboto Bold"/>
                <a:cs typeface="Times New Roman" panose="02020603050405020304" pitchFamily="18" charset="0"/>
                <a:sym typeface="Roboto Bold"/>
              </a:rPr>
              <a:t>Позиция воспитателя: в голове колонны, на шаг справа от направляющего.</a:t>
            </a:r>
          </a:p>
          <a:p>
            <a:pPr algn="l"/>
            <a:r>
              <a:rPr lang="ru-RU" sz="4000" spc="72" dirty="0">
                <a:latin typeface="Times New Roman" panose="02020603050405020304" pitchFamily="18" charset="0"/>
                <a:ea typeface="Roboto Bold"/>
                <a:cs typeface="Times New Roman" panose="02020603050405020304" pitchFamily="18" charset="0"/>
                <a:sym typeface="Roboto Bold"/>
              </a:rPr>
              <a:t>Особенности по группам:</a:t>
            </a:r>
          </a:p>
          <a:p>
            <a:pPr algn="l"/>
            <a:r>
              <a:rPr lang="ru-RU" sz="4000" b="1" spc="72" dirty="0">
                <a:latin typeface="Times New Roman" panose="02020603050405020304" pitchFamily="18" charset="0"/>
                <a:ea typeface="Roboto Bold"/>
                <a:cs typeface="Times New Roman" panose="02020603050405020304" pitchFamily="18" charset="0"/>
                <a:sym typeface="Roboto Bold"/>
              </a:rPr>
              <a:t>Младшая: </a:t>
            </a:r>
            <a:r>
              <a:rPr lang="ru-RU" sz="4000" spc="72" dirty="0">
                <a:latin typeface="Times New Roman" panose="02020603050405020304" pitchFamily="18" charset="0"/>
                <a:ea typeface="Roboto Bold"/>
                <a:cs typeface="Times New Roman" panose="02020603050405020304" pitchFamily="18" charset="0"/>
                <a:sym typeface="Roboto Bold"/>
              </a:rPr>
              <a:t>использование зрительных ориентиров (клеёнка, кубики, верёвка).</a:t>
            </a:r>
          </a:p>
          <a:p>
            <a:pPr algn="l"/>
            <a:r>
              <a:rPr lang="ru-RU" sz="4000" b="1" spc="72" dirty="0">
                <a:latin typeface="Times New Roman" panose="02020603050405020304" pitchFamily="18" charset="0"/>
                <a:ea typeface="Roboto Bold"/>
                <a:cs typeface="Times New Roman" panose="02020603050405020304" pitchFamily="18" charset="0"/>
                <a:sym typeface="Roboto Bold"/>
              </a:rPr>
              <a:t>Средняя:</a:t>
            </a:r>
            <a:r>
              <a:rPr lang="ru-RU" sz="4000" spc="72" dirty="0">
                <a:latin typeface="Times New Roman" panose="02020603050405020304" pitchFamily="18" charset="0"/>
                <a:ea typeface="Roboto Bold"/>
                <a:cs typeface="Times New Roman" panose="02020603050405020304" pitchFamily="18" charset="0"/>
                <a:sym typeface="Roboto Bold"/>
              </a:rPr>
              <a:t> знание названия строя и своего места; использование естественных ориентиров.</a:t>
            </a:r>
          </a:p>
          <a:p>
            <a:pPr algn="l"/>
            <a:r>
              <a:rPr lang="ru-RU" sz="4000" b="1" spc="72" dirty="0">
                <a:latin typeface="Times New Roman" panose="02020603050405020304" pitchFamily="18" charset="0"/>
                <a:ea typeface="Roboto Bold"/>
                <a:cs typeface="Times New Roman" panose="02020603050405020304" pitchFamily="18" charset="0"/>
                <a:sym typeface="Roboto Bold"/>
              </a:rPr>
              <a:t>Старшая:</a:t>
            </a:r>
            <a:r>
              <a:rPr lang="ru-RU" sz="4000" spc="72" dirty="0">
                <a:latin typeface="Times New Roman" panose="02020603050405020304" pitchFamily="18" charset="0"/>
                <a:ea typeface="Roboto Bold"/>
                <a:cs typeface="Times New Roman" panose="02020603050405020304" pitchFamily="18" charset="0"/>
                <a:sym typeface="Roboto Bold"/>
              </a:rPr>
              <a:t> быстрое и чёткое построение; понимание команд; самостоятельность.</a:t>
            </a:r>
            <a:endParaRPr lang="en-US" sz="4000" spc="72" dirty="0">
              <a:latin typeface="Times New Roman" panose="02020603050405020304" pitchFamily="18" charset="0"/>
              <a:ea typeface="Roboto Bold"/>
              <a:cs typeface="Times New Roman" panose="02020603050405020304" pitchFamily="18" charset="0"/>
              <a:sym typeface="Roboto Bold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3872727" y="8013183"/>
            <a:ext cx="5570599" cy="4547634"/>
          </a:xfrm>
          <a:custGeom>
            <a:avLst/>
            <a:gdLst/>
            <a:ahLst/>
            <a:cxnLst/>
            <a:rect l="l" t="t" r="r" b="b"/>
            <a:pathLst>
              <a:path w="5570599" h="4547634">
                <a:moveTo>
                  <a:pt x="5570599" y="0"/>
                </a:moveTo>
                <a:lnTo>
                  <a:pt x="0" y="0"/>
                </a:lnTo>
                <a:lnTo>
                  <a:pt x="0" y="4547634"/>
                </a:lnTo>
                <a:lnTo>
                  <a:pt x="5570599" y="4547634"/>
                </a:lnTo>
                <a:lnTo>
                  <a:pt x="5570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700908">
            <a:off x="14460031" y="7285373"/>
            <a:ext cx="5598538" cy="1455620"/>
          </a:xfrm>
          <a:custGeom>
            <a:avLst/>
            <a:gdLst/>
            <a:ahLst/>
            <a:cxnLst/>
            <a:rect l="l" t="t" r="r" b="b"/>
            <a:pathLst>
              <a:path w="5598538" h="1455620">
                <a:moveTo>
                  <a:pt x="0" y="0"/>
                </a:moveTo>
                <a:lnTo>
                  <a:pt x="5598538" y="0"/>
                </a:lnTo>
                <a:lnTo>
                  <a:pt x="5598538" y="1455620"/>
                </a:lnTo>
                <a:lnTo>
                  <a:pt x="0" y="1455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84F7A-9733-45FB-9711-EDF15E3041DA}"/>
              </a:ext>
            </a:extLst>
          </p:cNvPr>
          <p:cNvSpPr txBox="1"/>
          <p:nvPr/>
        </p:nvSpPr>
        <p:spPr>
          <a:xfrm>
            <a:off x="1676400" y="876300"/>
            <a:ext cx="97184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в колонну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383266" y="1257300"/>
            <a:ext cx="11942334" cy="6540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5400" b="1" u="none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Построение в шеренгу и круг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ru-RU" sz="5400" b="1" spc="84" dirty="0">
              <a:latin typeface="Times New Roman" panose="02020603050405020304" pitchFamily="18" charset="0"/>
              <a:ea typeface="Roboto Italics"/>
              <a:cs typeface="Times New Roman" panose="02020603050405020304" pitchFamily="18" charset="0"/>
              <a:sym typeface="Roboto Italics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ru-RU" sz="5400" b="1" u="none" spc="84" dirty="0">
              <a:latin typeface="Times New Roman" panose="02020603050405020304" pitchFamily="18" charset="0"/>
              <a:ea typeface="Roboto Italics"/>
              <a:cs typeface="Times New Roman" panose="02020603050405020304" pitchFamily="18" charset="0"/>
              <a:sym typeface="Roboto Italics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ru-RU" sz="5400" b="1" u="none" spc="84" dirty="0">
              <a:latin typeface="Times New Roman" panose="02020603050405020304" pitchFamily="18" charset="0"/>
              <a:ea typeface="Roboto Italics"/>
              <a:cs typeface="Times New Roman" panose="02020603050405020304" pitchFamily="18" charset="0"/>
              <a:sym typeface="Roboto Italics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3600" u="none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Шеренга: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3600" u="none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расположение спиной к источнику света;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3600" u="none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воспитатель напротив, лицом к детям;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3600" u="none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постепенный отказ от зрительных ориентиров.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3600" u="none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Круг: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3600" u="none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самый доступный вид строя;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3600" u="none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начальное использование зрительных ориентиров (кубики, флажки);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3600" u="none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переход к построению без ориентиров;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3600" u="none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воспитатель перемещается по кругу для визуального контакта.</a:t>
            </a:r>
            <a:endParaRPr lang="en-US" sz="3600" u="none" spc="84" dirty="0">
              <a:latin typeface="Times New Roman" panose="02020603050405020304" pitchFamily="18" charset="0"/>
              <a:ea typeface="Roboto Italics"/>
              <a:cs typeface="Times New Roman" panose="02020603050405020304" pitchFamily="18" charset="0"/>
              <a:sym typeface="Roboto Italics"/>
            </a:endParaRPr>
          </a:p>
        </p:txBody>
      </p:sp>
      <p:sp>
        <p:nvSpPr>
          <p:cNvPr id="6" name="Freeform 6"/>
          <p:cNvSpPr/>
          <p:nvPr/>
        </p:nvSpPr>
        <p:spPr>
          <a:xfrm rot="5400000">
            <a:off x="-4602660" y="-921565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6" y="0"/>
                </a:lnTo>
                <a:lnTo>
                  <a:pt x="8536036" y="6968509"/>
                </a:lnTo>
                <a:lnTo>
                  <a:pt x="0" y="6968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778055">
            <a:off x="-2650389" y="6219141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93862-6B14-4E93-92FF-A056B47D8C75}"/>
              </a:ext>
            </a:extLst>
          </p:cNvPr>
          <p:cNvSpPr txBox="1"/>
          <p:nvPr/>
        </p:nvSpPr>
        <p:spPr>
          <a:xfrm>
            <a:off x="2383266" y="8237798"/>
            <a:ext cx="11054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https://vk.com/video-211362547_456243099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72856" y="2095500"/>
            <a:ext cx="13745108" cy="6832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4800" b="1" spc="79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Построение врассыпную</a:t>
            </a:r>
          </a:p>
          <a:p>
            <a:pPr algn="l"/>
            <a:r>
              <a:rPr lang="ru-RU" sz="4400" spc="79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Размещение без точных ориентиров.</a:t>
            </a:r>
          </a:p>
          <a:p>
            <a:pPr algn="l"/>
            <a:r>
              <a:rPr lang="ru-RU" sz="4400" spc="79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Главный критерий: вытянув руки, не мешать другим</a:t>
            </a:r>
            <a:r>
              <a:rPr lang="ru-RU" sz="4400" i="1" spc="79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.</a:t>
            </a:r>
          </a:p>
          <a:p>
            <a:pPr algn="l"/>
            <a:r>
              <a:rPr lang="ru-RU" sz="4400" spc="79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Используется:</a:t>
            </a:r>
          </a:p>
          <a:p>
            <a:pPr algn="l"/>
            <a:r>
              <a:rPr lang="ru-RU" sz="4400" spc="79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в младших группах — как подготовка к чёткому построению;</a:t>
            </a:r>
          </a:p>
          <a:p>
            <a:pPr algn="l"/>
            <a:r>
              <a:rPr lang="ru-RU" sz="4400" spc="79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во всех группах — при общеразвивающих упражнениях и подвижных играх.</a:t>
            </a:r>
          </a:p>
          <a:p>
            <a:pPr algn="l"/>
            <a:r>
              <a:rPr lang="ru-RU" sz="4400" spc="79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Позиция воспитателя: на краю площадки, спиной к короткой стене</a:t>
            </a:r>
            <a:r>
              <a:rPr lang="ru-RU" sz="4400" i="1" spc="79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.</a:t>
            </a:r>
            <a:endParaRPr lang="en-US" sz="4400" i="1" spc="79" dirty="0">
              <a:latin typeface="Times New Roman" panose="02020603050405020304" pitchFamily="18" charset="0"/>
              <a:ea typeface="Roboto Italics"/>
              <a:cs typeface="Times New Roman" panose="02020603050405020304" pitchFamily="18" charset="0"/>
              <a:sym typeface="Roboto Italics"/>
            </a:endParaRPr>
          </a:p>
        </p:txBody>
      </p:sp>
      <p:sp>
        <p:nvSpPr>
          <p:cNvPr id="6" name="Freeform 6"/>
          <p:cNvSpPr/>
          <p:nvPr/>
        </p:nvSpPr>
        <p:spPr>
          <a:xfrm rot="-5400000">
            <a:off x="14645684" y="5108438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700908">
            <a:off x="13301167" y="2610905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12188">
            <a:off x="4077160" y="-2545138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5" y="0"/>
                </a:lnTo>
                <a:lnTo>
                  <a:pt x="6235305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84779" y="-228728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85517" y="724904"/>
            <a:ext cx="14716965" cy="812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Методика обучения строевым упражнениям</a:t>
            </a:r>
          </a:p>
          <a:p>
            <a:r>
              <a:rPr lang="ru-RU" sz="44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Основные методы: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показ;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объяснение;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обучение по частям (по разделениям).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Рекомендации: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начинать с самых необходимых упражнений;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ставить узкие, конкретные задачи на каждом уроке;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сочетать показ и объяснение;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выполнять упражнения всей группой одновременно;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использовать предметы, музыку, </a:t>
            </a:r>
            <a:r>
              <a:rPr lang="ru-RU" sz="4400" spc="84" dirty="0" err="1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речёвки</a:t>
            </a:r>
            <a:r>
              <a:rPr lang="ru-RU" sz="4400" spc="84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, ударные инструменты.</a:t>
            </a:r>
            <a:endParaRPr lang="en-US" sz="4400" spc="84" dirty="0">
              <a:latin typeface="Times New Roman" panose="02020603050405020304" pitchFamily="18" charset="0"/>
              <a:ea typeface="Roboto Italics"/>
              <a:cs typeface="Times New Roman" panose="02020603050405020304" pitchFamily="18" charset="0"/>
              <a:sym typeface="Roboto Itali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78321" y="1485900"/>
            <a:ext cx="1383041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4800" b="1" spc="72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Игры на построение и перестроение</a:t>
            </a:r>
          </a:p>
          <a:p>
            <a:pPr algn="l"/>
            <a:r>
              <a:rPr lang="ru-RU" sz="3600" b="1" spc="72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Для младших групп:</a:t>
            </a:r>
          </a:p>
          <a:p>
            <a:pPr algn="l"/>
            <a:r>
              <a:rPr lang="ru-RU" sz="3600" spc="72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«Чьё звено быстрее построится»;</a:t>
            </a:r>
          </a:p>
          <a:p>
            <a:pPr algn="l"/>
            <a:r>
              <a:rPr lang="ru-RU" sz="3600" spc="72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«Ищи вожатого»;</a:t>
            </a:r>
          </a:p>
          <a:p>
            <a:pPr algn="l"/>
            <a:r>
              <a:rPr lang="ru-RU" sz="3600" spc="72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«Репка» (с масками-шапочками).</a:t>
            </a:r>
          </a:p>
          <a:p>
            <a:pPr algn="l"/>
            <a:r>
              <a:rPr lang="ru-RU" sz="3600" b="1" spc="72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Для старших групп:</a:t>
            </a:r>
          </a:p>
          <a:p>
            <a:pPr algn="l"/>
            <a:r>
              <a:rPr lang="ru-RU" sz="3600" spc="72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«Построй, как хочешь»;</a:t>
            </a:r>
          </a:p>
          <a:p>
            <a:pPr algn="l"/>
            <a:r>
              <a:rPr lang="ru-RU" sz="3600" spc="72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движение врассыпную с последующим построением;</a:t>
            </a:r>
          </a:p>
          <a:p>
            <a:pPr algn="l"/>
            <a:r>
              <a:rPr lang="ru-RU" sz="3600" spc="72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«Робот» (движение по трассе с закрытыми глазами по инструкциям);</a:t>
            </a:r>
          </a:p>
          <a:p>
            <a:pPr algn="l"/>
            <a:r>
              <a:rPr lang="ru-RU" sz="3600" spc="72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«Карусели» (ходьба/бег по кругу с текстом);</a:t>
            </a:r>
          </a:p>
          <a:p>
            <a:pPr algn="l"/>
            <a:r>
              <a:rPr lang="ru-RU" sz="3600" spc="72" dirty="0">
                <a:latin typeface="Times New Roman" panose="02020603050405020304" pitchFamily="18" charset="0"/>
                <a:ea typeface="Roboto Italics"/>
                <a:cs typeface="Times New Roman" panose="02020603050405020304" pitchFamily="18" charset="0"/>
                <a:sym typeface="Roboto Italics"/>
              </a:rPr>
              <a:t>«Поезд» (колонна с имитацией движения поезда).</a:t>
            </a:r>
            <a:endParaRPr lang="en-US" sz="3600" spc="72" dirty="0">
              <a:latin typeface="Times New Roman" panose="02020603050405020304" pitchFamily="18" charset="0"/>
              <a:ea typeface="Roboto Italics"/>
              <a:cs typeface="Times New Roman" panose="02020603050405020304" pitchFamily="18" charset="0"/>
              <a:sym typeface="Roboto Italics"/>
            </a:endParaRPr>
          </a:p>
        </p:txBody>
      </p:sp>
      <p:sp>
        <p:nvSpPr>
          <p:cNvPr id="6" name="Freeform 6"/>
          <p:cNvSpPr/>
          <p:nvPr/>
        </p:nvSpPr>
        <p:spPr>
          <a:xfrm rot="-10800000">
            <a:off x="14897210" y="-933172"/>
            <a:ext cx="4408980" cy="3599331"/>
          </a:xfrm>
          <a:custGeom>
            <a:avLst/>
            <a:gdLst/>
            <a:ahLst/>
            <a:cxnLst/>
            <a:rect l="l" t="t" r="r" b="b"/>
            <a:pathLst>
              <a:path w="4408980" h="3599331">
                <a:moveTo>
                  <a:pt x="0" y="0"/>
                </a:moveTo>
                <a:lnTo>
                  <a:pt x="4408979" y="0"/>
                </a:lnTo>
                <a:lnTo>
                  <a:pt x="4408979" y="3599330"/>
                </a:lnTo>
                <a:lnTo>
                  <a:pt x="0" y="3599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700908">
            <a:off x="13580211" y="1906729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623</Words>
  <Application>Microsoft Office PowerPoint</Application>
  <PresentationFormat>Произвольный</PresentationFormat>
  <Paragraphs>106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Roboto Italics</vt:lpstr>
      <vt:lpstr>Calibri</vt:lpstr>
      <vt:lpstr>Crimson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27</dc:creator>
  <cp:lastModifiedBy>Учитель 27</cp:lastModifiedBy>
  <cp:revision>6</cp:revision>
  <dcterms:created xsi:type="dcterms:W3CDTF">2006-08-16T00:00:00Z</dcterms:created>
  <dcterms:modified xsi:type="dcterms:W3CDTF">2025-12-02T07:03:18Z</dcterms:modified>
  <dc:identifier>DAG6S53yAuA</dc:identifier>
</cp:coreProperties>
</file>