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6" r:id="rId6"/>
    <p:sldId id="267" r:id="rId7"/>
    <p:sldId id="260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353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9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372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9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66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06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12CE82D-3C95-4259-B0C2-AA23D62C17CF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C444D4-80D3-46C2-8402-F6AB2CE2F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5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006764"/>
            <a:ext cx="934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тратегии подготовки 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 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английскому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языку (устная часть)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0181" y="4100945"/>
            <a:ext cx="1037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                                                    </a:t>
            </a:r>
            <a:r>
              <a:rPr lang="ru-RU" b="1" i="1" dirty="0"/>
              <a:t>МБОУ «</a:t>
            </a:r>
            <a:r>
              <a:rPr lang="ru-RU" b="1" i="1" dirty="0" err="1"/>
              <a:t>Шеморданский</a:t>
            </a:r>
            <a:r>
              <a:rPr lang="ru-RU" b="1" i="1" dirty="0"/>
              <a:t> лицей «Рост»</a:t>
            </a:r>
          </a:p>
          <a:p>
            <a:r>
              <a:rPr lang="ru-RU" b="1" i="1" dirty="0"/>
              <a:t>                                                                                                             учитель английского языка</a:t>
            </a:r>
          </a:p>
          <a:p>
            <a:r>
              <a:rPr lang="ru-RU" b="1" i="1" dirty="0"/>
              <a:t>                                                                                                             Идрисова Динара </a:t>
            </a:r>
            <a:r>
              <a:rPr lang="ru-RU" b="1" i="1" dirty="0" err="1" smtClean="0"/>
              <a:t>Зуфаровна</a:t>
            </a:r>
            <a:endParaRPr lang="ru-RU" b="1" i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                                                                       2026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86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673" y="683491"/>
            <a:ext cx="715818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School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Travelling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Hobbies and pastimes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Sports and keeping fit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Foreign languages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Holidays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Nature and Environment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Future career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</a:t>
            </a:r>
            <a:r>
              <a:rPr lang="en-US" sz="2800" dirty="0" smtClean="0"/>
              <a:t>Interne</a:t>
            </a:r>
            <a:r>
              <a:rPr lang="en-US" sz="2800" dirty="0"/>
              <a:t>t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TV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Animals and pets</a:t>
            </a:r>
          </a:p>
          <a:p>
            <a:pPr marL="342900" indent="-342900"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The place where you live (Russia)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Best friend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757670"/>
            <a:ext cx="5795819" cy="36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14" y="353485"/>
            <a:ext cx="4076700" cy="5822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14" y="353485"/>
            <a:ext cx="6699886" cy="58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8" y="246494"/>
            <a:ext cx="11129818" cy="62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02" y="327312"/>
            <a:ext cx="10623262" cy="59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545" y="314036"/>
            <a:ext cx="79894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УСТНАЯ ЧАСТЬ  «ГОВОРЕНИЕ»-3 задания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-Устная часть проводится отдельно от письменной части</a:t>
            </a:r>
          </a:p>
          <a:p>
            <a:endParaRPr lang="ru-RU" sz="2800" dirty="0"/>
          </a:p>
          <a:p>
            <a:r>
              <a:rPr lang="ru-RU" sz="2800" dirty="0"/>
              <a:t>-Выполняются за компьютером и без черновиков</a:t>
            </a:r>
          </a:p>
          <a:p>
            <a:endParaRPr lang="ru-RU" sz="2800" dirty="0"/>
          </a:p>
          <a:p>
            <a:r>
              <a:rPr lang="ru-RU" sz="2800" dirty="0"/>
              <a:t>-Длительность -15 минут</a:t>
            </a:r>
          </a:p>
          <a:p>
            <a:endParaRPr lang="ru-RU" sz="2800" dirty="0"/>
          </a:p>
          <a:p>
            <a:r>
              <a:rPr lang="ru-RU" sz="2800" dirty="0"/>
              <a:t>-Максимум -15 баллов</a:t>
            </a:r>
          </a:p>
        </p:txBody>
      </p:sp>
    </p:spTree>
    <p:extLst>
      <p:ext uri="{BB962C8B-B14F-4D97-AF65-F5344CB8AC3E}">
        <p14:creationId xmlns:p14="http://schemas.microsoft.com/office/powerpoint/2010/main" val="3565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964" y="600364"/>
            <a:ext cx="801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 –Чтение текста вслух (2 балла)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18" y="1308099"/>
            <a:ext cx="10706100" cy="3861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418" y="5292436"/>
            <a:ext cx="10982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+ Все тексты набираются из открытого банка ФИПИ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- Сложности заключаются в прочтении дат и имен собственных</a:t>
            </a:r>
          </a:p>
        </p:txBody>
      </p:sp>
    </p:spTree>
    <p:extLst>
      <p:ext uri="{BB962C8B-B14F-4D97-AF65-F5344CB8AC3E}">
        <p14:creationId xmlns:p14="http://schemas.microsoft.com/office/powerpoint/2010/main" val="8056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7" y="461819"/>
            <a:ext cx="81464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</a:t>
            </a:r>
          </a:p>
          <a:p>
            <a:r>
              <a:rPr lang="ru-RU" dirty="0"/>
              <a:t>Некоторые особенности чтения чисел в устной части ОГЭ:</a:t>
            </a:r>
          </a:p>
          <a:p>
            <a:endParaRPr lang="ru-RU" dirty="0"/>
          </a:p>
          <a:p>
            <a:r>
              <a:rPr lang="ru-RU" dirty="0"/>
              <a:t>-В составных числительных в пределах каждых трёх разрядов перед десятками (или единицами) ставится союз </a:t>
            </a:r>
            <a:r>
              <a:rPr lang="en-US" dirty="0"/>
              <a:t>and. </a:t>
            </a:r>
            <a:r>
              <a:rPr lang="ru-RU" dirty="0"/>
              <a:t>Например: 101 — </a:t>
            </a:r>
            <a:r>
              <a:rPr lang="en-US" dirty="0"/>
              <a:t>a (one) hundred and one, 350 — three hundred and fifty, 529 — five hundred and twenty-nine.</a:t>
            </a:r>
            <a:endParaRPr lang="ru-RU" dirty="0"/>
          </a:p>
          <a:p>
            <a:endParaRPr lang="en-US" dirty="0"/>
          </a:p>
          <a:p>
            <a:r>
              <a:rPr lang="ru-RU" dirty="0"/>
              <a:t>-Перед числительными </a:t>
            </a:r>
            <a:r>
              <a:rPr lang="en-US" dirty="0"/>
              <a:t>hundred, thousand, million </a:t>
            </a:r>
            <a:r>
              <a:rPr lang="ru-RU" dirty="0"/>
              <a:t>ставится неопределённый артикль </a:t>
            </a:r>
            <a:r>
              <a:rPr lang="en-US" dirty="0"/>
              <a:t>a </a:t>
            </a:r>
            <a:r>
              <a:rPr lang="ru-RU" dirty="0"/>
              <a:t>или числительное </a:t>
            </a:r>
            <a:r>
              <a:rPr lang="en-US" dirty="0"/>
              <a:t>one. </a:t>
            </a:r>
            <a:r>
              <a:rPr lang="ru-RU" dirty="0"/>
              <a:t>Например: 100 — </a:t>
            </a:r>
            <a:r>
              <a:rPr lang="en-US" dirty="0"/>
              <a:t>a (one) hundred, 1 000 — a (one) thousand, 1 000 000 — a (one) million.</a:t>
            </a:r>
            <a:endParaRPr lang="ru-RU" dirty="0"/>
          </a:p>
          <a:p>
            <a:endParaRPr lang="en-US" dirty="0"/>
          </a:p>
          <a:p>
            <a:r>
              <a:rPr lang="ru-RU" dirty="0"/>
              <a:t>-Годы читаются не так как числа, а парами чисел. Например: 1764 — </a:t>
            </a:r>
            <a:r>
              <a:rPr lang="en-US" dirty="0"/>
              <a:t>seventeen sixty-four (</a:t>
            </a:r>
            <a:r>
              <a:rPr lang="ru-RU" dirty="0"/>
              <a:t>в официальном языке — </a:t>
            </a:r>
            <a:r>
              <a:rPr lang="en-US" dirty="0"/>
              <a:t>seventeen hundred and sixty-four). </a:t>
            </a:r>
            <a:r>
              <a:rPr lang="ru-RU" dirty="0"/>
              <a:t>Но начиная с 2000 года, годы могут читаться также как числа: 2000 — </a:t>
            </a:r>
            <a:r>
              <a:rPr lang="en-US" dirty="0"/>
              <a:t>two thousand, 2007 — two thousand (and) seven.</a:t>
            </a:r>
            <a:endParaRPr lang="ru-RU" dirty="0"/>
          </a:p>
          <a:p>
            <a:endParaRPr lang="en-US" dirty="0"/>
          </a:p>
          <a:p>
            <a:r>
              <a:rPr lang="ru-RU" dirty="0"/>
              <a:t>-Телефонный номер при телефонных вызовах каждая цифра произносится отдельно: 123-40-67 — </a:t>
            </a:r>
            <a:r>
              <a:rPr lang="en-US" dirty="0"/>
              <a:t>one, two, three — four, oh — six, seven. </a:t>
            </a:r>
            <a:r>
              <a:rPr lang="ru-RU" dirty="0"/>
              <a:t>Цифра 0 читается как </a:t>
            </a:r>
            <a:r>
              <a:rPr lang="en-US" dirty="0"/>
              <a:t>oh. </a:t>
            </a:r>
            <a:r>
              <a:rPr lang="ru-RU" dirty="0"/>
              <a:t>Когда две соседние цифры повторяются, употребляется слово </a:t>
            </a:r>
            <a:r>
              <a:rPr lang="en-US" dirty="0"/>
              <a:t>double: 66-34 — double six three four.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5" y="408479"/>
            <a:ext cx="2632363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455" y="197346"/>
            <a:ext cx="6585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Имена собственные</a:t>
            </a:r>
          </a:p>
          <a:p>
            <a:r>
              <a:rPr lang="ru-RU" dirty="0"/>
              <a:t>В устной части ОГЭ часто встречаются имена исторические личностей, географические названия и порядковые числительные. Например: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Henry</a:t>
            </a:r>
            <a:r>
              <a:rPr lang="ru-RU" dirty="0"/>
              <a:t> VI — </a:t>
            </a:r>
            <a:r>
              <a:rPr lang="ru-RU" dirty="0" err="1"/>
              <a:t>Henry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Sixth</a:t>
            </a:r>
            <a:r>
              <a:rPr lang="ru-RU" dirty="0"/>
              <a:t>;</a:t>
            </a:r>
          </a:p>
          <a:p>
            <a:r>
              <a:rPr lang="ru-RU" dirty="0" err="1"/>
              <a:t>Elizabeth</a:t>
            </a:r>
            <a:r>
              <a:rPr lang="ru-RU" dirty="0"/>
              <a:t> I — </a:t>
            </a:r>
            <a:r>
              <a:rPr lang="ru-RU" dirty="0" err="1"/>
              <a:t>Elizabeth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;</a:t>
            </a:r>
          </a:p>
          <a:p>
            <a:r>
              <a:rPr lang="ru-RU" dirty="0" err="1"/>
              <a:t>Charles</a:t>
            </a:r>
            <a:r>
              <a:rPr lang="ru-RU" dirty="0"/>
              <a:t> I — </a:t>
            </a:r>
            <a:r>
              <a:rPr lang="ru-RU" dirty="0" err="1"/>
              <a:t>Charles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;</a:t>
            </a:r>
          </a:p>
          <a:p>
            <a:r>
              <a:rPr lang="ru-RU" dirty="0" err="1"/>
              <a:t>Ivan</a:t>
            </a:r>
            <a:r>
              <a:rPr lang="ru-RU" dirty="0"/>
              <a:t> IV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Terrible</a:t>
            </a:r>
            <a:r>
              <a:rPr lang="ru-RU" dirty="0"/>
              <a:t>) — </a:t>
            </a:r>
            <a:r>
              <a:rPr lang="ru-RU" dirty="0" err="1"/>
              <a:t>Ivan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Fourth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r>
              <a:rPr lang="ru-RU" u="sng" dirty="0"/>
              <a:t>При подготовке рекомендуется:</a:t>
            </a:r>
          </a:p>
          <a:p>
            <a:r>
              <a:rPr lang="ru-RU" dirty="0"/>
              <a:t>1)Заучить сложные слова, которые встречаются в заданиях, например, даты, числа, названия.</a:t>
            </a:r>
          </a:p>
          <a:p>
            <a:r>
              <a:rPr lang="ru-RU" dirty="0"/>
              <a:t>2)Потренироваться читать вслух — можно использовать аудиокниги или видео с текстом, где видно и слышно слова, и читать, записывая себя на диктофон.</a:t>
            </a:r>
          </a:p>
          <a:p>
            <a:r>
              <a:rPr lang="ru-RU" dirty="0"/>
              <a:t>Обратить внимание на интонацию при чтении — точка — пауза (интонация вниз), запятая — мини-пауза (интонация вверх).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9" y="1125478"/>
            <a:ext cx="4922982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182" y="452582"/>
            <a:ext cx="807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2-диалог- расспрос (6 баллов)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037357"/>
            <a:ext cx="8294255" cy="492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091" y="6077527"/>
            <a:ext cx="114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+Все вопросы подчинены одной теме. Есть шаблонные типы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4790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509" y="320530"/>
            <a:ext cx="468283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Лексика во всех разделах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Семья- взаимоотношения, конфликтные ситуации и способы их решения</a:t>
            </a:r>
          </a:p>
          <a:p>
            <a:pPr marL="342900" indent="-342900">
              <a:buAutoNum type="arabicPeriod"/>
            </a:pPr>
            <a:r>
              <a:rPr lang="ru-RU" sz="2000" dirty="0"/>
              <a:t>Досуг и увлечения</a:t>
            </a:r>
          </a:p>
          <a:p>
            <a:pPr marL="342900" indent="-342900">
              <a:buAutoNum type="arabicPeriod"/>
            </a:pPr>
            <a:r>
              <a:rPr lang="ru-RU" sz="2000" dirty="0"/>
              <a:t>Школа</a:t>
            </a:r>
          </a:p>
          <a:p>
            <a:pPr marL="342900" indent="-342900">
              <a:buAutoNum type="arabicPeriod"/>
            </a:pPr>
            <a:r>
              <a:rPr lang="ru-RU" sz="2000" dirty="0"/>
              <a:t>Друзья-внешность и черты характера, взаимоотношения</a:t>
            </a:r>
          </a:p>
          <a:p>
            <a:pPr marL="342900" indent="-342900">
              <a:buAutoNum type="arabicPeriod"/>
            </a:pPr>
            <a:r>
              <a:rPr lang="ru-RU" sz="2000" dirty="0"/>
              <a:t>Выбор профессии</a:t>
            </a:r>
          </a:p>
          <a:p>
            <a:pPr marL="342900" indent="-342900">
              <a:buAutoNum type="arabicPeriod"/>
            </a:pPr>
            <a:r>
              <a:rPr lang="ru-RU" sz="2000" dirty="0"/>
              <a:t>Путешествия</a:t>
            </a:r>
          </a:p>
          <a:p>
            <a:pPr marL="342900" indent="-342900">
              <a:buAutoNum type="arabicPeriod"/>
            </a:pPr>
            <a:r>
              <a:rPr lang="ru-RU" sz="2000" dirty="0"/>
              <a:t>Страны изучаемого языка и родная страна</a:t>
            </a:r>
          </a:p>
          <a:p>
            <a:pPr marL="342900" indent="-342900">
              <a:buAutoNum type="arabicPeriod"/>
            </a:pPr>
            <a:r>
              <a:rPr lang="ru-RU" sz="2000" dirty="0"/>
              <a:t>Технический прогресс</a:t>
            </a:r>
          </a:p>
          <a:p>
            <a:pPr marL="342900" indent="-342900">
              <a:buAutoNum type="arabicPeriod"/>
            </a:pPr>
            <a:r>
              <a:rPr lang="ru-RU" sz="2000" dirty="0"/>
              <a:t>Глобальные проблемы современности</a:t>
            </a:r>
          </a:p>
          <a:p>
            <a:pPr marL="342900" indent="-342900">
              <a:buAutoNum type="arabicPeriod"/>
            </a:pPr>
            <a:r>
              <a:rPr lang="ru-RU" sz="2000" dirty="0"/>
              <a:t>СМИ</a:t>
            </a:r>
          </a:p>
          <a:p>
            <a:pPr marL="342900" indent="-342900">
              <a:buAutoNum type="arabicPeriod"/>
            </a:pPr>
            <a:r>
              <a:rPr lang="ru-RU" sz="2000" dirty="0"/>
              <a:t>Здоровье, питание, ЗОЖ</a:t>
            </a:r>
          </a:p>
          <a:p>
            <a:pPr marL="342900" indent="-342900">
              <a:buAutoNum type="arabicPeriod"/>
            </a:pPr>
            <a:r>
              <a:rPr lang="ru-RU" sz="2000" dirty="0"/>
              <a:t>Окружающий </a:t>
            </a:r>
            <a:r>
              <a:rPr lang="ru-RU" sz="2000" dirty="0" err="1" smtClean="0"/>
              <a:t>мир,природа</a:t>
            </a:r>
            <a:r>
              <a:rPr lang="ru-RU" sz="2000" dirty="0" smtClean="0"/>
              <a:t>, защита </a:t>
            </a:r>
            <a:r>
              <a:rPr lang="ru-RU" sz="2000" dirty="0"/>
              <a:t>окружающей среды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45" y="320530"/>
            <a:ext cx="6401810" cy="53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75" y="184726"/>
            <a:ext cx="9545269" cy="4682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6436" y="5052291"/>
            <a:ext cx="907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Полно и точно раскрыть все 4 пункта плана.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Важно соблюдать критерии оценивания монолога и строить его согласно четкой структуре</a:t>
            </a:r>
          </a:p>
          <a:p>
            <a:pPr marL="342900" indent="-342900">
              <a:buAutoNum type="arabicPeriod"/>
            </a:pPr>
            <a:r>
              <a:rPr lang="ru-RU" dirty="0" smtClean="0"/>
              <a:t>Употреблять вводные и завершающие  вводные слова и слова-связки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107</TotalTime>
  <Words>546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WS-24</dc:creator>
  <cp:lastModifiedBy>WS-24</cp:lastModifiedBy>
  <cp:revision>15</cp:revision>
  <dcterms:created xsi:type="dcterms:W3CDTF">2026-02-04T05:41:23Z</dcterms:created>
  <dcterms:modified xsi:type="dcterms:W3CDTF">2026-03-03T07:03:16Z</dcterms:modified>
</cp:coreProperties>
</file>