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1" r:id="rId4"/>
    <p:sldId id="272" r:id="rId5"/>
    <p:sldId id="258" r:id="rId6"/>
    <p:sldId id="264" r:id="rId7"/>
    <p:sldId id="259" r:id="rId8"/>
    <p:sldId id="260" r:id="rId9"/>
    <p:sldId id="262" r:id="rId10"/>
    <p:sldId id="263" r:id="rId11"/>
    <p:sldId id="265" r:id="rId12"/>
    <p:sldId id="268" r:id="rId13"/>
    <p:sldId id="270" r:id="rId14"/>
    <p:sldId id="266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02.05.2018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02.05.2018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nsportal.ru/shkola/russkiy-yazyk/library/2012/10/24/tekhnologiya-obraz-i-mysl-na-urokakh-razvitiya-rechi-kak" TargetMode="External"/><Relationship Id="rId2" Type="http://schemas.openxmlformats.org/officeDocument/2006/relationships/hyperlink" Target="http://www.erono.ru/art/?ELEMENT_ID=1199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872208"/>
          </a:xfrm>
        </p:spPr>
        <p:txBody>
          <a:bodyPr>
            <a:normAutofit/>
          </a:bodyPr>
          <a:lstStyle/>
          <a:p>
            <a:endParaRPr lang="ru-RU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dirty="0" smtClean="0"/>
              <a:t>«</a:t>
            </a:r>
            <a:r>
              <a:rPr lang="ru-RU" dirty="0" smtClean="0"/>
              <a:t>Инновации для реализации ФГОС НОО». </a:t>
            </a:r>
          </a:p>
          <a:p>
            <a:pPr>
              <a:buNone/>
            </a:pPr>
            <a:endParaRPr lang="ru-RU" sz="1800" dirty="0" smtClean="0"/>
          </a:p>
          <a:p>
            <a:pPr algn="ctr">
              <a:buNone/>
            </a:pPr>
            <a:r>
              <a:rPr lang="ru-RU" sz="2800" b="1" dirty="0" smtClean="0">
                <a:solidFill>
                  <a:srgbClr val="0070C0"/>
                </a:solidFill>
              </a:rPr>
              <a:t>Тема</a:t>
            </a:r>
            <a:endParaRPr lang="ru-RU" sz="28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2400" dirty="0" smtClean="0"/>
              <a:t>«Инновационная технология «Образ и мысль»».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               учитель  начальных классов 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               </a:t>
            </a:r>
            <a:r>
              <a:rPr lang="en-US" sz="1800" dirty="0" smtClean="0"/>
              <a:t>I</a:t>
            </a:r>
            <a:r>
              <a:rPr lang="ru-RU" sz="1800" dirty="0" smtClean="0"/>
              <a:t> квалификационной категории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               </a:t>
            </a:r>
            <a:r>
              <a:rPr lang="ru-RU" sz="1800" dirty="0" smtClean="0"/>
              <a:t>Санникова Наталья Анатольевна</a:t>
            </a:r>
            <a:endParaRPr lang="ru-RU" sz="1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589112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Методы:</a:t>
            </a:r>
            <a:b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фасилитированная</a:t>
            </a:r>
            <a:r>
              <a:rPr lang="ru-RU" dirty="0" smtClean="0"/>
              <a:t> дискуссия;</a:t>
            </a:r>
          </a:p>
          <a:p>
            <a:endParaRPr lang="ru-RU" dirty="0" smtClean="0"/>
          </a:p>
          <a:p>
            <a:r>
              <a:rPr lang="ru-RU" dirty="0" smtClean="0"/>
              <a:t>перефразирование ответов учащихся;</a:t>
            </a:r>
            <a:br>
              <a:rPr lang="ru-RU" dirty="0" smtClean="0"/>
            </a:br>
            <a:r>
              <a:rPr lang="ru-RU" dirty="0" smtClean="0"/>
              <a:t>«</a:t>
            </a:r>
            <a:r>
              <a:rPr lang="ru-RU" dirty="0" err="1" smtClean="0"/>
              <a:t>линкинг</a:t>
            </a:r>
            <a:r>
              <a:rPr lang="ru-RU" dirty="0" smtClean="0"/>
              <a:t>» (связное обобщение);</a:t>
            </a:r>
          </a:p>
          <a:p>
            <a:endParaRPr lang="ru-RU" dirty="0" smtClean="0"/>
          </a:p>
          <a:p>
            <a:r>
              <a:rPr lang="ru-RU" dirty="0" smtClean="0"/>
              <a:t>коллегиальное обсуждение.</a:t>
            </a:r>
            <a:endParaRPr lang="ru-RU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2"/>
                </a:solidFill>
              </a:rPr>
              <a:t>Результат:</a:t>
            </a:r>
            <a:endParaRPr lang="ru-RU" sz="3600" b="1" dirty="0">
              <a:solidFill>
                <a:schemeClr val="accent2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ru-RU" dirty="0" smtClean="0"/>
              <a:t>развитие самостоятельности суждений;</a:t>
            </a:r>
          </a:p>
          <a:p>
            <a:pPr lvl="0"/>
            <a:r>
              <a:rPr lang="ru-RU" dirty="0" smtClean="0"/>
              <a:t> повышение самооценки участников занятия;</a:t>
            </a:r>
          </a:p>
          <a:p>
            <a:pPr lvl="0"/>
            <a:r>
              <a:rPr lang="ru-RU" dirty="0" smtClean="0"/>
              <a:t>развитие речи;</a:t>
            </a:r>
          </a:p>
          <a:p>
            <a:pPr lvl="0"/>
            <a:r>
              <a:rPr lang="ru-RU" dirty="0" smtClean="0"/>
              <a:t> развитие умения слушать и слышать; </a:t>
            </a:r>
          </a:p>
          <a:p>
            <a:pPr lvl="0"/>
            <a:r>
              <a:rPr lang="ru-RU" dirty="0" smtClean="0"/>
              <a:t>развитие мышления (абстрактного, логического, образного);</a:t>
            </a:r>
          </a:p>
          <a:p>
            <a:pPr lvl="0"/>
            <a:r>
              <a:rPr lang="ru-RU" dirty="0" smtClean="0"/>
              <a:t> развитие эстетического вкуса и др.</a:t>
            </a:r>
          </a:p>
          <a:p>
            <a:endParaRPr lang="ru-RU" dirty="0"/>
          </a:p>
        </p:txBody>
      </p:sp>
      <p:pic>
        <p:nvPicPr>
          <p:cNvPr id="5" name="Содержимое 4" descr="http://im0-tub-ru.yandex.net/i?id=b459b5de53e5efd0de22458e73b62200-83-144&amp;n=21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348880"/>
            <a:ext cx="4320479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08012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2"/>
                </a:solidFill>
              </a:rPr>
              <a:t>Выводы:</a:t>
            </a:r>
            <a:endParaRPr lang="ru-RU" sz="3600" dirty="0">
              <a:solidFill>
                <a:schemeClr val="accent2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836712"/>
            <a:ext cx="4038600" cy="5938675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smtClean="0"/>
              <a:t>На первый взгляд, технология может быть отнесена к тем, предметом которых, в той или иной степени, являются произведения искусства. Однако, своеобразие данной технологии в том, что она не ставит перед педагогом задачу «изучения» искусства: трансляции «готовых» знаний, предоставления информации о жизни и творчестве великих мастеров, истории создания и бытовании художественных произведений и т.п.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9" name="Содержимое 8" descr="Архив топа записей в блогах за 2013-05-22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556792"/>
            <a:ext cx="4464496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accent2"/>
                </a:solidFill>
              </a:rPr>
              <a:t>Выводы:</a:t>
            </a:r>
            <a:endParaRPr lang="ru-RU" sz="3600" dirty="0">
              <a:solidFill>
                <a:schemeClr val="accent2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836712"/>
            <a:ext cx="4038600" cy="5938675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В фокусе внимания педагога оказываются глубинные личностные изменения, которые происходят в детях под воздействием общения с искусством. Именно поэтому основная методическая установка технологии формулируется как своеобразное напутствие учителям: «Постарайтесь взглянуть на произведение и глазами ребенка...».</a:t>
            </a:r>
            <a:endParaRPr lang="ru-RU" dirty="0"/>
          </a:p>
        </p:txBody>
      </p:sp>
      <p:pic>
        <p:nvPicPr>
          <p:cNvPr id="9" name="Содержимое 8" descr="Современный ребенок какой он?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44824"/>
            <a:ext cx="4392488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accent2"/>
                </a:solidFill>
              </a:rPr>
              <a:t>Источники:</a:t>
            </a:r>
            <a:endParaRPr lang="ru-RU" sz="3600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endParaRPr lang="ru-RU" sz="2000" dirty="0" smtClean="0"/>
          </a:p>
          <a:p>
            <a:endParaRPr lang="ru-RU" sz="2000" dirty="0" smtClean="0"/>
          </a:p>
          <a:p>
            <a:r>
              <a:rPr lang="en-US" sz="1800" dirty="0" smtClean="0">
                <a:hlinkClick r:id="rId2"/>
              </a:rPr>
              <a:t>http://www.erono.ru/art/?ELEMENT_ID=1199</a:t>
            </a: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 </a:t>
            </a:r>
          </a:p>
          <a:p>
            <a:r>
              <a:rPr lang="ru-RU" sz="1800" dirty="0" smtClean="0"/>
              <a:t> </a:t>
            </a:r>
            <a:r>
              <a:rPr lang="en-US" sz="1800" dirty="0" smtClean="0">
                <a:hlinkClick r:id="rId3"/>
              </a:rPr>
              <a:t>http://nsportal.ru/shkola/russkiy-yazyk/library/2012/10/24/tekhnologiya-obraz-i-mysl-na-urokakh-razvitiya-rechi-kak</a:t>
            </a:r>
            <a:endParaRPr lang="ru-RU" sz="1800" dirty="0" smtClean="0"/>
          </a:p>
          <a:p>
            <a:endParaRPr lang="ru-RU" sz="24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52128"/>
          </a:xfrm>
        </p:spPr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accent2"/>
                </a:solidFill>
              </a:rPr>
              <a:t>Спасибо за внимание!</a:t>
            </a:r>
            <a:endParaRPr lang="ru-RU" sz="5400" b="1" dirty="0">
              <a:solidFill>
                <a:schemeClr val="accent2"/>
              </a:solidFill>
            </a:endParaRPr>
          </a:p>
        </p:txBody>
      </p:sp>
      <p:pic>
        <p:nvPicPr>
          <p:cNvPr id="4" name="Содержимое 3" descr="http://im2-tub-ru.yandex.net/i?id=17f13a63f8e1d1b2c46f57dcd9374b6e-87-144&amp;n=2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628800"/>
            <a:ext cx="7560840" cy="52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chemeClr val="accent2"/>
                </a:solidFill>
              </a:rPr>
              <a:t>Основные идеи, положенные в основу технологии:</a:t>
            </a:r>
            <a:endParaRPr lang="ru-RU" sz="3200" b="1" dirty="0" smtClean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   образовательный курс «Стратегии визуального мышления» (США), в основе которого – стадиальная модель эстетического развития </a:t>
            </a:r>
            <a:r>
              <a:rPr lang="ru-RU" sz="2800" dirty="0" err="1" smtClean="0">
                <a:solidFill>
                  <a:schemeClr val="tx1"/>
                </a:solidFill>
              </a:rPr>
              <a:t>Абигайль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</a:rPr>
              <a:t>Хаузен</a:t>
            </a:r>
            <a:r>
              <a:rPr lang="ru-RU" sz="2800" dirty="0" smtClean="0">
                <a:solidFill>
                  <a:schemeClr val="tx1"/>
                </a:solidFill>
              </a:rPr>
              <a:t>, включающая пять типов восприятия художественного образа:</a:t>
            </a:r>
            <a:endParaRPr lang="ru-RU" sz="20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29614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</a:rPr>
              <a:t>Пять типов восприятия художественного образа:</a:t>
            </a:r>
            <a:endParaRPr lang="ru-RU" sz="3200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>
            <a:normAutofit fontScale="92500" lnSpcReduction="10000"/>
          </a:bodyPr>
          <a:lstStyle/>
          <a:p>
            <a:pPr lvl="2"/>
            <a:r>
              <a:rPr lang="ru-RU" dirty="0" smtClean="0">
                <a:solidFill>
                  <a:schemeClr val="tx1"/>
                </a:solidFill>
              </a:rPr>
              <a:t>стадия рассказчика (зритель видит только конкретное и очевидное, оценивает картину эгоцентрично);</a:t>
            </a:r>
            <a:endParaRPr lang="ru-RU" sz="1800" dirty="0" smtClean="0">
              <a:solidFill>
                <a:schemeClr val="tx1"/>
              </a:solidFill>
            </a:endParaRPr>
          </a:p>
          <a:p>
            <a:pPr lvl="2"/>
            <a:r>
              <a:rPr lang="ru-RU" dirty="0" smtClean="0">
                <a:solidFill>
                  <a:schemeClr val="tx1"/>
                </a:solidFill>
              </a:rPr>
              <a:t>«конструктивная» стадия (зритель требует от картины фотографического реализма, правдоподобия, копирования);</a:t>
            </a:r>
            <a:endParaRPr lang="ru-RU" sz="1800" dirty="0" smtClean="0">
              <a:solidFill>
                <a:schemeClr val="tx1"/>
              </a:solidFill>
            </a:endParaRPr>
          </a:p>
          <a:p>
            <a:pPr lvl="2"/>
            <a:r>
              <a:rPr lang="ru-RU" dirty="0" smtClean="0">
                <a:solidFill>
                  <a:schemeClr val="tx1"/>
                </a:solidFill>
              </a:rPr>
              <a:t>«классифицирование» (ценность картины определяется именем или принадлежностью к стилю, группе, направлению);</a:t>
            </a:r>
            <a:endParaRPr lang="ru-RU" sz="1800" dirty="0" smtClean="0">
              <a:solidFill>
                <a:schemeClr val="tx1"/>
              </a:solidFill>
            </a:endParaRPr>
          </a:p>
          <a:p>
            <a:pPr lvl="2"/>
            <a:r>
              <a:rPr lang="ru-RU" dirty="0" smtClean="0">
                <a:solidFill>
                  <a:schemeClr val="tx1"/>
                </a:solidFill>
              </a:rPr>
              <a:t>«</a:t>
            </a:r>
            <a:r>
              <a:rPr lang="ru-RU" dirty="0" err="1" smtClean="0">
                <a:solidFill>
                  <a:schemeClr val="tx1"/>
                </a:solidFill>
              </a:rPr>
              <a:t>интерпретивная</a:t>
            </a:r>
            <a:r>
              <a:rPr lang="ru-RU" dirty="0" smtClean="0">
                <a:solidFill>
                  <a:schemeClr val="tx1"/>
                </a:solidFill>
              </a:rPr>
              <a:t>» стадия (картина рассматривается как символ личного опыта, апеллирует к внутреннему миру зрителя);</a:t>
            </a:r>
            <a:endParaRPr lang="ru-RU" sz="1800" dirty="0" smtClean="0">
              <a:solidFill>
                <a:schemeClr val="tx1"/>
              </a:solidFill>
            </a:endParaRPr>
          </a:p>
          <a:p>
            <a:pPr lvl="2"/>
            <a:r>
              <a:rPr lang="ru-RU" dirty="0" smtClean="0">
                <a:solidFill>
                  <a:schemeClr val="tx1"/>
                </a:solidFill>
              </a:rPr>
              <a:t>«рекреативная» стадия (зритель оценивает картину многопланово, видит множество смыслов, объективная оценка сочетается с субъективной).</a:t>
            </a:r>
            <a:endParaRPr lang="ru-RU" sz="18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ru-RU" sz="3600" dirty="0">
                <a:solidFill>
                  <a:schemeClr val="accent2"/>
                </a:solidFill>
              </a:rPr>
              <a:t>В</a:t>
            </a:r>
            <a:r>
              <a:rPr lang="ru-RU" sz="3600" dirty="0" smtClean="0">
                <a:solidFill>
                  <a:schemeClr val="accent2"/>
                </a:solidFill>
              </a:rPr>
              <a:t>опросы системного подхода:</a:t>
            </a:r>
            <a:br>
              <a:rPr lang="ru-RU" sz="3600" dirty="0" smtClean="0">
                <a:solidFill>
                  <a:schemeClr val="accent2"/>
                </a:solidFill>
              </a:rPr>
            </a:br>
            <a:endParaRPr lang="ru-RU" sz="3600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/>
          <a:lstStyle/>
          <a:p>
            <a:pPr lvl="2"/>
            <a:r>
              <a:rPr lang="ru-RU" dirty="0" smtClean="0">
                <a:solidFill>
                  <a:schemeClr val="tx1"/>
                </a:solidFill>
              </a:rPr>
              <a:t>Кто, что? (объект);</a:t>
            </a:r>
          </a:p>
          <a:p>
            <a:pPr lvl="2"/>
            <a:endParaRPr lang="ru-RU" sz="1800" dirty="0" smtClean="0">
              <a:solidFill>
                <a:schemeClr val="tx1"/>
              </a:solidFill>
            </a:endParaRPr>
          </a:p>
          <a:p>
            <a:pPr lvl="2"/>
            <a:r>
              <a:rPr lang="ru-RU" dirty="0" smtClean="0">
                <a:solidFill>
                  <a:schemeClr val="tx1"/>
                </a:solidFill>
              </a:rPr>
              <a:t>Когда? (время);</a:t>
            </a:r>
          </a:p>
          <a:p>
            <a:pPr lvl="2"/>
            <a:endParaRPr lang="ru-RU" sz="1800" dirty="0" smtClean="0">
              <a:solidFill>
                <a:schemeClr val="tx1"/>
              </a:solidFill>
            </a:endParaRPr>
          </a:p>
          <a:p>
            <a:pPr lvl="2"/>
            <a:r>
              <a:rPr lang="ru-RU" dirty="0" smtClean="0">
                <a:solidFill>
                  <a:schemeClr val="tx1"/>
                </a:solidFill>
              </a:rPr>
              <a:t>Где? (пространство);</a:t>
            </a:r>
          </a:p>
          <a:p>
            <a:pPr lvl="2"/>
            <a:endParaRPr lang="ru-RU" sz="1800" dirty="0" smtClean="0">
              <a:solidFill>
                <a:schemeClr val="tx1"/>
              </a:solidFill>
            </a:endParaRPr>
          </a:p>
          <a:p>
            <a:pPr lvl="2"/>
            <a:r>
              <a:rPr lang="ru-RU" dirty="0" smtClean="0">
                <a:solidFill>
                  <a:schemeClr val="tx1"/>
                </a:solidFill>
              </a:rPr>
              <a:t>Как? (образ действия);</a:t>
            </a:r>
          </a:p>
          <a:p>
            <a:pPr lvl="2"/>
            <a:endParaRPr lang="ru-RU" sz="1800" dirty="0" smtClean="0">
              <a:solidFill>
                <a:schemeClr val="tx1"/>
              </a:solidFill>
            </a:endParaRPr>
          </a:p>
          <a:p>
            <a:pPr lvl="2"/>
            <a:r>
              <a:rPr lang="ru-RU" dirty="0" smtClean="0">
                <a:solidFill>
                  <a:schemeClr val="tx1"/>
                </a:solidFill>
              </a:rPr>
              <a:t>Зачем? (установление причинно-следственных связей).</a:t>
            </a:r>
            <a:endParaRPr lang="ru-RU" sz="18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Основная форма работы:</a:t>
            </a:r>
            <a:endParaRPr lang="ru-RU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занятия-тренинги с участниками любого возраста (оптимальный состав группы – 10-15 человек) по «пониманию» произведения искусства.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3600" b="1" dirty="0" smtClean="0">
                <a:solidFill>
                  <a:schemeClr val="accent2"/>
                </a:solidFill>
              </a:rPr>
              <a:t>Стратегия вопросов.</a:t>
            </a:r>
            <a:br>
              <a:rPr lang="ru-RU" sz="3600" b="1" dirty="0" smtClean="0">
                <a:solidFill>
                  <a:schemeClr val="accent2"/>
                </a:solidFill>
              </a:rPr>
            </a:br>
            <a:endParaRPr lang="ru-RU" sz="3600" b="1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>
            <a:normAutofit fontScale="77500" lnSpcReduction="20000"/>
          </a:bodyPr>
          <a:lstStyle/>
          <a:p>
            <a:pPr lvl="1"/>
            <a:r>
              <a:rPr lang="ru-RU" sz="2800" dirty="0" smtClean="0">
                <a:solidFill>
                  <a:schemeClr val="tx1"/>
                </a:solidFill>
              </a:rPr>
              <a:t> Что (кого) вы видите?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1"/>
            <a:r>
              <a:rPr lang="ru-RU" sz="2800" dirty="0" smtClean="0">
                <a:solidFill>
                  <a:schemeClr val="tx1"/>
                </a:solidFill>
              </a:rPr>
              <a:t> А что еще? Кто видит что-то другое?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1"/>
            <a:r>
              <a:rPr lang="ru-RU" sz="2800" dirty="0" smtClean="0">
                <a:solidFill>
                  <a:schemeClr val="tx1"/>
                </a:solidFill>
              </a:rPr>
              <a:t> Что происходит на этой картине?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1"/>
            <a:r>
              <a:rPr lang="ru-RU" sz="2800" dirty="0" smtClean="0">
                <a:solidFill>
                  <a:schemeClr val="tx1"/>
                </a:solidFill>
              </a:rPr>
              <a:t> Что ты тут видишь такое, что позволяет тебе так утверждать? Что заставляет тебя так думать?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1"/>
            <a:r>
              <a:rPr lang="ru-RU" sz="2800" dirty="0" smtClean="0">
                <a:solidFill>
                  <a:schemeClr val="tx1"/>
                </a:solidFill>
              </a:rPr>
              <a:t> Кто этот человек?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1"/>
            <a:r>
              <a:rPr lang="ru-RU" sz="2800" dirty="0" smtClean="0">
                <a:solidFill>
                  <a:schemeClr val="tx1"/>
                </a:solidFill>
              </a:rPr>
              <a:t> Где это происходит? (Кто, что и где?)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1"/>
            <a:r>
              <a:rPr lang="ru-RU" sz="2800" dirty="0" smtClean="0">
                <a:solidFill>
                  <a:schemeClr val="tx1"/>
                </a:solidFill>
              </a:rPr>
              <a:t> Когда это происходит? (Где и когда?)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1"/>
            <a:r>
              <a:rPr lang="ru-RU" sz="2800" dirty="0" smtClean="0">
                <a:solidFill>
                  <a:schemeClr val="tx1"/>
                </a:solidFill>
              </a:rPr>
              <a:t> Где находился художник, когда писал эту   картину? </a:t>
            </a:r>
          </a:p>
          <a:p>
            <a:pPr lvl="1"/>
            <a:r>
              <a:rPr lang="ru-RU" sz="2800" dirty="0" smtClean="0">
                <a:solidFill>
                  <a:schemeClr val="tx1"/>
                </a:solidFill>
              </a:rPr>
              <a:t>Что, как вам кажется, заинтересовало художника в этом сюжете? </a:t>
            </a:r>
          </a:p>
          <a:p>
            <a:pPr lvl="1"/>
            <a:r>
              <a:rPr lang="ru-RU" sz="2800" dirty="0" smtClean="0">
                <a:solidFill>
                  <a:schemeClr val="tx1"/>
                </a:solidFill>
              </a:rPr>
              <a:t>Что видно на картине, а о чем мы можем только догадываться?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1"/>
            <a:r>
              <a:rPr lang="ru-RU" sz="2800" dirty="0" smtClean="0">
                <a:solidFill>
                  <a:schemeClr val="tx1"/>
                </a:solidFill>
              </a:rPr>
              <a:t>Каков смысл происходящего?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1"/>
            <a:r>
              <a:rPr lang="ru-RU" sz="2800" dirty="0" smtClean="0">
                <a:solidFill>
                  <a:schemeClr val="tx1"/>
                </a:solidFill>
              </a:rPr>
              <a:t>Как бы вы назвали эту картину?</a:t>
            </a:r>
            <a:endParaRPr lang="ru-RU" sz="20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  <a:t>Принципы:</a:t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</a:rPr>
            </a:br>
            <a:endParaRPr lang="ru-RU"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>
              <a:buNone/>
            </a:pPr>
            <a:r>
              <a:rPr lang="ru-RU" sz="2800" dirty="0" smtClean="0">
                <a:solidFill>
                  <a:schemeClr val="tx1"/>
                </a:solidFill>
              </a:rPr>
              <a:t>   Педагог является </a:t>
            </a:r>
            <a:r>
              <a:rPr lang="ru-RU" sz="2800" dirty="0" err="1" smtClean="0">
                <a:solidFill>
                  <a:schemeClr val="tx1"/>
                </a:solidFill>
              </a:rPr>
              <a:t>фасилитатором</a:t>
            </a:r>
            <a:r>
              <a:rPr lang="ru-RU" sz="2800" dirty="0" smtClean="0">
                <a:solidFill>
                  <a:schemeClr val="tx1"/>
                </a:solidFill>
              </a:rPr>
              <a:t> (</a:t>
            </a:r>
            <a:r>
              <a:rPr lang="ru-RU" sz="2800" dirty="0" err="1" smtClean="0">
                <a:solidFill>
                  <a:schemeClr val="tx1"/>
                </a:solidFill>
              </a:rPr>
              <a:t>тьютером</a:t>
            </a:r>
            <a:r>
              <a:rPr lang="ru-RU" sz="2800" dirty="0" smtClean="0">
                <a:solidFill>
                  <a:schemeClr val="tx1"/>
                </a:solidFill>
              </a:rPr>
              <a:t>), «облегчающим понимание»: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2"/>
            <a:r>
              <a:rPr lang="ru-RU" dirty="0" smtClean="0"/>
              <a:t>не дает никакой искусствоведческой информации, пока она не становится востребованной;</a:t>
            </a:r>
            <a:endParaRPr lang="ru-RU" sz="1800" dirty="0" smtClean="0"/>
          </a:p>
          <a:p>
            <a:pPr lvl="2"/>
            <a:r>
              <a:rPr lang="ru-RU" dirty="0" smtClean="0"/>
              <a:t>не навязывает своего мнения;</a:t>
            </a:r>
            <a:endParaRPr lang="ru-RU" sz="1800" dirty="0" smtClean="0"/>
          </a:p>
          <a:p>
            <a:pPr lvl="2"/>
            <a:r>
              <a:rPr lang="ru-RU" dirty="0" smtClean="0"/>
              <a:t>не высказывает оценок;</a:t>
            </a:r>
            <a:endParaRPr lang="ru-RU" sz="1800" dirty="0" smtClean="0"/>
          </a:p>
          <a:p>
            <a:pPr lvl="2"/>
            <a:r>
              <a:rPr lang="ru-RU" dirty="0" smtClean="0"/>
              <a:t>обращается к детям по именам и повторяет ответ каждого, используя метод «</a:t>
            </a:r>
            <a:r>
              <a:rPr lang="ru-RU" dirty="0" err="1" smtClean="0"/>
              <a:t>линкинга</a:t>
            </a:r>
            <a:r>
              <a:rPr lang="ru-RU" dirty="0" smtClean="0"/>
              <a:t>» и парафраз;</a:t>
            </a:r>
            <a:endParaRPr lang="ru-RU" sz="1800" dirty="0" smtClean="0"/>
          </a:p>
          <a:p>
            <a:pPr lvl="2"/>
            <a:r>
              <a:rPr lang="ru-RU" dirty="0" smtClean="0"/>
              <a:t>обобщает ответы детей или противопоставляет их, провоцируя дискуссию.</a:t>
            </a:r>
            <a:endParaRPr lang="ru-RU" sz="1800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l" rtl="0">
              <a:spcBef>
                <a:spcPct val="0"/>
              </a:spcBef>
            </a:pPr>
            <a:r>
              <a:rPr lang="ru-RU" sz="2800" dirty="0">
                <a:solidFill>
                  <a:schemeClr val="tx1"/>
                </a:solidFill>
              </a:rPr>
              <a:t>Ребенок свободно высказывает свое мнение, все высказывания равноправны.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6" name="Содержимое 5" descr="Инфодосье / Люди / Евгений Головенко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988840"/>
            <a:ext cx="5112568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440160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1"/>
                </a:solidFill>
              </a:rPr>
              <a:t>Парность подбора слайдов (для программы «Образ и мысль»).</a:t>
            </a:r>
            <a:r>
              <a:rPr lang="ru-RU" sz="3200" dirty="0" smtClean="0">
                <a:solidFill>
                  <a:schemeClr val="tx1"/>
                </a:solidFill>
              </a:rPr>
              <a:t/>
            </a:r>
            <a:br>
              <a:rPr lang="ru-RU" sz="3200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Содержимое 3" descr="Общеобразовательная программа и ФГТ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844824"/>
            <a:ext cx="6552728" cy="4680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339</TotalTime>
  <Words>567</Words>
  <Application>Microsoft Office PowerPoint</Application>
  <PresentationFormat>Экран (4:3)</PresentationFormat>
  <Paragraphs>73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Слайд 1</vt:lpstr>
      <vt:lpstr>Основные идеи, положенные в основу технологии:</vt:lpstr>
      <vt:lpstr>Пять типов восприятия художественного образа:</vt:lpstr>
      <vt:lpstr>Вопросы системного подхода: </vt:lpstr>
      <vt:lpstr>Основная форма работы:</vt:lpstr>
      <vt:lpstr>Стратегия вопросов. </vt:lpstr>
      <vt:lpstr>Принципы: </vt:lpstr>
      <vt:lpstr>Ребенок свободно высказывает свое мнение, все высказывания равноправны. </vt:lpstr>
      <vt:lpstr>Парность подбора слайдов (для программы «Образ и мысль»). </vt:lpstr>
      <vt:lpstr>Методы:  </vt:lpstr>
      <vt:lpstr>Результат:</vt:lpstr>
      <vt:lpstr>Выводы:</vt:lpstr>
      <vt:lpstr>Выводы:</vt:lpstr>
      <vt:lpstr>Источники: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НОВОСИБИРСКИЙ ИНСТИТУТ ПОВЫШЕНИЯ КВАЛИФИКАЦИИ И ПЕРЕПОДГОТОВКИ РАБОТНИКОВ ОБРАЗОВАНИЯ (НИПКИПРО)</dc:title>
  <dc:creator>User</dc:creator>
  <cp:lastModifiedBy>User</cp:lastModifiedBy>
  <cp:revision>42</cp:revision>
  <dcterms:modified xsi:type="dcterms:W3CDTF">2018-05-01T18:00:04Z</dcterms:modified>
</cp:coreProperties>
</file>