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262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3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401B6-97AB-408B-8CEC-7EADD9D9AF0F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3F2E1-AA39-497A-AC8A-0E74A9F3C3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401B6-97AB-408B-8CEC-7EADD9D9AF0F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3F2E1-AA39-497A-AC8A-0E74A9F3C3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401B6-97AB-408B-8CEC-7EADD9D9AF0F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3F2E1-AA39-497A-AC8A-0E74A9F3C3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401B6-97AB-408B-8CEC-7EADD9D9AF0F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3F2E1-AA39-497A-AC8A-0E74A9F3C3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401B6-97AB-408B-8CEC-7EADD9D9AF0F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3F2E1-AA39-497A-AC8A-0E74A9F3C3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401B6-97AB-408B-8CEC-7EADD9D9AF0F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3F2E1-AA39-497A-AC8A-0E74A9F3C3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401B6-97AB-408B-8CEC-7EADD9D9AF0F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3F2E1-AA39-497A-AC8A-0E74A9F3C3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401B6-97AB-408B-8CEC-7EADD9D9AF0F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3F2E1-AA39-497A-AC8A-0E74A9F3C3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401B6-97AB-408B-8CEC-7EADD9D9AF0F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3F2E1-AA39-497A-AC8A-0E74A9F3C3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401B6-97AB-408B-8CEC-7EADD9D9AF0F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3F2E1-AA39-497A-AC8A-0E74A9F3C3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401B6-97AB-408B-8CEC-7EADD9D9AF0F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3F2E1-AA39-497A-AC8A-0E74A9F3C3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401B6-97AB-408B-8CEC-7EADD9D9AF0F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3F2E1-AA39-497A-AC8A-0E74A9F3C3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https://encrypted-tbn0.gstatic.com/images?q=tbn:ANd9GcRQC6uAquKhMTehL6aWL6UTq37-7ONnQu4VrcVtpawmQ-kC1hev1A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https://encrypted-tbn1.gstatic.com/images?q=tbn:ANd9GcT58oiOMziCogYDB4tE2oCi3fF0OWOTNgiD1fozjSbo9fLT4fTon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https://encrypted-tbn2.gstatic.com/images?q=tbn:ANd9GcTKYEMBJOpoKzWJ5IAtbfD7C2Mhm8C5NHwsfLnypPi54Lp3VuQfow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https://encrypted-tbn3.gstatic.com/images?q=tbn:ANd9GcQGWVY1ojtqqi4cbckKpcERcS615H51cCSosuDKOTz5CtFCI4kD" TargetMode="Externa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https://encrypted-tbn0.gstatic.com/images?q=tbn:ANd9GcRQC6uAquKhMTehL6aWL6UTq37-7ONnQu4VrcVtpawmQ-kC1hev1A"/>
          <p:cNvPicPr>
            <a:picLocks noChangeAspect="1" noChangeArrowheads="1"/>
          </p:cNvPicPr>
          <p:nvPr/>
        </p:nvPicPr>
        <p:blipFill>
          <a:blip r:embed="rId2" r:link="rId3" cstate="print">
            <a:lum contrast="-30000"/>
          </a:blip>
          <a:srcRect/>
          <a:stretch>
            <a:fillRect/>
          </a:stretch>
        </p:blipFill>
        <p:spPr bwMode="auto">
          <a:xfrm>
            <a:off x="179512" y="174819"/>
            <a:ext cx="8856984" cy="649454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8280920" cy="3384377"/>
          </a:xfrm>
        </p:spPr>
        <p:txBody>
          <a:bodyPr>
            <a:normAutofit fontScale="90000"/>
          </a:bodyPr>
          <a:lstStyle/>
          <a:p>
            <a:r>
              <a:rPr lang="ru-RU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Здоровьесберегающая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технология формирования 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правильного дыхания 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детей дошкольного 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возраста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653136"/>
            <a:ext cx="4752528" cy="18002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Презентацию 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подготовили: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Учителя-логопеды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МДОУ 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«Детский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сад «Улыбка»</a:t>
            </a:r>
          </a:p>
          <a:p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Милусь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Н.А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., Татаркина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Е.В.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 </a:t>
            </a:r>
          </a:p>
          <a:p>
            <a:endParaRPr lang="ru-RU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3554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30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800"/>
                            </p:stCondLst>
                            <p:childTnLst>
                              <p:par>
                                <p:cTn id="1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300"/>
                            </p:stCondLst>
                            <p:childTnLst>
                              <p:par>
                                <p:cTn id="2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800"/>
                            </p:stCondLst>
                            <p:childTnLst>
                              <p:par>
                                <p:cTn id="2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300"/>
                            </p:stCondLst>
                            <p:childTnLst>
                              <p:par>
                                <p:cTn id="3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0" name="Picture 8" descr="2111201310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780928"/>
            <a:ext cx="3182199" cy="2668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 descr="2111201310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2656600" cy="2416769"/>
          </a:xfrm>
          <a:prstGeom prst="rect">
            <a:avLst/>
          </a:prstGeom>
          <a:noFill/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843808" y="178768"/>
            <a:ext cx="3384376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3.Закрепление 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усовершенствование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навыков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физиологического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речевого дыхания,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выработка четкой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координации процесса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дыхания.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1247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2780928"/>
            <a:ext cx="13771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«</a:t>
            </a:r>
            <a:r>
              <a:rPr lang="ru-RU" dirty="0" err="1" smtClean="0"/>
              <a:t>Мычалка</a:t>
            </a:r>
            <a:r>
              <a:rPr lang="ru-RU" dirty="0" smtClean="0"/>
              <a:t>» </a:t>
            </a:r>
            <a:endParaRPr lang="ru-RU" dirty="0"/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3557" name="Picture 5" descr="21112013104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188640"/>
            <a:ext cx="2698924" cy="2455272"/>
          </a:xfrm>
          <a:prstGeom prst="rect">
            <a:avLst/>
          </a:prstGeom>
          <a:noFill/>
        </p:spPr>
      </p:pic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0" y="1247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588224" y="2852936"/>
            <a:ext cx="20162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«Летят мячи»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851920" y="5805264"/>
            <a:ext cx="14301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«Пружинки»</a:t>
            </a:r>
            <a:endParaRPr lang="ru-RU" dirty="0"/>
          </a:p>
        </p:txBody>
      </p:sp>
      <p:pic>
        <p:nvPicPr>
          <p:cNvPr id="23561" name="Picture 9" descr="21112013105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3" y="4497035"/>
            <a:ext cx="2376264" cy="2176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539552" y="3573016"/>
            <a:ext cx="1656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«Ладошки» </a:t>
            </a:r>
            <a:endParaRPr lang="ru-RU" dirty="0"/>
          </a:p>
        </p:txBody>
      </p:sp>
      <p:pic>
        <p:nvPicPr>
          <p:cNvPr id="23562" name="Picture 10" descr="21112013105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69085" y="4149080"/>
            <a:ext cx="2680109" cy="2342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6156176" y="3356992"/>
            <a:ext cx="3131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«Вырасти большой»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3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0"/>
                            </p:stCondLst>
                            <p:childTnLst>
                              <p:par>
                                <p:cTn id="3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000"/>
                            </p:stCondLst>
                            <p:childTnLst>
                              <p:par>
                                <p:cTn id="3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9000"/>
                            </p:stCondLst>
                            <p:childTnLst>
                              <p:par>
                                <p:cTn id="41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1000"/>
                            </p:stCondLst>
                            <p:childTnLst>
                              <p:par>
                                <p:cTn id="4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1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" grpId="0"/>
      <p:bldP spid="6" grpId="0"/>
      <p:bldP spid="10" grpId="0"/>
      <p:bldP spid="12" grpId="0"/>
      <p:bldP spid="14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467544" y="404664"/>
            <a:ext cx="8388424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Методики, направленные на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восстановление дыхательной функции: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467544" y="2204864"/>
            <a:ext cx="7632848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-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А.Г.Ипполитовой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:дифференциация ротового 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носового выдоха у детей с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ринолалией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0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23728" y="3284984"/>
            <a:ext cx="59766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-Н.А.Рождественской, </a:t>
            </a:r>
            <a:r>
              <a:rPr lang="ru-RU" sz="2000" dirty="0" err="1" smtClean="0"/>
              <a:t>Е.Л.Пеллингер</a:t>
            </a:r>
            <a:r>
              <a:rPr lang="ru-RU" sz="2000" dirty="0" smtClean="0"/>
              <a:t>: снятие напряжения с мышц всего тела и органов артикуляции у заикающихся детей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43808" y="4365104"/>
            <a:ext cx="457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</a:t>
            </a:r>
            <a:r>
              <a:rPr lang="ru-RU" sz="2000" dirty="0" err="1" smtClean="0"/>
              <a:t>К.П.Бутейко</a:t>
            </a:r>
            <a:r>
              <a:rPr lang="ru-RU" sz="2000" dirty="0" smtClean="0"/>
              <a:t>, </a:t>
            </a:r>
            <a:r>
              <a:rPr lang="ru-RU" sz="2000" dirty="0" err="1" smtClean="0"/>
              <a:t>А.Н.Стрельниковой</a:t>
            </a:r>
            <a:r>
              <a:rPr lang="ru-RU" sz="2000" dirty="0" smtClean="0"/>
              <a:t>: </a:t>
            </a:r>
            <a:r>
              <a:rPr lang="ru-RU" sz="2000" dirty="0" err="1" smtClean="0"/>
              <a:t>оздоравливающие</a:t>
            </a:r>
            <a:r>
              <a:rPr lang="ru-RU" sz="2000" dirty="0" smtClean="0"/>
              <a:t> и целительные методики</a:t>
            </a:r>
            <a:endParaRPr lang="ru-RU" sz="2000" dirty="0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347864" y="5517232"/>
            <a:ext cx="511256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М.Норбекову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образная гимнастика.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ятно 1 8"/>
          <p:cNvSpPr/>
          <p:nvPr/>
        </p:nvSpPr>
        <p:spPr>
          <a:xfrm>
            <a:off x="395536" y="2348880"/>
            <a:ext cx="792088" cy="64807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ятно 1 9"/>
          <p:cNvSpPr/>
          <p:nvPr/>
        </p:nvSpPr>
        <p:spPr>
          <a:xfrm>
            <a:off x="899592" y="3356992"/>
            <a:ext cx="792088" cy="64807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ятно 1 10"/>
          <p:cNvSpPr/>
          <p:nvPr/>
        </p:nvSpPr>
        <p:spPr>
          <a:xfrm>
            <a:off x="1619672" y="4365104"/>
            <a:ext cx="792088" cy="64807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ятно 1 11"/>
          <p:cNvSpPr/>
          <p:nvPr/>
        </p:nvSpPr>
        <p:spPr>
          <a:xfrm>
            <a:off x="2483768" y="5517232"/>
            <a:ext cx="792088" cy="64807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4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245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4" dur="2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4579" grpId="0"/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51520" y="138700"/>
            <a:ext cx="828092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Здоровьесберегающая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технология формирования </a:t>
            </a:r>
            <a:r>
              <a:rPr lang="ru-RU" sz="24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р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ечевого</a:t>
            </a:r>
            <a:r>
              <a:rPr kumimoji="0" lang="ru-RU" sz="2400" b="1" i="1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д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ыхания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 детей старшего дошкольного возраста направлена:</a:t>
            </a:r>
            <a:endParaRPr kumimoji="0" lang="ru-RU" sz="2400" b="1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331640" y="2080056"/>
            <a:ext cx="74168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-на физическое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развитиеи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укрепление здоровья детей;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475656" y="3284984"/>
            <a:ext cx="691276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-на развитие физических качеств и двигательной активности;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043608" y="4797152"/>
            <a:ext cx="810039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-на целенаправленное воздействие на дыхательную и голосообразовательную функциональные системы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организма;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Выгнутая вверх стрелка 6"/>
          <p:cNvSpPr/>
          <p:nvPr/>
        </p:nvSpPr>
        <p:spPr>
          <a:xfrm rot="20045591">
            <a:off x="202324" y="2115867"/>
            <a:ext cx="987150" cy="54821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8" name="Выгнутая вверх стрелка 7"/>
          <p:cNvSpPr/>
          <p:nvPr/>
        </p:nvSpPr>
        <p:spPr>
          <a:xfrm rot="19548580">
            <a:off x="211751" y="3389369"/>
            <a:ext cx="988853" cy="60626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9" name="Выгнутая вверх стрелка 8"/>
          <p:cNvSpPr/>
          <p:nvPr/>
        </p:nvSpPr>
        <p:spPr>
          <a:xfrm rot="18458429">
            <a:off x="62810" y="4915447"/>
            <a:ext cx="1049093" cy="54075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/>
      <p:bldP spid="1025" grpId="0"/>
      <p:bldP spid="1026" grpId="0"/>
      <p:bldP spid="1027" grpId="0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251520" y="188640"/>
            <a:ext cx="85659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Дыхательные упражнения в течение дня в разных режимных моментах</a:t>
            </a:r>
            <a:r>
              <a:rPr kumimoji="0" lang="ru-RU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ru-RU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1619672" y="908720"/>
            <a:ext cx="22343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Этапы работы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1484784"/>
            <a:ext cx="608416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3399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99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Создание фундамента для формирование правильного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99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дыхания на основе сохранных функциональных систем детского организма.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3" name="Picture 5" descr="211120131056"/>
          <p:cNvPicPr>
            <a:picLocks noChangeAspect="1" noChangeArrowheads="1"/>
          </p:cNvPicPr>
          <p:nvPr/>
        </p:nvPicPr>
        <p:blipFill>
          <a:blip r:embed="rId2" cstate="print"/>
          <a:srcRect l="11207"/>
          <a:stretch>
            <a:fillRect/>
          </a:stretch>
        </p:blipFill>
        <p:spPr bwMode="auto">
          <a:xfrm>
            <a:off x="395536" y="3548035"/>
            <a:ext cx="3024336" cy="2977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23528" y="3140968"/>
            <a:ext cx="2769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«Медвежонок в берлоге» </a:t>
            </a:r>
            <a:endParaRPr lang="ru-RU" dirty="0"/>
          </a:p>
        </p:txBody>
      </p:sp>
      <p:pic>
        <p:nvPicPr>
          <p:cNvPr id="12294" name="Picture 6" descr="211120131053"/>
          <p:cNvPicPr>
            <a:picLocks noChangeAspect="1" noChangeArrowheads="1"/>
          </p:cNvPicPr>
          <p:nvPr/>
        </p:nvPicPr>
        <p:blipFill>
          <a:blip r:embed="rId3" cstate="print"/>
          <a:srcRect r="16853"/>
          <a:stretch>
            <a:fillRect/>
          </a:stretch>
        </p:blipFill>
        <p:spPr bwMode="auto">
          <a:xfrm>
            <a:off x="4283968" y="3573016"/>
            <a:ext cx="2736304" cy="2951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4211960" y="3140968"/>
            <a:ext cx="24890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«Великан»</a:t>
            </a:r>
            <a:endParaRPr lang="ru-RU" dirty="0"/>
          </a:p>
        </p:txBody>
      </p:sp>
      <p:pic>
        <p:nvPicPr>
          <p:cNvPr id="12295" name="Picture 7" descr="21112013105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921812"/>
            <a:ext cx="2786710" cy="2533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6084168" y="548680"/>
            <a:ext cx="2798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«Страшный сон мышонка»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400"/>
                            </p:stCondLst>
                            <p:childTnLst>
                              <p:par>
                                <p:cTn id="4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400"/>
                            </p:stCondLst>
                            <p:childTnLst>
                              <p:par>
                                <p:cTn id="5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9" grpId="0"/>
      <p:bldP spid="12291" grpId="0"/>
      <p:bldP spid="12292" grpId="0"/>
      <p:bldP spid="10" grpId="0"/>
      <p:bldP spid="12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332656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2.Тренировка дыхательных мышц с целью увеличения дыхательного объёма и улучшения качественных характеристик движений дыхательной мускулатуры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6627" name="Picture 3" descr="2111201310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56792"/>
            <a:ext cx="2553692" cy="2232248"/>
          </a:xfrm>
          <a:prstGeom prst="rect">
            <a:avLst/>
          </a:prstGeom>
          <a:noFill/>
        </p:spPr>
      </p:pic>
      <p:pic>
        <p:nvPicPr>
          <p:cNvPr id="26626" name="Picture 2" descr="2111201310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628800"/>
            <a:ext cx="2406776" cy="2160240"/>
          </a:xfrm>
          <a:prstGeom prst="rect">
            <a:avLst/>
          </a:prstGeom>
          <a:noFill/>
        </p:spPr>
      </p:pic>
      <p:pic>
        <p:nvPicPr>
          <p:cNvPr id="26625" name="Picture 1" descr="21112013106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1628800"/>
            <a:ext cx="2448272" cy="2092260"/>
          </a:xfrm>
          <a:prstGeom prst="rect">
            <a:avLst/>
          </a:prstGeom>
          <a:noFill/>
        </p:spPr>
      </p:pic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323528" y="1181364"/>
            <a:ext cx="83529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«Медуза»                                       «Отдых»                                                     «Полоскание»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1647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2771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0" y="3895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1763688" y="4005064"/>
            <a:ext cx="500404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«Водный велосипед»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32" name="Picture 8" descr="21112013106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4365104"/>
            <a:ext cx="2592288" cy="2139092"/>
          </a:xfrm>
          <a:prstGeom prst="rect">
            <a:avLst/>
          </a:prstGeom>
          <a:noFill/>
        </p:spPr>
      </p:pic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0" y="1581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5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0"/>
                            </p:stCondLst>
                            <p:childTnLst>
                              <p:par>
                                <p:cTn id="2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9500"/>
                            </p:stCondLst>
                            <p:childTnLst>
                              <p:par>
                                <p:cTn id="3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1500"/>
                            </p:stCondLst>
                            <p:childTnLst>
                              <p:par>
                                <p:cTn id="3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3500"/>
                            </p:stCondLst>
                            <p:childTnLst>
                              <p:par>
                                <p:cTn id="4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6628" grpId="0"/>
      <p:bldP spid="266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8" name="Picture 10" descr="2111201310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3893" y="2348880"/>
            <a:ext cx="2084571" cy="1700014"/>
          </a:xfrm>
          <a:prstGeom prst="rect">
            <a:avLst/>
          </a:prstGeom>
          <a:noFill/>
        </p:spPr>
      </p:pic>
      <p:pic>
        <p:nvPicPr>
          <p:cNvPr id="27655" name="Picture 7" descr="21112013106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4293096"/>
            <a:ext cx="2520280" cy="2174532"/>
          </a:xfrm>
          <a:prstGeom prst="rect">
            <a:avLst/>
          </a:prstGeom>
          <a:noFill/>
        </p:spPr>
      </p:pic>
      <p:pic>
        <p:nvPicPr>
          <p:cNvPr id="27652" name="Picture 4" descr="21112013106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4293096"/>
            <a:ext cx="2393562" cy="2204069"/>
          </a:xfrm>
          <a:prstGeom prst="rect">
            <a:avLst/>
          </a:prstGeom>
          <a:noFill/>
        </p:spPr>
      </p:pic>
      <p:pic>
        <p:nvPicPr>
          <p:cNvPr id="27651" name="Picture 3" descr="21112013108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221088"/>
            <a:ext cx="2520280" cy="2312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6" name="Picture 18" descr="21112013107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260648"/>
            <a:ext cx="2232248" cy="1841993"/>
          </a:xfrm>
          <a:prstGeom prst="rect">
            <a:avLst/>
          </a:prstGeom>
          <a:noFill/>
        </p:spPr>
      </p:pic>
      <p:pic>
        <p:nvPicPr>
          <p:cNvPr id="27667" name="Picture 19" descr="21112013107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260648"/>
            <a:ext cx="2016224" cy="1802382"/>
          </a:xfrm>
          <a:prstGeom prst="rect">
            <a:avLst/>
          </a:prstGeom>
          <a:noFill/>
        </p:spPr>
      </p:pic>
      <p:pic>
        <p:nvPicPr>
          <p:cNvPr id="27662" name="Picture 14" descr="21112013108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91257" y="260648"/>
            <a:ext cx="2030995" cy="1800200"/>
          </a:xfrm>
          <a:prstGeom prst="rect">
            <a:avLst/>
          </a:prstGeom>
          <a:noFill/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2132856"/>
            <a:ext cx="861802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i="1" dirty="0" smtClean="0">
                <a:solidFill>
                  <a:srgbClr val="3399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3.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3399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Создание активного вдоха с акцентом на качественные его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характеристики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3399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(силу, скорость и объем воздушного потока);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3399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-Регуляция дыхательного ритмы (улучшение аэродинамики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воздушного потока, созданию внутриклеточного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3399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сопротивления и активизации рефлексогенных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зон верхних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3399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дыхательных путей (контроль и регулировка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длительности и глубины вдоха, выдоха и пауз между ними).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79512" y="4437112"/>
            <a:ext cx="10436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«Костёр»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6165304"/>
            <a:ext cx="2555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1600" dirty="0" smtClean="0"/>
              <a:t>«Поиграй со светлячками» 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56176" y="6093296"/>
            <a:ext cx="28083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    «Пожарники»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0" y="1123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75856" y="6021288"/>
            <a:ext cx="10999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«Насос» </a:t>
            </a:r>
            <a:endParaRPr lang="ru-RU" dirty="0"/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1123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308304" y="3717032"/>
            <a:ext cx="14503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«Гармошка» </a:t>
            </a:r>
            <a:endParaRPr lang="ru-RU" dirty="0"/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0" y="1123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61" name="Rectangle 13"/>
          <p:cNvSpPr>
            <a:spLocks noChangeArrowheads="1"/>
          </p:cNvSpPr>
          <p:nvPr/>
        </p:nvSpPr>
        <p:spPr bwMode="auto">
          <a:xfrm>
            <a:off x="6228184" y="0"/>
            <a:ext cx="24482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«Поиграй со светлячками»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63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             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64" name="Rectangle 16"/>
          <p:cNvSpPr>
            <a:spLocks noChangeArrowheads="1"/>
          </p:cNvSpPr>
          <p:nvPr/>
        </p:nvSpPr>
        <p:spPr bwMode="auto">
          <a:xfrm>
            <a:off x="0" y="1571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65" name="Rectangle 17"/>
          <p:cNvSpPr>
            <a:spLocks noChangeArrowheads="1"/>
          </p:cNvSpPr>
          <p:nvPr/>
        </p:nvSpPr>
        <p:spPr bwMode="auto">
          <a:xfrm>
            <a:off x="2267744" y="476672"/>
            <a:ext cx="29158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«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Шарик»  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68" name="Rectangle 20"/>
          <p:cNvSpPr>
            <a:spLocks noChangeArrowheads="1"/>
          </p:cNvSpPr>
          <p:nvPr/>
        </p:nvSpPr>
        <p:spPr bwMode="auto">
          <a:xfrm>
            <a:off x="1763688" y="476672"/>
            <a:ext cx="165618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69" name="Rectangle 21"/>
          <p:cNvSpPr>
            <a:spLocks noChangeArrowheads="1"/>
          </p:cNvSpPr>
          <p:nvPr/>
        </p:nvSpPr>
        <p:spPr bwMode="auto">
          <a:xfrm>
            <a:off x="0" y="1581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70" name="Rectangle 22"/>
          <p:cNvSpPr>
            <a:spLocks noChangeArrowheads="1"/>
          </p:cNvSpPr>
          <p:nvPr/>
        </p:nvSpPr>
        <p:spPr bwMode="auto">
          <a:xfrm>
            <a:off x="0" y="2705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76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7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800" decel="100000" fill="hold"/>
                                        <p:tgtEl>
                                          <p:spTgt spid="27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27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6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 tmFilter="0,0; .5, 1; 1, 1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4200"/>
                            </p:stCondLst>
                            <p:childTnLst>
                              <p:par>
                                <p:cTn id="5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800" decel="100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6200"/>
                            </p:stCondLst>
                            <p:childTnLst>
                              <p:par>
                                <p:cTn id="6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8100"/>
                            </p:stCondLst>
                            <p:childTnLst>
                              <p:par>
                                <p:cTn id="7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9100"/>
                            </p:stCondLst>
                            <p:childTnLst>
                              <p:par>
                                <p:cTn id="7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3100"/>
                            </p:stCondLst>
                            <p:childTnLst>
                              <p:par>
                                <p:cTn id="8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8" dur="1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4100"/>
                            </p:stCondLst>
                            <p:childTnLst>
                              <p:par>
                                <p:cTn id="9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20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7300"/>
                            </p:stCondLst>
                            <p:childTnLst>
                              <p:par>
                                <p:cTn id="9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0" dur="1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8300"/>
                            </p:stCondLst>
                            <p:childTnLst>
                              <p:par>
                                <p:cTn id="10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 tmFilter="0,0; .5, 1; 1, 1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0000"/>
                            </p:stCondLst>
                            <p:childTnLst>
                              <p:par>
                                <p:cTn id="1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9" grpId="0"/>
      <p:bldP spid="27650" grpId="0"/>
      <p:bldP spid="4" grpId="0"/>
      <p:bldP spid="6" grpId="0"/>
      <p:bldP spid="12" grpId="0"/>
      <p:bldP spid="16" grpId="0"/>
      <p:bldP spid="27661" grpId="0"/>
      <p:bldP spid="2766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ANd9GcTK7IhVrDA0d-_OOc8tpXLbvgslv4TVvat-aa_3UXI7fjB0yPxWj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00619"/>
            <a:ext cx="7560840" cy="6580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 rot="19615568">
            <a:off x="-917011" y="1030835"/>
            <a:ext cx="64087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Спасибо за внимание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 tmFilter="0,0; .5, 1; 1, 1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80920" cy="2376264"/>
          </a:xfrm>
        </p:spPr>
        <p:txBody>
          <a:bodyPr>
            <a:noAutofit/>
          </a:bodyPr>
          <a:lstStyle/>
          <a:p>
            <a:r>
              <a:rPr lang="ru-RU" sz="2800" dirty="0">
                <a:cs typeface="Aldhabi" pitchFamily="2" charset="-78"/>
              </a:rPr>
              <a:t>Дошкольный возраст </a:t>
            </a:r>
            <a:r>
              <a:rPr lang="ru-RU" sz="2800" dirty="0" smtClean="0">
                <a:cs typeface="Aldhabi" pitchFamily="2" charset="-78"/>
              </a:rPr>
              <a:t> является </a:t>
            </a:r>
            <a:r>
              <a:rPr lang="ru-RU" sz="2800" dirty="0">
                <a:cs typeface="Aldhabi" pitchFamily="2" charset="-78"/>
              </a:rPr>
              <a:t>решающим этапом </a:t>
            </a:r>
            <a:r>
              <a:rPr lang="ru-RU" sz="2800" dirty="0" smtClean="0">
                <a:cs typeface="Aldhabi" pitchFamily="2" charset="-78"/>
              </a:rPr>
              <a:t>  в </a:t>
            </a:r>
            <a:r>
              <a:rPr lang="ru-RU" sz="2800" dirty="0">
                <a:cs typeface="Aldhabi" pitchFamily="2" charset="-78"/>
              </a:rPr>
              <a:t>формировании фундамента физического и психического здоровья ребёнка. В этот период идёт интенсивное развитие органов и становление функциональных систем организма. </a:t>
            </a:r>
            <a:br>
              <a:rPr lang="ru-RU" sz="2800" dirty="0">
                <a:cs typeface="Aldhabi" pitchFamily="2" charset="-78"/>
              </a:rPr>
            </a:br>
            <a:endParaRPr lang="ru-RU" sz="2800" dirty="0">
              <a:cs typeface="Aldhabi" pitchFamily="2" charset="-78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683568" y="3068961"/>
            <a:ext cx="3812232" cy="936104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К органам дыхания относятся: </a:t>
            </a:r>
            <a:endParaRPr lang="ru-RU" dirty="0"/>
          </a:p>
        </p:txBody>
      </p:sp>
      <p:pic>
        <p:nvPicPr>
          <p:cNvPr id="4098" name="Picture 2" descr="ANd9GcTmcv4Ekqvzgnd15hbX5qz4PLC4DFzFj6MqXgsUJD1PuhEk06c1OA&amp;reload=on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5004048" y="2378246"/>
            <a:ext cx="3868130" cy="4098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9552" y="4797152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грудная клетка</a:t>
            </a:r>
            <a:endParaRPr lang="ru-RU" sz="2800" dirty="0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3131840" y="5157192"/>
            <a:ext cx="2808312" cy="72008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71600" y="4365104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800" dirty="0" smtClean="0"/>
              <a:t>легкие </a:t>
            </a:r>
            <a:endParaRPr lang="ru-RU" sz="2800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2339752" y="4653136"/>
            <a:ext cx="4176464" cy="0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23528" y="3861048"/>
            <a:ext cx="3340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дыхательные пути </a:t>
            </a:r>
            <a:endParaRPr lang="ru-RU" sz="2800" dirty="0"/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3419872" y="4149080"/>
            <a:ext cx="3456384" cy="0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641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700"/>
                            </p:stCondLst>
                            <p:childTnLst>
                              <p:par>
                                <p:cTn id="13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700"/>
                            </p:stCondLst>
                            <p:childTnLst>
                              <p:par>
                                <p:cTn id="1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17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800"/>
                            </p:stCondLst>
                            <p:childTnLst>
                              <p:par>
                                <p:cTn id="23" presetID="40" presetClass="entr" presetSubtype="0" fill="hold" grpId="0" nodeType="afterEffect">
                                  <p:stCondLst>
                                    <p:cond delay="1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000"/>
                            </p:stCondLst>
                            <p:childTnLst>
                              <p:par>
                                <p:cTn id="2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9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900"/>
                            </p:stCondLst>
                            <p:childTnLst>
                              <p:par>
                                <p:cTn id="33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4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4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4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300"/>
                            </p:stCondLst>
                            <p:childTnLst>
                              <p:par>
                                <p:cTn id="3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1" dur="8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6110"/>
                            </p:stCondLst>
                            <p:childTnLst>
                              <p:par>
                                <p:cTn id="43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893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8810"/>
                            </p:stCondLst>
                            <p:childTnLst>
                              <p:par>
                                <p:cTn id="4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1" dur="8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6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8640"/>
            <a:ext cx="83529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/>
              <a:t>Дыхание является одной из важнейших функций организма, обеспечивающей непрерывное снабжение всех органов и тканей кислородом</a:t>
            </a:r>
            <a:endParaRPr lang="ru-RU" sz="2800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1844824"/>
            <a:ext cx="65527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Существует  три  основных  типа  дыхания:</a:t>
            </a:r>
            <a:endParaRPr lang="ru-RU" sz="24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5" name="Picture 1" descr="https://encrypted-tbn1.gstatic.com/images?q=tbn:ANd9GcT58oiOMziCogYDB4tE2oCi3fF0OWOTNgiD1fozjSbo9fLT4fTong"/>
          <p:cNvPicPr>
            <a:picLocks noChangeAspect="1" noChangeArrowheads="1"/>
          </p:cNvPicPr>
          <p:nvPr/>
        </p:nvPicPr>
        <p:blipFill>
          <a:blip r:embed="rId2" r:link="rId3" cstate="print">
            <a:lum contrast="-30000"/>
          </a:blip>
          <a:srcRect b="6509"/>
          <a:stretch>
            <a:fillRect/>
          </a:stretch>
        </p:blipFill>
        <p:spPr bwMode="auto">
          <a:xfrm>
            <a:off x="4139952" y="2564904"/>
            <a:ext cx="4378735" cy="3456384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67544" y="2636912"/>
            <a:ext cx="36004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Helvetica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верхнее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Helvetica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дыхание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Helvetica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ключичное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Helvetica"/>
                <a:ea typeface="Times New Roman" pitchFamily="18" charset="0"/>
                <a:cs typeface="Arial" pitchFamily="34" charset="0"/>
              </a:rPr>
              <a:t>);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Helvetica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среднее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Helvetica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дыхание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Helvetica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рёберное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Helvetica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или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Helvetica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грудное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Helvetica"/>
                <a:ea typeface="Times New Roman" pitchFamily="18" charset="0"/>
                <a:cs typeface="Arial" pitchFamily="34" charset="0"/>
              </a:rPr>
              <a:t>);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нижнее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дыхание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брюшное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или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диафрагмальное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Times New Roman" pitchFamily="18" charset="0"/>
                <a:cs typeface="Arial" pitchFamily="34" charset="0"/>
              </a:rPr>
              <a:t>).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95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950"/>
                            </p:stCondLst>
                            <p:childTnLst>
                              <p:par>
                                <p:cTn id="1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95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8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43608" y="182128"/>
            <a:ext cx="691276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Занятия дыхательной гимнастикой способствует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331640" y="1656384"/>
            <a:ext cx="734481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30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ru-RU" sz="2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воспитанию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правильного речевого дыхания с удлиненным постепенным вдохом,         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115616" y="3923983"/>
            <a:ext cx="792088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-профилактике болезней дыхательных путей (ринит,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ринофарингит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риносинусит</a:t>
            </a:r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гайморит,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хронический бронхит, аденоидит)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5-конечная звезда 4"/>
          <p:cNvSpPr/>
          <p:nvPr/>
        </p:nvSpPr>
        <p:spPr>
          <a:xfrm>
            <a:off x="0" y="1916832"/>
            <a:ext cx="1296144" cy="93610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23528" y="45091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5-конечная звезда 6"/>
          <p:cNvSpPr/>
          <p:nvPr/>
        </p:nvSpPr>
        <p:spPr>
          <a:xfrm>
            <a:off x="107504" y="3933056"/>
            <a:ext cx="1224136" cy="129614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1026" grpId="0"/>
      <p:bldP spid="1027" grpId="0"/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79512" y="97468"/>
            <a:ext cx="8640960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Три ступени  комплекса  дыхательной  гимнастики</a:t>
            </a:r>
            <a:endParaRPr kumimoji="0" lang="ru-RU" sz="12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(1.5 – 2 месяца, в зависимости от индивидуальных возможностей ребёнка)</a:t>
            </a:r>
            <a:endParaRPr kumimoji="0" lang="ru-RU" sz="900" b="1" i="1" u="none" strike="noStrike" cap="none" normalizeH="0" baseline="0" dirty="0" smtClean="0">
              <a:ln>
                <a:noFill/>
              </a:ln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323528" y="836712"/>
            <a:ext cx="8261621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1.Обучение правилам правильного  дыхания, начальный этап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формирования физиологического и речевого дыхания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-9927"/>
            <a:ext cx="184731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2051720" y="1556792"/>
            <a:ext cx="4006225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Правила дыхания:</a:t>
            </a:r>
            <a:endParaRPr kumimoji="0" lang="ru-RU" sz="1400" b="1" i="0" u="sng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2123728" y="2132856"/>
            <a:ext cx="347011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А).Вдох должен производиться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через нос, а выдох через рот.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179512" y="2708920"/>
            <a:ext cx="48689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Б).При вдохе необходимо следить, чтобы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плечи ребёнка не поднимались,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важно сохранять спокойное положение тела.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03848" y="3573016"/>
            <a:ext cx="39604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В).На выдохе следует дольше и более плавно выдыхать воздух, чтобы щёки ребёнка не раздувались.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4509120"/>
            <a:ext cx="2564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«Подуй на свои ручки» </a:t>
            </a:r>
            <a:endParaRPr lang="ru-RU" b="1" dirty="0"/>
          </a:p>
        </p:txBody>
      </p:sp>
      <p:pic>
        <p:nvPicPr>
          <p:cNvPr id="16391" name="Picture 7" descr="21112013107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882758"/>
            <a:ext cx="2376264" cy="1686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3491880" y="4509120"/>
            <a:ext cx="17227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«Сдуй ватку»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93" name="Picture 9" descr="211120131077"/>
          <p:cNvPicPr>
            <a:picLocks noChangeAspect="1" noChangeArrowheads="1"/>
          </p:cNvPicPr>
          <p:nvPr/>
        </p:nvPicPr>
        <p:blipFill>
          <a:blip r:embed="rId3" cstate="print"/>
          <a:srcRect l="12903" t="12335" r="3226" b="9542"/>
          <a:stretch>
            <a:fillRect/>
          </a:stretch>
        </p:blipFill>
        <p:spPr bwMode="auto">
          <a:xfrm>
            <a:off x="3059832" y="4941168"/>
            <a:ext cx="2383844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5796136" y="4509120"/>
            <a:ext cx="19041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 «Задуй свечу» 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16394" name="Picture 10" descr="ANd9GcRJ-Ux-JxGNJYFAng_eFS2Nh385zcKx2JN3TqpJw-dUtlqVWij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4869160"/>
            <a:ext cx="2304256" cy="1744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6012160" y="2636912"/>
            <a:ext cx="32955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 «Надуй мыльный пузырь» 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16395" name="Picture 11" descr="ANd9GcR2hGI5jMBN-szZlTzj3EbAmhQGLDIJvX9uJCORSfW3Ap8ns4sHNw"/>
          <p:cNvPicPr>
            <a:picLocks noChangeAspect="1" noChangeArrowheads="1"/>
          </p:cNvPicPr>
          <p:nvPr/>
        </p:nvPicPr>
        <p:blipFill>
          <a:blip r:embed="rId5" cstate="print"/>
          <a:srcRect l="19231" r="3846"/>
          <a:stretch>
            <a:fillRect/>
          </a:stretch>
        </p:blipFill>
        <p:spPr bwMode="auto">
          <a:xfrm>
            <a:off x="7164288" y="3140968"/>
            <a:ext cx="1440160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9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9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9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900"/>
                            </p:stCondLst>
                            <p:childTnLst>
                              <p:par>
                                <p:cTn id="1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900"/>
                            </p:stCondLst>
                            <p:childTnLst>
                              <p:par>
                                <p:cTn id="1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4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900"/>
                            </p:stCondLst>
                            <p:childTnLst>
                              <p:par>
                                <p:cTn id="2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400"/>
                            </p:stCondLst>
                            <p:childTnLst>
                              <p:par>
                                <p:cTn id="3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9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400"/>
                            </p:stCondLst>
                            <p:childTnLst>
                              <p:par>
                                <p:cTn id="4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900"/>
                            </p:stCondLst>
                            <p:childTnLst>
                              <p:par>
                                <p:cTn id="4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400"/>
                            </p:stCondLst>
                            <p:childTnLst>
                              <p:par>
                                <p:cTn id="4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900"/>
                            </p:stCondLst>
                            <p:childTnLst>
                              <p:par>
                                <p:cTn id="5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400"/>
                            </p:stCondLst>
                            <p:childTnLst>
                              <p:par>
                                <p:cTn id="5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900"/>
                            </p:stCondLst>
                            <p:childTnLst>
                              <p:par>
                                <p:cTn id="6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400"/>
                            </p:stCondLst>
                            <p:childTnLst>
                              <p:par>
                                <p:cTn id="6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" grpId="0"/>
      <p:bldP spid="16386" grpId="0"/>
      <p:bldP spid="16388" grpId="0"/>
      <p:bldP spid="16389" grpId="0"/>
      <p:bldP spid="16390" grpId="0"/>
      <p:bldP spid="8" grpId="0"/>
      <p:bldP spid="9" grpId="0"/>
      <p:bldP spid="16392" grpId="0"/>
      <p:bldP spid="13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h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816" y="1745432"/>
            <a:ext cx="8846184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11560" y="221216"/>
            <a:ext cx="81369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Правильное носовое дыхание способствует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764705"/>
            <a:ext cx="712879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-</a:t>
            </a:r>
            <a:r>
              <a:rPr lang="ru-RU" sz="2800" dirty="0" smtClean="0">
                <a:solidFill>
                  <a:schemeClr val="bg1"/>
                </a:solidFill>
              </a:rPr>
              <a:t>тренировке дыхательной мускулатуры, 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268760"/>
            <a:ext cx="828092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-улучшает местное и мозговое кровообращение</a:t>
            </a:r>
            <a:r>
              <a:rPr lang="ru-RU" dirty="0" smtClean="0"/>
              <a:t>, 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1772816"/>
            <a:ext cx="6857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</a:t>
            </a:r>
            <a:r>
              <a:rPr lang="ru-RU" sz="2800" dirty="0" smtClean="0">
                <a:solidFill>
                  <a:schemeClr val="bg1"/>
                </a:solidFill>
              </a:rPr>
              <a:t>препятствует разрастанию аденоидов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2276872"/>
            <a:ext cx="58326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</a:t>
            </a:r>
            <a:r>
              <a:rPr lang="ru-RU" sz="2800" dirty="0" smtClean="0">
                <a:solidFill>
                  <a:schemeClr val="bg1"/>
                </a:solidFill>
              </a:rPr>
              <a:t>предохраняет от переохлаждения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300"/>
                            </p:stCondLst>
                            <p:childTnLst>
                              <p:par>
                                <p:cTn id="2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100"/>
                            </p:stCondLst>
                            <p:childTnLst>
                              <p:par>
                                <p:cTn id="3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9300"/>
                            </p:stCondLst>
                            <p:childTnLst>
                              <p:par>
                                <p:cTn id="4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  <p:bldP spid="3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Картинки\b2cd3a34c62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72816"/>
            <a:ext cx="5220072" cy="4917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187814"/>
            <a:ext cx="91440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Методически е рекомендации к проведению дыхательной гимнастики</a:t>
            </a:r>
            <a:endParaRPr kumimoji="0" lang="ru-RU" sz="2000" b="1" u="sng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832058"/>
            <a:ext cx="842493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- выполнять упражнения каждый день по 3 - 6 мин, в зависимости от возраста детей;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- проводить упражнения в хорошо проветриваемых помещениях или при открытой форточке;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- заниматься до еды</a:t>
            </a:r>
            <a:r>
              <a:rPr lang="ru-RU" dirty="0" smtClean="0"/>
              <a:t>;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chemeClr val="bg1"/>
                </a:solidFill>
              </a:rPr>
              <a:t>                               - заниматься </a:t>
            </a:r>
            <a:r>
              <a:rPr lang="ru-RU" b="1" dirty="0" smtClean="0"/>
              <a:t>в свободной, не стесняющей движения одежде;</a:t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              </a:t>
            </a:r>
            <a:r>
              <a:rPr lang="ru-RU" b="1" dirty="0" smtClean="0">
                <a:solidFill>
                  <a:schemeClr val="bg1"/>
                </a:solidFill>
              </a:rPr>
              <a:t>- дозировать </a:t>
            </a:r>
            <a:r>
              <a:rPr lang="ru-RU" b="1" dirty="0" smtClean="0"/>
              <a:t>количество и темп проведения </a:t>
            </a:r>
            <a:r>
              <a:rPr lang="ru-RU" dirty="0" smtClean="0"/>
              <a:t>упражнений;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chemeClr val="bg1"/>
                </a:solidFill>
              </a:rPr>
              <a:t>                                              - вдыхать </a:t>
            </a:r>
            <a:r>
              <a:rPr lang="ru-RU" b="1" dirty="0" smtClean="0"/>
              <a:t>воздух через рот и нос, выдыхать - через рот;</a:t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bg1"/>
                </a:solidFill>
              </a:rPr>
              <a:t>                            - </a:t>
            </a:r>
            <a:r>
              <a:rPr lang="ru-RU" b="1" dirty="0" smtClean="0">
                <a:solidFill>
                  <a:schemeClr val="bg1"/>
                </a:solidFill>
              </a:rPr>
              <a:t>вдыхать легко </a:t>
            </a:r>
            <a:r>
              <a:rPr lang="ru-RU" b="1" dirty="0" smtClean="0"/>
              <a:t>и коротко, а выдыхать - длительно и экономно</a:t>
            </a:r>
            <a:r>
              <a:rPr lang="ru-RU" dirty="0" smtClean="0"/>
              <a:t>;</a:t>
            </a:r>
            <a:br>
              <a:rPr lang="ru-RU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- в </a:t>
            </a:r>
            <a:r>
              <a:rPr lang="ru-RU" b="1" dirty="0" smtClean="0">
                <a:solidFill>
                  <a:schemeClr val="bg1"/>
                </a:solidFill>
              </a:rPr>
              <a:t>процессе речевого дыхания не напрягать мышцы в области шеи, рук, живота, груди; плечи не поднимать при вдохе и опускать при выдохе;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</a:t>
            </a:r>
            <a:r>
              <a:rPr lang="ru-RU" dirty="0" smtClean="0">
                <a:solidFill>
                  <a:schemeClr val="bg1"/>
                </a:solidFill>
              </a:rPr>
              <a:t>- </a:t>
            </a:r>
            <a:r>
              <a:rPr lang="ru-RU" b="1" dirty="0" smtClean="0"/>
              <a:t>после выдоха </a:t>
            </a:r>
            <a:r>
              <a:rPr lang="ru-RU" b="1" dirty="0" smtClean="0">
                <a:solidFill>
                  <a:schemeClr val="bg1"/>
                </a:solidFill>
              </a:rPr>
              <a:t>перед новым вдохом сделать остановку на 2 - 3 сек.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ANd9GcSyRdfg7y87Fm79tvEjCVTqn9NE8gyUlmmUdBCpKNY0IcYDtw5L"/>
          <p:cNvPicPr>
            <a:picLocks noChangeAspect="1" noChangeArrowheads="1"/>
          </p:cNvPicPr>
          <p:nvPr/>
        </p:nvPicPr>
        <p:blipFill>
          <a:blip r:embed="rId2" cstate="print"/>
          <a:srcRect b="14757"/>
          <a:stretch>
            <a:fillRect/>
          </a:stretch>
        </p:blipFill>
        <p:spPr bwMode="auto">
          <a:xfrm>
            <a:off x="179512" y="116632"/>
            <a:ext cx="8640960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260648"/>
            <a:ext cx="889248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Речевые нарушения – одна из основных проблем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развития детей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раннего возраста.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Они проявляются в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трудностях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формирования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вербальной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коммуникации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родном языке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20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3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7" name="Picture 9" descr="21112013107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4360224"/>
            <a:ext cx="2981131" cy="2329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 descr="ANd9GcQL5mkPaTyQtci1OkrrdS3RcQ3_S1tcSO-kJfuHCCT27NUbZI5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700808"/>
            <a:ext cx="2669966" cy="2119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95536" y="344559"/>
            <a:ext cx="849694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2.Закрепление навыков правильного физиологического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дыхания, формирование плавного речевого выдоха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399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700808"/>
            <a:ext cx="13681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«Трубач»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2530" name="Picture 2" descr="https://encrypted-tbn3.gstatic.com/images?q=tbn:ANd9GcQGWVY1ojtqqi4cbckKpcERcS615H51cCSosuDKOTz5CtFCI4kD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57571" y="2204864"/>
            <a:ext cx="2498205" cy="2088232"/>
          </a:xfrm>
          <a:prstGeom prst="rect">
            <a:avLst/>
          </a:prstGeom>
          <a:noFill/>
        </p:spPr>
      </p:pic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1304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20272" y="1844824"/>
            <a:ext cx="1944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«</a:t>
            </a:r>
            <a:r>
              <a:rPr lang="ru-RU" b="1" dirty="0" err="1" smtClean="0">
                <a:solidFill>
                  <a:srgbClr val="C00000"/>
                </a:solidFill>
              </a:rPr>
              <a:t>Пузырики</a:t>
            </a:r>
            <a:r>
              <a:rPr lang="ru-RU" b="1" dirty="0" smtClean="0">
                <a:solidFill>
                  <a:srgbClr val="C00000"/>
                </a:solidFill>
              </a:rPr>
              <a:t>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56176" y="4077072"/>
            <a:ext cx="27242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chemeClr val="bg1"/>
                </a:solidFill>
              </a:rPr>
              <a:t>«Пение с движением»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2534" name="Picture 6" descr="https://encrypted-tbn2.gstatic.com/images?q=tbn:ANd9GcTKYEMBJOpoKzWJ5IAtbfD7C2Mhm8C5NHwsfLnypPi54Lp3VuQfow"/>
          <p:cNvPicPr>
            <a:picLocks noChangeAspect="1" noChangeArrowheads="1"/>
          </p:cNvPicPr>
          <p:nvPr/>
        </p:nvPicPr>
        <p:blipFill>
          <a:blip r:embed="rId6" r:link="rId7" cstate="print"/>
          <a:srcRect/>
          <a:stretch>
            <a:fillRect/>
          </a:stretch>
        </p:blipFill>
        <p:spPr bwMode="auto">
          <a:xfrm>
            <a:off x="5983357" y="4581128"/>
            <a:ext cx="2707501" cy="2016224"/>
          </a:xfrm>
          <a:prstGeom prst="rect">
            <a:avLst/>
          </a:prstGeom>
          <a:noFill/>
        </p:spPr>
      </p:pic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1333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</a:t>
            </a:r>
            <a:r>
              <a:rPr kumimoji="0" lang="ru-RU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411760" y="3933056"/>
            <a:ext cx="27866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«Подуй на карандаш»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30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0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20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/>
      <p:bldP spid="3" grpId="0"/>
      <p:bldP spid="7" grpId="0"/>
      <p:bldP spid="1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377</TotalTime>
  <Words>656</Words>
  <Application>Microsoft Office PowerPoint</Application>
  <PresentationFormat>Экран (4:3)</PresentationFormat>
  <Paragraphs>124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Здоровьесберегающая   технология формирования  правильного дыхания у детей дошкольного возраста  </vt:lpstr>
      <vt:lpstr>Дошкольный возраст  является решающим этапом   в формировании фундамента физического и психического здоровья ребёнка. В этот период идёт интенсивное развитие органов и становление функциональных систем организма. 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WolfishLair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Здоровьесберегающая технология формирования правильного дыхания у детей дошкольного возраста</dc:title>
  <dc:creator>1</dc:creator>
  <cp:lastModifiedBy>BEST</cp:lastModifiedBy>
  <cp:revision>65</cp:revision>
  <dcterms:created xsi:type="dcterms:W3CDTF">2013-11-22T15:01:56Z</dcterms:created>
  <dcterms:modified xsi:type="dcterms:W3CDTF">2015-03-05T14:53:57Z</dcterms:modified>
</cp:coreProperties>
</file>