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28"/>
  </p:notesMasterIdLst>
  <p:sldIdLst>
    <p:sldId id="260" r:id="rId2"/>
    <p:sldId id="352" r:id="rId3"/>
    <p:sldId id="330" r:id="rId4"/>
    <p:sldId id="291" r:id="rId5"/>
    <p:sldId id="344" r:id="rId6"/>
    <p:sldId id="345" r:id="rId7"/>
    <p:sldId id="356" r:id="rId8"/>
    <p:sldId id="357" r:id="rId9"/>
    <p:sldId id="321" r:id="rId10"/>
    <p:sldId id="358" r:id="rId11"/>
    <p:sldId id="349" r:id="rId12"/>
    <p:sldId id="350" r:id="rId13"/>
    <p:sldId id="355" r:id="rId14"/>
    <p:sldId id="351" r:id="rId15"/>
    <p:sldId id="348" r:id="rId16"/>
    <p:sldId id="364" r:id="rId17"/>
    <p:sldId id="365" r:id="rId18"/>
    <p:sldId id="339" r:id="rId19"/>
    <p:sldId id="319" r:id="rId20"/>
    <p:sldId id="366" r:id="rId21"/>
    <p:sldId id="272" r:id="rId22"/>
    <p:sldId id="342" r:id="rId23"/>
    <p:sldId id="354" r:id="rId24"/>
    <p:sldId id="359" r:id="rId25"/>
    <p:sldId id="353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CC"/>
    <a:srgbClr val="24364C"/>
    <a:srgbClr val="000000"/>
    <a:srgbClr val="0F990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263" autoAdjust="0"/>
    <p:restoredTop sz="94669" autoAdjust="0"/>
  </p:normalViewPr>
  <p:slideViewPr>
    <p:cSldViewPr>
      <p:cViewPr varScale="1">
        <p:scale>
          <a:sx n="82" d="100"/>
          <a:sy n="82" d="100"/>
        </p:scale>
        <p:origin x="-16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05F9B-2722-42C9-A085-202C079FC085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59350-0269-4318-9137-956F0701C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http://www.maaam.ru/upload/blogs/fecacfa35c629a70c617beefc4fe5f55.png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5400000">
            <a:off x="1134181" y="-1151819"/>
            <a:ext cx="6858000" cy="916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28" y="267494"/>
            <a:ext cx="8411472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</a:t>
            </a:r>
            <a:r>
              <a:rPr lang="ru-RU" sz="27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общеразвивающего</a:t>
            </a:r>
            <a:r>
              <a:rPr lang="ru-RU" sz="2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вида «Родничок» </a:t>
            </a:r>
            <a:br>
              <a:rPr lang="ru-RU" sz="2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7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Верхопенье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8088" y="1772816"/>
            <a:ext cx="6300191" cy="4321952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endParaRPr lang="ru-RU" sz="1800" b="1" dirty="0">
              <a:solidFill>
                <a:srgbClr val="2436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ru-RU" sz="1800" b="1" dirty="0">
                <a:solidFill>
                  <a:srgbClr val="243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64008" indent="0" algn="ctr">
              <a:buNone/>
            </a:pPr>
            <a:r>
              <a:rPr lang="ru-RU" sz="1800" b="1" dirty="0">
                <a:solidFill>
                  <a:srgbClr val="243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64008" indent="0" algn="ctr">
              <a:buNone/>
            </a:pPr>
            <a:r>
              <a:rPr lang="ru-RU" sz="1800" b="1" dirty="0">
                <a:solidFill>
                  <a:srgbClr val="243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marL="64008" indent="0" algn="ctr">
              <a:buNone/>
            </a:pPr>
            <a:r>
              <a:rPr lang="ru-RU" sz="1800" b="1" dirty="0">
                <a:solidFill>
                  <a:srgbClr val="2436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 smtClean="0">
              <a:solidFill>
                <a:srgbClr val="000000"/>
              </a:solidFill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marL="0" lvl="0" indent="0" algn="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категории : </a:t>
            </a:r>
          </a:p>
          <a:p>
            <a:pPr marL="0" lvl="0" indent="0" algn="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Василенко </a:t>
            </a:r>
          </a:p>
          <a:p>
            <a:pPr marL="0" lvl="0" indent="0" algn="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Михайловна.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2018г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just">
              <a:buNone/>
            </a:pPr>
            <a:endParaRPr lang="ru-RU" sz="1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%D0%BF%D1%80%D1%83%D0%B6%D0%B8%D0%BD%D0%BD%D1%8B%D0%B9%20%D0%BC%D0%B0%D1%81%D1%81%D0%B0%D0%B6%D1%91%D1%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79309">
            <a:off x="-432915" y="2519434"/>
            <a:ext cx="3614912" cy="290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 descr="%D0%BF%D1%80%D1%83%D0%B6%D0%B8%D0%BD%D0%BD%D1%8B%D0%B9%20%D0%BC%D0%B0%D1%81%D1%81%D0%B0%D0%B6%D1%91%D1%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77818">
            <a:off x="5452145" y="995449"/>
            <a:ext cx="4268788" cy="3424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57290" y="1000108"/>
            <a:ext cx="642942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«Внедрение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Су–</a:t>
            </a:r>
            <a:r>
              <a:rPr lang="ru-RU" altLang="ru-RU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Джок</a:t>
            </a:r>
            <a:r>
              <a:rPr lang="ru-RU" alt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технологии в детском саду»</a:t>
            </a:r>
            <a:endParaRPr kumimoji="0" lang="ru-RU" altLang="ru-RU" sz="4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44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%D0%BF%D1%80%D1%83%D0%B6%D0%B8%D0%BD%D0%BD%D1%8B%D0%B9%20%D0%BC%D0%B0%D1%81%D1%81%D0%B0%D0%B6%D1%91%D1%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77818">
            <a:off x="5604545" y="1147849"/>
            <a:ext cx="4268788" cy="3424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900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86604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/>
        </p:nvSpPr>
        <p:spPr>
          <a:xfrm>
            <a:off x="457200" y="1714488"/>
            <a:ext cx="8229600" cy="396161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i="1" dirty="0" smtClean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0"/>
            <a:ext cx="842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 1.этап </a:t>
            </a:r>
          </a:p>
          <a:p>
            <a:pPr algn="ctr"/>
            <a:r>
              <a:rPr lang="ru-RU" sz="4000" b="1" dirty="0" smtClean="0"/>
              <a:t>Знакомство со средствами  </a:t>
            </a:r>
            <a:r>
              <a:rPr lang="ru-RU" sz="4000" b="1" dirty="0" err="1" smtClean="0"/>
              <a:t>Су-Джок</a:t>
            </a:r>
            <a:r>
              <a:rPr lang="ru-RU" sz="4000" b="1" dirty="0" smtClean="0"/>
              <a:t>  технологии</a:t>
            </a:r>
            <a:endParaRPr lang="ru-RU" sz="40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1643050"/>
            <a:ext cx="8143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6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C:\Documents and Settings\Администратор\Рабочий стол\су джок\DSCN9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3071834" cy="2714644"/>
          </a:xfrm>
          <a:prstGeom prst="rect">
            <a:avLst/>
          </a:prstGeom>
          <a:noFill/>
        </p:spPr>
      </p:pic>
      <p:pic>
        <p:nvPicPr>
          <p:cNvPr id="8" name="Picture 4" descr="C:\Documents and Settings\Администратор\Рабочий стол\су джок\DSCN9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785926"/>
            <a:ext cx="3071834" cy="26432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4071942"/>
            <a:ext cx="4000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Шарик я!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лечу в этом кабинете.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реже шли к врачу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Маленькие дети.</a:t>
            </a:r>
          </a:p>
          <a:p>
            <a:endParaRPr lang="ru-RU" sz="2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942" y="4500570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 весёлая пружинка – Медицинская сестра!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Разрешаю вам, больной,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Поиграть чуть-чуть  со мной.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5400000">
            <a:off x="1134181" y="-1151819"/>
            <a:ext cx="6858000" cy="916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28" y="267494"/>
            <a:ext cx="8411472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428604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Знакомство с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приемами использования колючего мячика. </a:t>
            </a:r>
            <a:endParaRPr lang="ru-RU" sz="2400" b="1" dirty="0"/>
          </a:p>
        </p:txBody>
      </p:sp>
      <p:pic>
        <p:nvPicPr>
          <p:cNvPr id="8" name="Рисунок 7" descr="I:\Фото ЗОЖ\IMG_19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L:\фото конкурс\IMG_31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21442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L:\фото конкурс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857628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василенко наталия михайловна\Василенко ФОТО\Новая папка\IMG_19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214422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90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5400000">
            <a:off x="1134181" y="-1151819"/>
            <a:ext cx="6858000" cy="916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28" y="267494"/>
            <a:ext cx="8411472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285728"/>
            <a:ext cx="892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 Знакомство с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приемами использования металлического кольца. </a:t>
            </a:r>
            <a:endParaRPr lang="ru-RU" sz="3200" b="1" dirty="0"/>
          </a:p>
        </p:txBody>
      </p:sp>
      <p:pic>
        <p:nvPicPr>
          <p:cNvPr id="7" name="Рисунок 6" descr="L:\фото конкурс\IMG_31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571612"/>
            <a:ext cx="4143405" cy="33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2MSDCF\DSC00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14794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василенко наталия михайловна\Василенко ФОТО\Новая папка\IMG_197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357298"/>
            <a:ext cx="3857652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90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5400000">
            <a:off x="1134181" y="-1151819"/>
            <a:ext cx="6858000" cy="916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28" y="267494"/>
            <a:ext cx="8411472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285728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Знакомство с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приемами ручного массажа кистей и пальцев рук. </a:t>
            </a:r>
            <a:endParaRPr lang="ru-RU" sz="3200" b="1" dirty="0"/>
          </a:p>
        </p:txBody>
      </p:sp>
      <p:pic>
        <p:nvPicPr>
          <p:cNvPr id="9" name="Рисунок 8" descr="L:\Фото ЗОЖ\IMG_19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85860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8" descr="F:\DCIM\102MSDCF\DSC00979.JPG"/>
          <p:cNvPicPr>
            <a:picLocks noGrp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3214686"/>
            <a:ext cx="4429156" cy="3429024"/>
          </a:xfrm>
          <a:prstGeom prst="rect">
            <a:avLst/>
          </a:prstGeom>
        </p:spPr>
      </p:pic>
      <p:pic>
        <p:nvPicPr>
          <p:cNvPr id="8" name="Рисунок 7" descr="C:\василенко наталия михайловна\Василенко ФОТО\Новая папка\IMG_19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00504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90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5400000">
            <a:off x="1134181" y="-1151819"/>
            <a:ext cx="6858000" cy="916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28" y="267494"/>
            <a:ext cx="8411472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285728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Знакомство с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приемами использования массажа стоп. </a:t>
            </a:r>
            <a:endParaRPr lang="ru-RU" sz="3200" b="1" dirty="0"/>
          </a:p>
        </p:txBody>
      </p:sp>
      <p:pic>
        <p:nvPicPr>
          <p:cNvPr id="7" name="Рисунок 6" descr="I:\Фото ЗОЖ\дорож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14488"/>
            <a:ext cx="421484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фото спальня\IMG_31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785926"/>
            <a:ext cx="38576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90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357167"/>
            <a:ext cx="835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этап. Закрепление знаний в играх.         </a:t>
            </a:r>
            <a:endParaRPr lang="ru-RU" sz="3200" dirty="0"/>
          </a:p>
        </p:txBody>
      </p:sp>
      <p:pic>
        <p:nvPicPr>
          <p:cNvPr id="10" name="Рисунок 9" descr="I:\фото конкурс\IMG_31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335756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Игра»Угадай, где кольцо»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:\Фото ЗОЖ\IMG_08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000108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286380" y="3357562"/>
            <a:ext cx="342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Пальчиковые игры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F:\Курасовка\IMG_16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86190"/>
            <a:ext cx="37862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492978" y="6429396"/>
            <a:ext cx="3592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Игры- сказки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3504" y="607220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Игра на внимание: «Надень кольцо на мизинец правой руки»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василенко наталия михайловна\Василенко ФОТО\Василенко Н\IMG_21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86190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43914" cy="8572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Индивидуальные и групповые игры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</a:rPr>
              <a:t>Су-Джок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 с воспитанниками</a:t>
            </a:r>
            <a:endParaRPr lang="ru-RU" sz="3200" b="1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214553"/>
            <a:ext cx="4038600" cy="4033847"/>
          </a:xfrm>
        </p:spPr>
        <p:txBody>
          <a:bodyPr/>
          <a:lstStyle/>
          <a:p>
            <a:pPr algn="ctr">
              <a:buNone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:\фото конкурс\IMG_31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643050"/>
            <a:ext cx="435771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:\Фото ЗОЖ\IMG_08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4000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0131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332656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</a:rPr>
              <a:t>Использование </a:t>
            </a:r>
            <a:r>
              <a:rPr lang="ru-RU" sz="2400" b="1" dirty="0" err="1">
                <a:latin typeface="Times New Roman" pitchFamily="18" charset="0"/>
              </a:rPr>
              <a:t>Су-Джок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</a:rPr>
              <a:t>массажера</a:t>
            </a:r>
            <a:r>
              <a:rPr lang="ru-RU" sz="2400" b="1" dirty="0" smtClean="0">
                <a:latin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</a:rPr>
              <a:t>при </a:t>
            </a:r>
            <a:r>
              <a:rPr lang="ru-RU" sz="2400" b="1" dirty="0" smtClean="0">
                <a:latin typeface="Times New Roman" pitchFamily="18" charset="0"/>
              </a:rPr>
              <a:t>работе со старшими воспитанниками  по обучению грамоте</a:t>
            </a:r>
          </a:p>
        </p:txBody>
      </p:sp>
      <p:pic>
        <p:nvPicPr>
          <p:cNvPr id="12" name="Рисунок 11" descr="I:\фото конкурс\IMG_31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414340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:\фото конкурс\IMG_31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14340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5786454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«Раздели слова на слоги»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857752" y="5857892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Звуковой анализ слова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51339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538" y="357166"/>
            <a:ext cx="8229600" cy="7858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 smtClean="0">
                <a:latin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Использование Су- док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</a:rPr>
              <a:t>массажеров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 на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</a:rPr>
              <a:t>физминутках</a:t>
            </a:r>
            <a:endParaRPr lang="ru-RU" sz="3600" b="1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:\Фото ЗОЖ\IMG_19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Фото ЗОЖ\IMG_08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142984"/>
            <a:ext cx="435771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василенко наталия михайловна\Василенко ФОТО\ФОТО ВАСИЛЕНКО\IMG_20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407196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84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>
                <a:latin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Использование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Су-Джок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массажеров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в физическом развитии воспитанников</a:t>
            </a:r>
            <a:endParaRPr lang="ru-RU" sz="2400" b="1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:\фото спальня\IMG_32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3"/>
            <a:ext cx="4071967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:\фото спальня\IMG_32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4422"/>
            <a:ext cx="43577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:\фото спальня\IMG_32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421484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фото спальня\IMG_31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6153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5400000">
            <a:off x="1134181" y="-1151819"/>
            <a:ext cx="6858000" cy="916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28" y="267494"/>
            <a:ext cx="8411472" cy="661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52600" y="642918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/>
              <a:t>Актуальность </a:t>
            </a:r>
            <a:r>
              <a:rPr lang="ru-RU" sz="3600" b="1" dirty="0" smtClean="0"/>
              <a:t>технологии</a:t>
            </a:r>
            <a:endParaRPr lang="ru-RU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10800000" flipV="1">
            <a:off x="685800" y="1194558"/>
            <a:ext cx="7467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сохранение и укрепление здоровья детей - одна из главных приоритетных задач семьи, детского сада, школы, и всей страны в целом.</a:t>
            </a:r>
            <a:endParaRPr lang="ru-RU" sz="2400" b="1" dirty="0">
              <a:solidFill>
                <a:srgbClr val="002060"/>
              </a:solidFill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Дошкольный возраст - является важнейшим этапом в общем развитии человека, в формировании здоровья ребенка.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9" descr="DSC094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500438"/>
            <a:ext cx="57912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90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538" y="214290"/>
            <a:ext cx="8229600" cy="64294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Использование игр с предметами</a:t>
            </a:r>
            <a:endParaRPr lang="ru-RU" sz="3600" b="1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василенко наталия михайловна\Василенко ФОТО\ФОТО ВАСИЛЕНКО\IMG_20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43380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фотографии\фото\311013-1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41434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василенко наталия михайловна\Василенко ФОТО\Курасовка\IMG_16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214422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василенко наталия михайловна\Василенко ФОТО\Курасовка\IMG_16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000480"/>
            <a:ext cx="4071966" cy="27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84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538" y="714356"/>
            <a:ext cx="8229600" cy="3571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>
                <a:latin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3 этап.«Использование Су- док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</a:rPr>
              <a:t>массажеров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 в самостоятельной деятельности</a:t>
            </a:r>
            <a:endParaRPr lang="ru-RU" sz="3600" b="1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:\фото конкурс\IMG_31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4071966" cy="431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 descr="F:\DCIM\102MSDCF\DSC009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412432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843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66"/>
            <a:ext cx="9144000" cy="6858000"/>
          </a:xfrm>
          <a:prstGeom prst="rect">
            <a:avLst/>
          </a:prstGeom>
        </p:spPr>
      </p:pic>
      <p:pic>
        <p:nvPicPr>
          <p:cNvPr id="5" name="Рисунок 4" descr="I:\Фото ЗОЖ\IMG_19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00052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Курасовка\IMG_1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642918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:\фото конкурс\IMG_31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86190"/>
            <a:ext cx="392909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2MSDCF\DSC0098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786190"/>
            <a:ext cx="428628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6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472" y="285728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 rot="10800000" flipV="1">
            <a:off x="5357818" y="553099"/>
            <a:ext cx="35719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«Су-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Джок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терапия и здоровье ребенка»,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«Пальчиковые игры и упражнения с использованием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массажера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Су-Джок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технологии».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Рекомендации по использованию</a:t>
            </a:r>
            <a:r>
              <a:rPr kumimoji="0" lang="ru-RU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приемов массажа в разных возрастных группах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I:\фото спальня\родители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64347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0042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472" y="500042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василенко наталия михайловна\фото\фотки\104MSDCF\DSC00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857628"/>
            <a:ext cx="385765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857720" y="1214422"/>
            <a:ext cx="4286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Консультации:</a:t>
            </a:r>
            <a:r>
              <a:rPr lang="ru-RU" sz="2000" dirty="0" smtClean="0"/>
              <a:t> 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«Хорошо быть здоровым», </a:t>
            </a:r>
          </a:p>
          <a:p>
            <a:pPr algn="ctr">
              <a:buFont typeface="Wingdings" pitchFamily="2" charset="2"/>
              <a:buChar char="§"/>
            </a:pPr>
            <a:r>
              <a:rPr lang="ru-RU" sz="2800" dirty="0" smtClean="0"/>
              <a:t>«Профилактика гриппа и ОРВИ посредством </a:t>
            </a:r>
            <a:r>
              <a:rPr lang="ru-RU" sz="2800" dirty="0" err="1" smtClean="0"/>
              <a:t>Су-Джок</a:t>
            </a:r>
            <a:r>
              <a:rPr lang="ru-RU" sz="2800" dirty="0" smtClean="0"/>
              <a:t> терапи</a:t>
            </a:r>
            <a:r>
              <a:rPr lang="ru-RU" sz="2000" dirty="0" smtClean="0"/>
              <a:t>и</a:t>
            </a:r>
            <a:endParaRPr lang="ru-RU" sz="2000" dirty="0"/>
          </a:p>
        </p:txBody>
      </p:sp>
      <p:pic>
        <p:nvPicPr>
          <p:cNvPr id="10" name="Рисунок 9" descr="C:\василенко наталия михайловна\Василенко ФОТО\Курасовка\IMG_16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357190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снеговик\IMG_32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14752"/>
            <a:ext cx="407196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428604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Результат</a:t>
            </a:r>
            <a:endParaRPr lang="ru-RU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5786" y="1285860"/>
            <a:ext cx="764386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благоприятное воздействие на весь организм; тонизирующий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иммунностимулирующий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эффект;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координация движений и мелкой моторики;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стимуляция речевых зон коры головного мозга;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психических процессов;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повысился интерес к учебной деятельности;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осознанное отношение к своему здоровью;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интереса родителей к технологии Су-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Джок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уровня профессионального мастерства и самооценки педагогов ДО.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457200" y="1285860"/>
            <a:ext cx="8229600" cy="4123949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ru-RU" sz="3200" i="1" dirty="0" smtClean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3713" y="5429264"/>
            <a:ext cx="5828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:\фото спальня\IMG_3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57166"/>
            <a:ext cx="685804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296400" cy="735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16200000">
            <a:off x="1146430" y="-1143658"/>
            <a:ext cx="6851211" cy="9152103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07539" y="177377"/>
            <a:ext cx="8928992" cy="5895564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4017" y="260648"/>
            <a:ext cx="91521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«Су-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переводе с корейского Су – кисть,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стопа</a:t>
            </a:r>
            <a:r>
              <a:rPr lang="ru-RU" altLang="ru-RU" dirty="0"/>
              <a:t>.</a:t>
            </a:r>
          </a:p>
        </p:txBody>
      </p:sp>
      <p:pic>
        <p:nvPicPr>
          <p:cNvPr id="8" name="Рисунок 7" descr="https://q-wel.com/uploads/category/imperavi/e25559433d82f3c31114345ad3effe46.jpg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044556"/>
            <a:ext cx="7816408" cy="483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64749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pic>
        <p:nvPicPr>
          <p:cNvPr id="3" name="Рисунок 2" descr="Су Джок 007"/>
          <p:cNvPicPr/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1428728" y="1143938"/>
            <a:ext cx="6500857" cy="4856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/>
        </p:nvSpPr>
        <p:spPr>
          <a:xfrm>
            <a:off x="457200" y="285728"/>
            <a:ext cx="8229600" cy="50006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400" b="1" dirty="0" smtClean="0">
                <a:solidFill>
                  <a:schemeClr val="tx1"/>
                </a:solidFill>
              </a:rPr>
              <a:t>Достоинства Су </a:t>
            </a:r>
            <a:r>
              <a:rPr lang="ru-RU" sz="4400" b="1" dirty="0">
                <a:solidFill>
                  <a:schemeClr val="tx1"/>
                </a:solidFill>
              </a:rPr>
              <a:t>– </a:t>
            </a:r>
            <a:r>
              <a:rPr lang="ru-RU" sz="4400" b="1" dirty="0" err="1">
                <a:solidFill>
                  <a:schemeClr val="tx1"/>
                </a:solidFill>
              </a:rPr>
              <a:t>Джок</a:t>
            </a:r>
            <a:r>
              <a:rPr lang="ru-RU" sz="4400" b="1" dirty="0">
                <a:solidFill>
                  <a:schemeClr val="tx1"/>
                </a:solidFill>
              </a:rPr>
              <a:t> </a:t>
            </a:r>
            <a:r>
              <a:rPr lang="ru-RU" sz="4400" b="1" dirty="0" smtClean="0">
                <a:solidFill>
                  <a:schemeClr val="tx1"/>
                </a:solidFill>
              </a:rPr>
              <a:t>терапии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>
          <a:xfrm>
            <a:off x="457200" y="928670"/>
            <a:ext cx="8229600" cy="474743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800" b="1" i="1" dirty="0" smtClean="0">
                <a:solidFill>
                  <a:srgbClr val="FF0000"/>
                </a:solidFill>
                <a:effectLst/>
              </a:rPr>
              <a:t>Безболезненность и безопасность</a:t>
            </a:r>
            <a:r>
              <a:rPr lang="ru-RU" sz="2800" i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effectLst/>
                <a:latin typeface="+mj-lt"/>
              </a:rPr>
              <a:t>– </a:t>
            </a:r>
            <a:r>
              <a:rPr lang="ru-RU" sz="2800" b="1" i="1" dirty="0" smtClean="0">
                <a:solidFill>
                  <a:srgbClr val="002060"/>
                </a:solidFill>
                <a:effectLst/>
              </a:rPr>
              <a:t>неправильное применение никогда не наносит вред – оно просто не эффективно.</a:t>
            </a:r>
            <a:r>
              <a:rPr lang="ru-RU" sz="2800" b="1" i="1" dirty="0" smtClean="0"/>
              <a:t>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Высокая эффективность</a:t>
            </a:r>
            <a:r>
              <a:rPr lang="ru-RU" sz="2800" dirty="0" smtClean="0"/>
              <a:t> </a:t>
            </a:r>
            <a:r>
              <a:rPr lang="ru-RU" sz="2800" i="1" dirty="0" smtClean="0">
                <a:solidFill>
                  <a:srgbClr val="002060"/>
                </a:solidFill>
              </a:rPr>
              <a:t>–</a:t>
            </a:r>
            <a:r>
              <a:rPr lang="ru-RU" sz="2800" i="1" dirty="0" smtClean="0"/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при правильном применении наступает выраженный эффект.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Возможность самостоятельного использования- </a:t>
            </a:r>
            <a:r>
              <a:rPr lang="ru-RU" sz="2800" b="1" i="1" dirty="0" smtClean="0">
                <a:solidFill>
                  <a:srgbClr val="002060"/>
                </a:solidFill>
              </a:rPr>
              <a:t>Любой человек может освоить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Су-Джок</a:t>
            </a:r>
            <a:r>
              <a:rPr lang="ru-RU" sz="2800" b="1" i="1" dirty="0" smtClean="0">
                <a:solidFill>
                  <a:srgbClr val="002060"/>
                </a:solidFill>
              </a:rPr>
              <a:t> технологию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effectLst/>
              </a:rPr>
              <a:t>Универсальность</a:t>
            </a:r>
            <a:r>
              <a:rPr lang="ru-RU" sz="2800" b="1" i="1" dirty="0" smtClean="0">
                <a:effectLst/>
                <a:latin typeface="+mj-lt"/>
              </a:rPr>
              <a:t> </a:t>
            </a:r>
            <a:r>
              <a:rPr lang="ru-RU" sz="2800" i="1" dirty="0" smtClean="0">
                <a:effectLst/>
                <a:latin typeface="+mj-lt"/>
              </a:rPr>
              <a:t>– </a:t>
            </a:r>
            <a:r>
              <a:rPr lang="ru-RU" sz="2800" b="1" i="1" dirty="0" err="1" smtClean="0">
                <a:solidFill>
                  <a:srgbClr val="002060"/>
                </a:solidFill>
                <a:effectLst/>
              </a:rPr>
              <a:t>Су-Джок</a:t>
            </a:r>
            <a:r>
              <a:rPr lang="ru-RU" sz="2800" b="1" i="1" dirty="0" smtClean="0">
                <a:solidFill>
                  <a:srgbClr val="002060"/>
                </a:solidFill>
                <a:effectLst/>
              </a:rPr>
              <a:t> терапию могут использовать и педагоги в своей работе, и родители в  домашних условиях.</a:t>
            </a:r>
          </a:p>
        </p:txBody>
      </p:sp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/>
        </p:nvSpPr>
        <p:spPr>
          <a:xfrm>
            <a:off x="457200" y="1714488"/>
            <a:ext cx="8229600" cy="396161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ru-RU" sz="3200" i="1" dirty="0" smtClean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928670"/>
            <a:ext cx="807249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Цель</a:t>
            </a:r>
            <a:endParaRPr lang="ru-RU" sz="3200" dirty="0" smtClean="0"/>
          </a:p>
          <a:p>
            <a:pPr algn="ctr"/>
            <a:r>
              <a:rPr lang="ru-RU" sz="3200" dirty="0" smtClean="0"/>
              <a:t>формировать знания воспитанников о  высокоактивных точек соответствия всем органам и системам, расположенных на кистях рук и стопах,</a:t>
            </a:r>
          </a:p>
          <a:p>
            <a:pPr algn="ctr"/>
            <a:r>
              <a:rPr lang="ru-RU" sz="3200" dirty="0" smtClean="0"/>
              <a:t>обеспечение высокого уровня реального здоровья воспитаннику детского сада, воспитание осознанного отношения ребенка к здоровью и жизни человека. 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28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/>
        </p:nvSpPr>
        <p:spPr>
          <a:xfrm>
            <a:off x="457200" y="1714488"/>
            <a:ext cx="8229600" cy="396161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i="1" dirty="0" smtClean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28605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Задачи:</a:t>
            </a:r>
            <a:endParaRPr lang="ru-RU" sz="48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1214422"/>
            <a:ext cx="81439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общему укреплению организма и повышению потенциального энергетического уровня ребенка;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/>
              <a:t>Воздействие на биологически активные точки организма ребенка.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/>
              <a:t>Содействовать развитию психических процессов.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мелкую моторику для стимулирования речевых областей в коре головного мозга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Формирование здорового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образа жизни;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Повысить уровень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компетентности педагогов и родителей в вопросах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здоровьесбережения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15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350"/>
          <a:stretch/>
        </p:blipFill>
        <p:spPr>
          <a:xfrm rot="16200000">
            <a:off x="789189" y="-1503602"/>
            <a:ext cx="6851211" cy="985841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0" y="285728"/>
            <a:ext cx="8501090" cy="5357171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8104" y="332656"/>
            <a:ext cx="9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https://www.bookvoed.ru/files/1836/23/44/14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3" descr="F:\Курасовка\шиш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928670"/>
            <a:ext cx="38576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flipH="1">
            <a:off x="-571539" y="214290"/>
            <a:ext cx="885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Предметно- развивающая среда</a:t>
            </a:r>
            <a:endParaRPr lang="ru-RU" sz="4000" b="1" dirty="0"/>
          </a:p>
        </p:txBody>
      </p:sp>
      <p:pic>
        <p:nvPicPr>
          <p:cNvPr id="11" name="Рисунок 10" descr="I:\Фото ЗОЖ\IMG_19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857232"/>
            <a:ext cx="3643338" cy="318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IMG_09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2857496"/>
            <a:ext cx="35719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maaam.ru/upload/blogs/fecacfa35c629a70c617beefc4fe5f55.png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143636" y="3929066"/>
            <a:ext cx="2643206" cy="2214578"/>
          </a:xfrm>
          <a:prstGeom prst="rect">
            <a:avLst/>
          </a:prstGeom>
          <a:noFill/>
        </p:spPr>
      </p:pic>
      <p:pic>
        <p:nvPicPr>
          <p:cNvPr id="14" name="Рисунок 13" descr="C:\василенко наталия михайловна\Василенко ФОТО\Василенко Н\IMG_213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7222" y="4214818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31424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2042</TotalTime>
  <Words>448</Words>
  <Application>Microsoft Office PowerPoint</Application>
  <PresentationFormat>Экран (4:3)</PresentationFormat>
  <Paragraphs>89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 МБДОУ детский сад общеразвивающего вида «Родничок»  с Верхопенье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</vt:lpstr>
      <vt:lpstr> </vt:lpstr>
      <vt:lpstr> </vt:lpstr>
      <vt:lpstr> </vt:lpstr>
      <vt:lpstr>Слайд 15</vt:lpstr>
      <vt:lpstr>Индивидуальные и групповые игры Су-Джок с воспитанниками</vt:lpstr>
      <vt:lpstr>Слайд 17</vt:lpstr>
      <vt:lpstr>  Использование Су- док массажеров на физминутках</vt:lpstr>
      <vt:lpstr>        Использование Су-Джок массажеров в физическом развитии воспитанников</vt:lpstr>
      <vt:lpstr>Использование игр с предметами</vt:lpstr>
      <vt:lpstr>                   3 этап.«Использование Су- док массажеров в самостоятельной деятельности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МАРИНА!</dc:creator>
  <cp:lastModifiedBy>МАТВЕЙ</cp:lastModifiedBy>
  <cp:revision>170</cp:revision>
  <dcterms:created xsi:type="dcterms:W3CDTF">2015-11-26T08:57:44Z</dcterms:created>
  <dcterms:modified xsi:type="dcterms:W3CDTF">2018-03-01T07:50:20Z</dcterms:modified>
</cp:coreProperties>
</file>