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63" r:id="rId4"/>
    <p:sldId id="257" r:id="rId5"/>
    <p:sldId id="258" r:id="rId6"/>
    <p:sldId id="259" r:id="rId7"/>
    <p:sldId id="260" r:id="rId8"/>
    <p:sldId id="261"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28.02.2018</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427984" y="4005064"/>
            <a:ext cx="4429298" cy="2088232"/>
          </a:xfrm>
        </p:spPr>
        <p:txBody>
          <a:bodyPr>
            <a:noAutofit/>
          </a:bodyPr>
          <a:lstStyle/>
          <a:p>
            <a:r>
              <a:rPr lang="ru-RU" sz="2000" dirty="0" smtClean="0"/>
              <a:t>Выполнила преподаватель </a:t>
            </a:r>
          </a:p>
          <a:p>
            <a:r>
              <a:rPr lang="ru-RU" sz="2000" dirty="0" smtClean="0"/>
              <a:t>ГАПОУ СО «</a:t>
            </a:r>
            <a:r>
              <a:rPr lang="ru-RU" sz="2000" dirty="0" err="1" smtClean="0"/>
              <a:t>Балашовский</a:t>
            </a:r>
            <a:r>
              <a:rPr lang="ru-RU" sz="2000" dirty="0" smtClean="0"/>
              <a:t> медицинский колледж»</a:t>
            </a:r>
          </a:p>
          <a:p>
            <a:r>
              <a:rPr lang="ru-RU" sz="2000" dirty="0" smtClean="0"/>
              <a:t>Репина Дарья Владимировна</a:t>
            </a:r>
            <a:endParaRPr lang="ru-RU" sz="2000" dirty="0"/>
          </a:p>
        </p:txBody>
      </p:sp>
      <p:sp>
        <p:nvSpPr>
          <p:cNvPr id="2" name="Заголовок 1"/>
          <p:cNvSpPr>
            <a:spLocks noGrp="1"/>
          </p:cNvSpPr>
          <p:nvPr>
            <p:ph type="ctrTitle"/>
          </p:nvPr>
        </p:nvSpPr>
        <p:spPr/>
        <p:txBody>
          <a:bodyPr>
            <a:normAutofit/>
          </a:bodyPr>
          <a:lstStyle/>
          <a:p>
            <a:r>
              <a:rPr lang="ru-RU" sz="6600" dirty="0" smtClean="0"/>
              <a:t>Товарный знак</a:t>
            </a:r>
            <a:endParaRPr lang="ru-RU" sz="66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58204" cy="1071570"/>
          </a:xfrm>
        </p:spPr>
        <p:txBody>
          <a:bodyPr>
            <a:normAutofit fontScale="90000"/>
          </a:bodyPr>
          <a:lstStyle/>
          <a:p>
            <a:r>
              <a:rPr lang="ru-RU" b="1" dirty="0" smtClean="0"/>
              <a:t>История товарных знаков</a:t>
            </a:r>
            <a:br>
              <a:rPr lang="ru-RU" b="1" dirty="0" smtClean="0"/>
            </a:br>
            <a:endParaRPr lang="ru-RU" dirty="0"/>
          </a:p>
        </p:txBody>
      </p:sp>
      <p:sp>
        <p:nvSpPr>
          <p:cNvPr id="3" name="Содержимое 2"/>
          <p:cNvSpPr>
            <a:spLocks noGrp="1"/>
          </p:cNvSpPr>
          <p:nvPr>
            <p:ph sz="quarter" idx="1"/>
          </p:nvPr>
        </p:nvSpPr>
        <p:spPr>
          <a:xfrm>
            <a:off x="285720" y="642918"/>
            <a:ext cx="8572560" cy="6215082"/>
          </a:xfrm>
        </p:spPr>
        <p:txBody>
          <a:bodyPr>
            <a:normAutofit fontScale="77500" lnSpcReduction="20000"/>
          </a:bodyPr>
          <a:lstStyle/>
          <a:p>
            <a:r>
              <a:rPr lang="ru-RU" dirty="0" smtClean="0"/>
              <a:t>Товарные знаки существовали в древнем мире. Ещё 3000 лет назад индийские ремесленники имели обыкновение запечатлевать свои подписи на художественных творениях перед их отправкой в Иран. Позднее в употреблении находилось около тысячи различных римских гончарных клейм, включая фабричное клеймо FORTIS, которое стало настолько знаменитым, что его копировали и подделывали. Одна из первых торговых марок упакованных товаров — </a:t>
            </a:r>
            <a:r>
              <a:rPr lang="ru-RU" i="1" dirty="0" err="1" smtClean="0"/>
              <a:t>Vesuvinum</a:t>
            </a:r>
            <a:r>
              <a:rPr lang="ru-RU" dirty="0" smtClean="0"/>
              <a:t> (красное вино) — использовалась в Помпеях около 2000 лет тому назад. Название продукта образовано из латинских слов </a:t>
            </a:r>
            <a:r>
              <a:rPr lang="ru-RU" i="1" dirty="0" err="1" smtClean="0"/>
              <a:t>Vesuvius</a:t>
            </a:r>
            <a:r>
              <a:rPr lang="ru-RU" dirty="0" smtClean="0"/>
              <a:t> (Везувий) и </a:t>
            </a:r>
            <a:r>
              <a:rPr lang="ru-RU" i="1" dirty="0" err="1" smtClean="0"/>
              <a:t>vinum</a:t>
            </a:r>
            <a:r>
              <a:rPr lang="ru-RU" dirty="0" smtClean="0"/>
              <a:t> (вино)</a:t>
            </a:r>
            <a:r>
              <a:rPr lang="ru-RU" baseline="30000" dirty="0" smtClean="0"/>
              <a:t>[5] </a:t>
            </a:r>
            <a:r>
              <a:rPr lang="ru-RU" dirty="0" smtClean="0"/>
              <a:t> . Сфера использования товарных знаков возросла в условиях процветающей торговли средних веков. </a:t>
            </a:r>
          </a:p>
          <a:p>
            <a:r>
              <a:rPr lang="ru-RU" dirty="0" smtClean="0"/>
              <a:t>Сегодня товарные знаки используются повсеместно. Растущая значимость товарных знаков в коммерческой деятельности обусловлена усиливающейся конкуренцией между фирмами, осуществляющими бизнес в более чем одной стране. Товарные знаки используются для того, чтобы облегчить потребителям идентификацию самих товаров и услуг, а также их качества и стоимости. Товарный знак можно рассматривать как инструмент связи, используемый производителями для привлечения клиентов. Так же, как и собственное имя индивида идентифицирует и отличает его от других индивидов, товарный знак выполняет основную функцию идентификации источника продукта и отличия этого продукта от продуктов из других источников. </a:t>
            </a:r>
          </a:p>
          <a:p>
            <a:endParaRPr lang="ru-RU" dirty="0"/>
          </a:p>
        </p:txBody>
      </p:sp>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descr="C:\Documents and Settings\User\Рабочий стол\8616409.iycspgcip4.W665.jpg"/>
          <p:cNvPicPr>
            <a:picLocks noChangeAspect="1" noChangeArrowheads="1"/>
          </p:cNvPicPr>
          <p:nvPr/>
        </p:nvPicPr>
        <p:blipFill>
          <a:blip r:embed="rId2"/>
          <a:srcRect/>
          <a:stretch>
            <a:fillRect/>
          </a:stretch>
        </p:blipFill>
        <p:spPr bwMode="auto">
          <a:xfrm>
            <a:off x="4974911" y="0"/>
            <a:ext cx="4169089" cy="3643314"/>
          </a:xfrm>
          <a:prstGeom prst="rect">
            <a:avLst/>
          </a:prstGeom>
          <a:noFill/>
        </p:spPr>
      </p:pic>
      <p:pic>
        <p:nvPicPr>
          <p:cNvPr id="5125" name="Picture 5" descr="C:\Documents and Settings\User\Рабочий стол\1277668034733aspirin_4.jpg"/>
          <p:cNvPicPr>
            <a:picLocks noChangeAspect="1" noChangeArrowheads="1"/>
          </p:cNvPicPr>
          <p:nvPr/>
        </p:nvPicPr>
        <p:blipFill>
          <a:blip r:embed="rId3"/>
          <a:srcRect/>
          <a:stretch>
            <a:fillRect/>
          </a:stretch>
        </p:blipFill>
        <p:spPr bwMode="auto">
          <a:xfrm>
            <a:off x="0" y="0"/>
            <a:ext cx="3714752" cy="3714752"/>
          </a:xfrm>
          <a:prstGeom prst="rect">
            <a:avLst/>
          </a:prstGeom>
          <a:noFill/>
        </p:spPr>
      </p:pic>
      <p:pic>
        <p:nvPicPr>
          <p:cNvPr id="5123" name="Picture 3" descr="C:\Documents and Settings\User\Рабочий стол\hello_html_m5c5fff63.png"/>
          <p:cNvPicPr>
            <a:picLocks noChangeAspect="1" noChangeArrowheads="1"/>
          </p:cNvPicPr>
          <p:nvPr/>
        </p:nvPicPr>
        <p:blipFill>
          <a:blip r:embed="rId4"/>
          <a:srcRect/>
          <a:stretch>
            <a:fillRect/>
          </a:stretch>
        </p:blipFill>
        <p:spPr bwMode="auto">
          <a:xfrm>
            <a:off x="1857356" y="3643314"/>
            <a:ext cx="5504053" cy="3214686"/>
          </a:xfrm>
          <a:prstGeom prst="rect">
            <a:avLst/>
          </a:prstGeom>
          <a:noFill/>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401080" cy="868346"/>
          </a:xfrm>
        </p:spPr>
        <p:txBody>
          <a:bodyPr>
            <a:normAutofit/>
          </a:bodyPr>
          <a:lstStyle/>
          <a:p>
            <a:r>
              <a:rPr lang="ru-RU" dirty="0" smtClean="0"/>
              <a:t>Товарный знак</a:t>
            </a:r>
            <a:endParaRPr lang="ru-RU" dirty="0"/>
          </a:p>
        </p:txBody>
      </p:sp>
      <p:sp>
        <p:nvSpPr>
          <p:cNvPr id="3" name="Содержимое 2"/>
          <p:cNvSpPr>
            <a:spLocks noGrp="1"/>
          </p:cNvSpPr>
          <p:nvPr>
            <p:ph sz="quarter" idx="1"/>
          </p:nvPr>
        </p:nvSpPr>
        <p:spPr>
          <a:xfrm>
            <a:off x="285720" y="1000108"/>
            <a:ext cx="3857652" cy="5643602"/>
          </a:xfrm>
        </p:spPr>
        <p:txBody>
          <a:bodyPr>
            <a:normAutofit fontScale="85000" lnSpcReduction="10000"/>
          </a:bodyPr>
          <a:lstStyle/>
          <a:p>
            <a:r>
              <a:rPr lang="ru-RU" dirty="0" smtClean="0"/>
              <a:t>Товарный знак - это обозначение (словесное, изобразительное, комбинированное или иное), служащее для индивидуализации товаров юридических лиц или индивидуальных предпринимателей. Правообладатель товарного знака имеет право использовать, распоряжаться и запрещать использование товарного знака другими лицами</a:t>
            </a:r>
            <a:endParaRPr lang="ru-RU" dirty="0"/>
          </a:p>
        </p:txBody>
      </p:sp>
      <p:pic>
        <p:nvPicPr>
          <p:cNvPr id="1026" name="Picture 2" descr="C:\Documents and Settings\User\Рабочий стол\341066.jpg"/>
          <p:cNvPicPr>
            <a:picLocks noChangeAspect="1" noChangeArrowheads="1"/>
          </p:cNvPicPr>
          <p:nvPr/>
        </p:nvPicPr>
        <p:blipFill>
          <a:blip r:embed="rId2"/>
          <a:srcRect/>
          <a:stretch>
            <a:fillRect/>
          </a:stretch>
        </p:blipFill>
        <p:spPr bwMode="auto">
          <a:xfrm>
            <a:off x="4429124" y="1643050"/>
            <a:ext cx="4379923" cy="3071834"/>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214290"/>
            <a:ext cx="8643998" cy="6286544"/>
          </a:xfrm>
        </p:spPr>
        <p:txBody>
          <a:bodyPr/>
          <a:lstStyle/>
          <a:p>
            <a:r>
              <a:rPr lang="ru-RU" dirty="0" smtClean="0"/>
              <a:t>Логотип и товарный знак выражают индивидуальность предприятия, которое его использует. Учитывая то, что знак является главным звеном всего фирменного стиля, требования к нему очень строги. От успешной разработки товарного знака во многом зависит эффективность всего фирменного стиля в целом. Товарный знак - это "визитная карточка" предприятия. Выполняет в коммерческой деятельности последнего очень важные функции.</a:t>
            </a:r>
            <a:endParaRPr lang="ru-RU" dirty="0"/>
          </a:p>
        </p:txBody>
      </p:sp>
      <p:pic>
        <p:nvPicPr>
          <p:cNvPr id="2050" name="Picture 2" descr="C:\Documents and Settings\User\Рабочий стол\00000001.JPG"/>
          <p:cNvPicPr>
            <a:picLocks noChangeAspect="1" noChangeArrowheads="1"/>
          </p:cNvPicPr>
          <p:nvPr/>
        </p:nvPicPr>
        <p:blipFill>
          <a:blip r:embed="rId2"/>
          <a:srcRect/>
          <a:stretch>
            <a:fillRect/>
          </a:stretch>
        </p:blipFill>
        <p:spPr bwMode="auto">
          <a:xfrm>
            <a:off x="2643174" y="4572008"/>
            <a:ext cx="3914788" cy="1558666"/>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214290"/>
            <a:ext cx="8929718" cy="6643710"/>
          </a:xfrm>
        </p:spPr>
        <p:txBody>
          <a:bodyPr>
            <a:normAutofit fontScale="47500" lnSpcReduction="20000"/>
          </a:bodyPr>
          <a:lstStyle/>
          <a:p>
            <a:r>
              <a:rPr lang="ru-RU" sz="3800" dirty="0" smtClean="0"/>
              <a:t>Первая функция товарного знака - отличительная. Иными словами, товарный знак позволяет отличать одно предприятие от другого, соотносить товар и его производителей. Тем самым логотип выполняет задачу защиты его владельца от недобросовестных конкурентов, поскольку является собственностью одного предприятия.</a:t>
            </a:r>
          </a:p>
          <a:p>
            <a:r>
              <a:rPr lang="ru-RU" sz="3800" dirty="0" smtClean="0"/>
              <a:t>Вторая функция товарного знака - гарантийная. Это означает, что определенное качество продукции, отмеченной логотипом, гарантируется предприятием. В общественном восприятии изделия со знаком считаются выше по качеству, чем изделия, знака лишенные.</a:t>
            </a:r>
          </a:p>
          <a:p>
            <a:r>
              <a:rPr lang="ru-RU" sz="3800" dirty="0" smtClean="0"/>
              <a:t>Третья функция товарного знака - эстетическая. Красивый, привлекательный знак повышает эстетическую ценность товара. Эта функция реализуется в товарах широкого потребления, в частности в лекарственных препаратах безрецептурного отпуска.</a:t>
            </a:r>
          </a:p>
          <a:p>
            <a:r>
              <a:rPr lang="ru-RU" sz="3800" dirty="0" smtClean="0"/>
              <a:t>Четвертая функция товарного знака - рекламная, она тесно переплетается с эстетической функцией. Её определяют как создание образа фирмы, информационную или психологическую функцию. Более подробно рекламная функция описана в главе 2.</a:t>
            </a:r>
          </a:p>
          <a:p>
            <a:r>
              <a:rPr lang="ru-RU" sz="3800" dirty="0" smtClean="0"/>
              <a:t>Учитывая такое большое значение товарного знака и его многофункциональность, при разработке к нему предъявляется целый ряд достаточно жестких требований. При разработке фирменного товарного знака необходимо руководствоваться четырьмя основными принципами, которые должны соблюдаться неукоснительно. Эти требования таковы:</a:t>
            </a:r>
          </a:p>
          <a:p>
            <a:pPr>
              <a:buNone/>
            </a:pPr>
            <a:r>
              <a:rPr lang="ru-RU" sz="3800" dirty="0" smtClean="0"/>
              <a:t>     1. простота</a:t>
            </a:r>
          </a:p>
          <a:p>
            <a:pPr>
              <a:buNone/>
            </a:pPr>
            <a:r>
              <a:rPr lang="ru-RU" sz="3800" dirty="0" smtClean="0"/>
              <a:t>     2. индивидуальность</a:t>
            </a:r>
          </a:p>
          <a:p>
            <a:pPr>
              <a:buNone/>
            </a:pPr>
            <a:r>
              <a:rPr lang="ru-RU" sz="3800" dirty="0" smtClean="0"/>
              <a:t>     3. привлекательный внешний вид</a:t>
            </a:r>
          </a:p>
          <a:p>
            <a:pPr>
              <a:buNone/>
            </a:pPr>
            <a:r>
              <a:rPr lang="ru-RU" sz="3800" dirty="0" smtClean="0"/>
              <a:t>     4. </a:t>
            </a:r>
            <a:r>
              <a:rPr lang="ru-RU" sz="3800" dirty="0" err="1" smtClean="0"/>
              <a:t>охраноспособность</a:t>
            </a:r>
            <a:r>
              <a:rPr lang="ru-RU" sz="3800" dirty="0" smtClean="0"/>
              <a:t>.</a:t>
            </a:r>
          </a:p>
          <a:p>
            <a:endParaRPr lang="ru-RU" dirty="0"/>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214290"/>
            <a:ext cx="4929222" cy="6643710"/>
          </a:xfrm>
        </p:spPr>
        <p:txBody>
          <a:bodyPr>
            <a:normAutofit fontScale="77500" lnSpcReduction="20000"/>
          </a:bodyPr>
          <a:lstStyle/>
          <a:p>
            <a:r>
              <a:rPr lang="ru-RU" dirty="0" smtClean="0"/>
              <a:t>Товарный знак, или логотип, призван привлекать внимание потребителя, вызывать положительные эмоции, формировать ассоциации, а так же содержать информацию о товаре и упрощать выбор. Когда говорят о привлекательном внешнем виде товарного знака, то имеют в виду не только чисто графические качества, хотя это и важно. Имеет значение то, чтобы товарный знак своим видом не вызывал никаких отрицательных эмоций в странах с разными традициями, религией и т.д. Кроме того, в это понятие входит способность товарного знака использоваться в разных модификациях и контекстах без ухудшения его эстетических качеств. Произношение не должно вызывать затруднения, это особенно важно для международных препаратов. Не допускается использование товарных знаков, которые не несут определенного смысла или которые невозможно воспроизвести словесно.</a:t>
            </a:r>
            <a:endParaRPr lang="ru-RU" dirty="0"/>
          </a:p>
        </p:txBody>
      </p:sp>
      <p:pic>
        <p:nvPicPr>
          <p:cNvPr id="3074" name="Picture 2" descr="C:\Documents and Settings\User\Рабочий стол\140579.jpg"/>
          <p:cNvPicPr>
            <a:picLocks noChangeAspect="1" noChangeArrowheads="1"/>
          </p:cNvPicPr>
          <p:nvPr/>
        </p:nvPicPr>
        <p:blipFill>
          <a:blip r:embed="rId2"/>
          <a:srcRect/>
          <a:stretch>
            <a:fillRect/>
          </a:stretch>
        </p:blipFill>
        <p:spPr bwMode="auto">
          <a:xfrm>
            <a:off x="5357818" y="571480"/>
            <a:ext cx="3143353" cy="2411417"/>
          </a:xfrm>
          <a:prstGeom prst="rect">
            <a:avLst/>
          </a:prstGeom>
          <a:noFill/>
        </p:spPr>
      </p:pic>
      <p:pic>
        <p:nvPicPr>
          <p:cNvPr id="3075" name="Picture 3" descr="C:\Documents and Settings\User\Рабочий стол\16Evalar.jpg"/>
          <p:cNvPicPr>
            <a:picLocks noChangeAspect="1" noChangeArrowheads="1"/>
          </p:cNvPicPr>
          <p:nvPr/>
        </p:nvPicPr>
        <p:blipFill>
          <a:blip r:embed="rId3" cstate="print"/>
          <a:srcRect/>
          <a:stretch>
            <a:fillRect/>
          </a:stretch>
        </p:blipFill>
        <p:spPr bwMode="auto">
          <a:xfrm>
            <a:off x="5500694" y="4143380"/>
            <a:ext cx="3286116" cy="1582349"/>
          </a:xfrm>
          <a:prstGeom prst="rect">
            <a:avLst/>
          </a:prstGeom>
          <a:noFill/>
        </p:spPr>
      </p:pic>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User\Рабочий стол\green_pharmacy.jpg"/>
          <p:cNvPicPr>
            <a:picLocks noChangeAspect="1" noChangeArrowheads="1"/>
          </p:cNvPicPr>
          <p:nvPr/>
        </p:nvPicPr>
        <p:blipFill>
          <a:blip r:embed="rId2"/>
          <a:srcRect/>
          <a:stretch>
            <a:fillRect/>
          </a:stretch>
        </p:blipFill>
        <p:spPr bwMode="auto">
          <a:xfrm>
            <a:off x="7215206" y="0"/>
            <a:ext cx="1734312" cy="2000240"/>
          </a:xfrm>
          <a:prstGeom prst="rect">
            <a:avLst/>
          </a:prstGeom>
          <a:noFill/>
        </p:spPr>
      </p:pic>
      <p:sp>
        <p:nvSpPr>
          <p:cNvPr id="2" name="Заголовок 1"/>
          <p:cNvSpPr>
            <a:spLocks noGrp="1"/>
          </p:cNvSpPr>
          <p:nvPr>
            <p:ph type="title"/>
          </p:nvPr>
        </p:nvSpPr>
        <p:spPr>
          <a:xfrm>
            <a:off x="214282" y="0"/>
            <a:ext cx="8472518" cy="1785926"/>
          </a:xfrm>
        </p:spPr>
        <p:txBody>
          <a:bodyPr>
            <a:normAutofit/>
          </a:bodyPr>
          <a:lstStyle/>
          <a:p>
            <a:r>
              <a:rPr lang="ru-RU" sz="3100" dirty="0" smtClean="0"/>
              <a:t>Изобразительные логотипы и товарные знаки могут представлять собой:</a:t>
            </a:r>
            <a:r>
              <a:rPr lang="ru-RU" dirty="0" smtClean="0"/>
              <a:t/>
            </a:r>
            <a:br>
              <a:rPr lang="ru-RU" dirty="0" smtClean="0"/>
            </a:br>
            <a:endParaRPr lang="ru-RU" dirty="0"/>
          </a:p>
        </p:txBody>
      </p:sp>
      <p:sp>
        <p:nvSpPr>
          <p:cNvPr id="3" name="Содержимое 2"/>
          <p:cNvSpPr>
            <a:spLocks noGrp="1"/>
          </p:cNvSpPr>
          <p:nvPr>
            <p:ph sz="quarter" idx="1"/>
          </p:nvPr>
        </p:nvSpPr>
        <p:spPr>
          <a:xfrm>
            <a:off x="214282" y="1142984"/>
            <a:ext cx="4714908" cy="5715016"/>
          </a:xfrm>
        </p:spPr>
        <p:txBody>
          <a:bodyPr>
            <a:normAutofit fontScale="62500" lnSpcReduction="20000"/>
          </a:bodyPr>
          <a:lstStyle/>
          <a:p>
            <a:r>
              <a:rPr lang="ru-RU" sz="2900" dirty="0" smtClean="0"/>
              <a:t>конкретные изображения, например, животных, птиц, людей, неодушевленных предметов; символы, например, круг - символ солнца, треугольник - горы и т.д.; абстрактные изображения, например, линии, фигуры; композиции орнаментального характера.</a:t>
            </a:r>
          </a:p>
          <a:p>
            <a:r>
              <a:rPr lang="ru-RU" sz="2900" dirty="0" smtClean="0"/>
              <a:t>Словесные товарные знаки представляют собой слова или сочетания букв, имеющие словесный характер. Словесные знаки, как правило, имеют большую различительную силу и лучше запоминаются и воспроизводятся, чем изобразительные. Такой знак проще связывать с фирменным наименованием предприятия, создавать серии товарных знаков для одного предприятия.</a:t>
            </a:r>
          </a:p>
          <a:p>
            <a:r>
              <a:rPr lang="ru-RU" sz="2900" dirty="0" smtClean="0"/>
              <a:t> Комбинированные логотипы, товарные знаки представляют собой комбинацию упомянутых видов обозначений, чаще всего это словесно-изобразительные композиции</a:t>
            </a:r>
          </a:p>
          <a:p>
            <a:endParaRPr lang="ru-RU" dirty="0" smtClean="0"/>
          </a:p>
          <a:p>
            <a:endParaRPr lang="ru-RU" dirty="0"/>
          </a:p>
        </p:txBody>
      </p:sp>
      <p:pic>
        <p:nvPicPr>
          <p:cNvPr id="4098" name="Picture 2" descr="C:\Documents and Settings\User\Рабочий стол\813.gif"/>
          <p:cNvPicPr>
            <a:picLocks noChangeAspect="1" noChangeArrowheads="1"/>
          </p:cNvPicPr>
          <p:nvPr/>
        </p:nvPicPr>
        <p:blipFill>
          <a:blip r:embed="rId3"/>
          <a:srcRect/>
          <a:stretch>
            <a:fillRect/>
          </a:stretch>
        </p:blipFill>
        <p:spPr bwMode="auto">
          <a:xfrm>
            <a:off x="5143504" y="3429000"/>
            <a:ext cx="1928826" cy="1928826"/>
          </a:xfrm>
          <a:prstGeom prst="rect">
            <a:avLst/>
          </a:prstGeom>
          <a:noFill/>
        </p:spPr>
      </p:pic>
      <p:pic>
        <p:nvPicPr>
          <p:cNvPr id="4099" name="Picture 3" descr="C:\Documents and Settings\User\Рабочий стол\Logo_Krug(2).jpg"/>
          <p:cNvPicPr>
            <a:picLocks noChangeAspect="1" noChangeArrowheads="1"/>
          </p:cNvPicPr>
          <p:nvPr/>
        </p:nvPicPr>
        <p:blipFill>
          <a:blip r:embed="rId4"/>
          <a:srcRect/>
          <a:stretch>
            <a:fillRect/>
          </a:stretch>
        </p:blipFill>
        <p:spPr bwMode="auto">
          <a:xfrm>
            <a:off x="6929454" y="2143116"/>
            <a:ext cx="1854845" cy="1942950"/>
          </a:xfrm>
          <a:prstGeom prst="rect">
            <a:avLst/>
          </a:prstGeom>
          <a:noFill/>
        </p:spPr>
      </p:pic>
      <p:pic>
        <p:nvPicPr>
          <p:cNvPr id="4101" name="Picture 5" descr="C:\Documents and Settings\User\Рабочий стол\328849-1310310UH647.jpg"/>
          <p:cNvPicPr>
            <a:picLocks noChangeAspect="1" noChangeArrowheads="1"/>
          </p:cNvPicPr>
          <p:nvPr/>
        </p:nvPicPr>
        <p:blipFill>
          <a:blip r:embed="rId5" cstate="print"/>
          <a:srcRect/>
          <a:stretch>
            <a:fillRect/>
          </a:stretch>
        </p:blipFill>
        <p:spPr bwMode="auto">
          <a:xfrm>
            <a:off x="6786578" y="4857760"/>
            <a:ext cx="2045517" cy="1663687"/>
          </a:xfrm>
          <a:prstGeom prst="rect">
            <a:avLst/>
          </a:prstGeom>
          <a:noFill/>
        </p:spPr>
      </p:pic>
      <p:pic>
        <p:nvPicPr>
          <p:cNvPr id="4102" name="Picture 6" descr="C:\Documents and Settings\User\Рабочий стол\1608832.jpg"/>
          <p:cNvPicPr>
            <a:picLocks noChangeAspect="1" noChangeArrowheads="1"/>
          </p:cNvPicPr>
          <p:nvPr/>
        </p:nvPicPr>
        <p:blipFill>
          <a:blip r:embed="rId6"/>
          <a:srcRect/>
          <a:stretch>
            <a:fillRect/>
          </a:stretch>
        </p:blipFill>
        <p:spPr bwMode="auto">
          <a:xfrm>
            <a:off x="5286380" y="1000108"/>
            <a:ext cx="1643074" cy="1651500"/>
          </a:xfrm>
          <a:prstGeom prst="rect">
            <a:avLst/>
          </a:prstGeom>
          <a:noFill/>
        </p:spPr>
      </p:pic>
    </p:spTree>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39</TotalTime>
  <Words>587</Words>
  <Application>Microsoft Office PowerPoint</Application>
  <PresentationFormat>Экран (4:3)</PresentationFormat>
  <Paragraphs>24</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Calibri</vt:lpstr>
      <vt:lpstr>Cambria</vt:lpstr>
      <vt:lpstr>Franklin Gothic Book</vt:lpstr>
      <vt:lpstr>Perpetua</vt:lpstr>
      <vt:lpstr>Wingdings 2</vt:lpstr>
      <vt:lpstr>Справедливость</vt:lpstr>
      <vt:lpstr>Товарный знак</vt:lpstr>
      <vt:lpstr>История товарных знаков </vt:lpstr>
      <vt:lpstr>Презентация PowerPoint</vt:lpstr>
      <vt:lpstr>Товарный знак</vt:lpstr>
      <vt:lpstr>Презентация PowerPoint</vt:lpstr>
      <vt:lpstr>Презентация PowerPoint</vt:lpstr>
      <vt:lpstr>Презентация PowerPoint</vt:lpstr>
      <vt:lpstr>Изобразительные логотипы и товарные знаки могут представлять собой: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Товарный знак</dc:title>
  <cp:lastModifiedBy>Дарья</cp:lastModifiedBy>
  <cp:revision>7</cp:revision>
  <dcterms:modified xsi:type="dcterms:W3CDTF">2018-02-28T07:28:27Z</dcterms:modified>
</cp:coreProperties>
</file>