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4" autoAdjust="0"/>
  </p:normalViewPr>
  <p:slideViewPr>
    <p:cSldViewPr>
      <p:cViewPr varScale="1">
        <p:scale>
          <a:sx n="77" d="100"/>
          <a:sy n="77" d="100"/>
        </p:scale>
        <p:origin x="-3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96BA54F-7FF1-4141-9CFB-F7ED11ECB03B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6CEAFE6-C5E4-4BC0-8E23-7FEA64A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BA54F-7FF1-4141-9CFB-F7ED11ECB03B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CEAFE6-C5E4-4BC0-8E23-7FEA64A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96BA54F-7FF1-4141-9CFB-F7ED11ECB03B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CEAFE6-C5E4-4BC0-8E23-7FEA64A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BA54F-7FF1-4141-9CFB-F7ED11ECB03B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CEAFE6-C5E4-4BC0-8E23-7FEA64A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96BA54F-7FF1-4141-9CFB-F7ED11ECB03B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6CEAFE6-C5E4-4BC0-8E23-7FEA64A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BA54F-7FF1-4141-9CFB-F7ED11ECB03B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CEAFE6-C5E4-4BC0-8E23-7FEA64A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BA54F-7FF1-4141-9CFB-F7ED11ECB03B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CEAFE6-C5E4-4BC0-8E23-7FEA64A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BA54F-7FF1-4141-9CFB-F7ED11ECB03B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CEAFE6-C5E4-4BC0-8E23-7FEA64A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96BA54F-7FF1-4141-9CFB-F7ED11ECB03B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CEAFE6-C5E4-4BC0-8E23-7FEA64A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BA54F-7FF1-4141-9CFB-F7ED11ECB03B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CEAFE6-C5E4-4BC0-8E23-7FEA64A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BA54F-7FF1-4141-9CFB-F7ED11ECB03B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CEAFE6-C5E4-4BC0-8E23-7FEA64A197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96BA54F-7FF1-4141-9CFB-F7ED11ECB03B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6CEAFE6-C5E4-4BC0-8E23-7FEA64A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2c137d51320030fe4170d59b100504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496944" cy="5808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FFFF00"/>
                </a:solidFill>
              </a:rPr>
              <a:t>«Первоцветы»</a:t>
            </a:r>
            <a:endParaRPr lang="ru-RU" sz="3600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5085184"/>
            <a:ext cx="3672408" cy="1129898"/>
          </a:xfrm>
        </p:spPr>
        <p:txBody>
          <a:bodyPr>
            <a:normAutofit/>
          </a:bodyPr>
          <a:lstStyle/>
          <a:p>
            <a:r>
              <a:rPr lang="ru-RU" sz="10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Автор:</a:t>
            </a:r>
          </a:p>
          <a:p>
            <a:r>
              <a:rPr lang="ru-RU" sz="10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Литовченко Ирина Ивановна-воспитатель</a:t>
            </a:r>
          </a:p>
          <a:p>
            <a:r>
              <a:rPr lang="ru-RU" sz="10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МДОУ </a:t>
            </a:r>
            <a:r>
              <a:rPr lang="ru-RU" sz="10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</a:t>
            </a:r>
            <a:r>
              <a:rPr lang="ru-RU" sz="10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/с №26</a:t>
            </a:r>
          </a:p>
          <a:p>
            <a:r>
              <a:rPr lang="ru-RU" sz="10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г.Комсомольск – на Амуре</a:t>
            </a:r>
          </a:p>
          <a:p>
            <a:endParaRPr lang="ru-RU" sz="1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Подснежник — удивительный цветок. По началу, человек, встретивший его в лесу, даже немного теряется, ведь вокруг снег, а здесь такое весеннее чудо природы. Подснежник встречается не везде, увидеть, как он цветёт обычно можно в феврале-марте.</a:t>
            </a:r>
          </a:p>
        </p:txBody>
      </p:sp>
      <p:pic>
        <p:nvPicPr>
          <p:cNvPr id="4" name="Содержимое 3" descr="podsnezhn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84784"/>
            <a:ext cx="7848872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064896" cy="194421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 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92D050"/>
                </a:solidFill>
              </a:rPr>
              <a:t>Цветы </a:t>
            </a:r>
            <a:r>
              <a:rPr lang="ru-RU" sz="1800" dirty="0">
                <a:solidFill>
                  <a:srgbClr val="92D050"/>
                </a:solidFill>
              </a:rPr>
              <a:t>вообще радость, а </a:t>
            </a:r>
            <a:r>
              <a:rPr lang="ru-RU" sz="1800" b="1" i="1" dirty="0">
                <a:solidFill>
                  <a:srgbClr val="92D050"/>
                </a:solidFill>
              </a:rPr>
              <a:t>первые цветы</a:t>
            </a:r>
            <a:r>
              <a:rPr lang="ru-RU" sz="1800" dirty="0">
                <a:solidFill>
                  <a:srgbClr val="92D050"/>
                </a:solidFill>
              </a:rPr>
              <a:t>, да ещё и </a:t>
            </a:r>
            <a:r>
              <a:rPr lang="ru-RU" sz="1800" b="1" i="1" dirty="0">
                <a:solidFill>
                  <a:srgbClr val="92D050"/>
                </a:solidFill>
              </a:rPr>
              <a:t>весной</a:t>
            </a:r>
            <a:r>
              <a:rPr lang="ru-RU" sz="1800" dirty="0">
                <a:solidFill>
                  <a:srgbClr val="92D050"/>
                </a:solidFill>
              </a:rPr>
              <a:t>, после того как природа находилась в долгой спячке, это настоящее </a:t>
            </a:r>
            <a:r>
              <a:rPr lang="ru-RU" sz="1800" dirty="0" smtClean="0">
                <a:solidFill>
                  <a:srgbClr val="92D050"/>
                </a:solidFill>
              </a:rPr>
              <a:t>волшебство. Земля </a:t>
            </a:r>
            <a:r>
              <a:rPr lang="ru-RU" sz="1800" dirty="0">
                <a:solidFill>
                  <a:srgbClr val="92D050"/>
                </a:solidFill>
              </a:rPr>
              <a:t>просыпается, природа оживает, то там, то тут слышится пение птиц, появляется зелень и начинает цвести. Какие же ещё </a:t>
            </a:r>
            <a:r>
              <a:rPr lang="ru-RU" sz="1800" b="1" i="1" dirty="0">
                <a:solidFill>
                  <a:srgbClr val="92D050"/>
                </a:solidFill>
              </a:rPr>
              <a:t>названия первых весенних лесных цветов</a:t>
            </a:r>
            <a:r>
              <a:rPr lang="ru-RU" sz="1800" dirty="0">
                <a:solidFill>
                  <a:srgbClr val="92D050"/>
                </a:solidFill>
              </a:rPr>
              <a:t> мы можем вспомнить</a:t>
            </a:r>
            <a:r>
              <a:rPr lang="ru-RU" sz="1800" dirty="0" smtClean="0">
                <a:solidFill>
                  <a:srgbClr val="92D050"/>
                </a:solidFill>
              </a:rPr>
              <a:t>?</a:t>
            </a:r>
            <a:br>
              <a:rPr lang="ru-RU" sz="1800" dirty="0" smtClean="0">
                <a:solidFill>
                  <a:srgbClr val="92D050"/>
                </a:solidFill>
              </a:rPr>
            </a:br>
            <a:r>
              <a:rPr lang="ru-RU" sz="1800" b="1" i="1" dirty="0" smtClean="0">
                <a:solidFill>
                  <a:srgbClr val="92D050"/>
                </a:solidFill>
              </a:rPr>
              <a:t> </a:t>
            </a:r>
            <a:r>
              <a:rPr lang="ru-RU" sz="1800" b="1" i="1" dirty="0" err="1">
                <a:solidFill>
                  <a:srgbClr val="92D050"/>
                </a:solidFill>
              </a:rPr>
              <a:t>Весенник</a:t>
            </a:r>
            <a:r>
              <a:rPr lang="ru-RU" sz="1800" dirty="0">
                <a:solidFill>
                  <a:srgbClr val="92D050"/>
                </a:solidFill>
              </a:rPr>
              <a:t>, </a:t>
            </a:r>
            <a:r>
              <a:rPr lang="ru-RU" sz="1800" dirty="0" smtClean="0">
                <a:solidFill>
                  <a:srgbClr val="92D050"/>
                </a:solidFill>
              </a:rPr>
              <a:t>один </a:t>
            </a:r>
            <a:r>
              <a:rPr lang="ru-RU" sz="1800" dirty="0">
                <a:solidFill>
                  <a:srgbClr val="92D050"/>
                </a:solidFill>
              </a:rPr>
              <a:t>из самых первых весенних цветов. Обладает ярко-жёлтыми цветками, начинает цвести после схода снега.</a:t>
            </a:r>
            <a:r>
              <a:rPr lang="ru-RU" sz="2000" dirty="0">
                <a:solidFill>
                  <a:srgbClr val="92D050"/>
                </a:solidFill>
              </a:rPr>
              <a:t> </a:t>
            </a:r>
          </a:p>
        </p:txBody>
      </p:sp>
      <p:pic>
        <p:nvPicPr>
          <p:cNvPr id="4" name="Содержимое 3" descr="vesenn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192620"/>
            <a:ext cx="7444680" cy="4404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848872" cy="1512168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7030A0"/>
                </a:solidFill>
              </a:rPr>
              <a:t>Ветреница</a:t>
            </a:r>
            <a:r>
              <a:rPr lang="ru-RU" sz="2000" dirty="0">
                <a:solidFill>
                  <a:srgbClr val="7030A0"/>
                </a:solidFill>
              </a:rPr>
              <a:t> </a:t>
            </a:r>
            <a:r>
              <a:rPr lang="ru-RU" sz="2000" dirty="0" smtClean="0">
                <a:solidFill>
                  <a:srgbClr val="7030A0"/>
                </a:solidFill>
              </a:rPr>
              <a:t>— </a:t>
            </a:r>
            <a:r>
              <a:rPr lang="ru-RU" sz="2000" dirty="0">
                <a:solidFill>
                  <a:srgbClr val="7030A0"/>
                </a:solidFill>
              </a:rPr>
              <a:t>ещё один из </a:t>
            </a:r>
            <a:r>
              <a:rPr lang="ru-RU" sz="2000" dirty="0" smtClean="0">
                <a:solidFill>
                  <a:srgbClr val="7030A0"/>
                </a:solidFill>
              </a:rPr>
              <a:t>первоцветов. </a:t>
            </a:r>
            <a:r>
              <a:rPr lang="ru-RU" sz="2000" dirty="0">
                <a:solidFill>
                  <a:srgbClr val="7030A0"/>
                </a:solidFill>
              </a:rPr>
              <a:t>Большую часть жизни оно проводит под землёй, в виде корневища. Развиваться будущий цветок начинает ещё зимой, когда находится под слоем снега</a:t>
            </a:r>
            <a:r>
              <a:rPr lang="ru-RU" sz="2000" dirty="0" smtClean="0">
                <a:solidFill>
                  <a:srgbClr val="7030A0"/>
                </a:solidFill>
              </a:rPr>
              <a:t>..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vetrenits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916832"/>
            <a:ext cx="758869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Следующий первый весенний цветок, о котором хочется упомянуть, </a:t>
            </a:r>
            <a:r>
              <a:rPr lang="ru-RU" sz="2000" b="1" i="1" dirty="0">
                <a:solidFill>
                  <a:srgbClr val="FF0000"/>
                </a:solidFill>
              </a:rPr>
              <a:t>мать-и-мачеха</a:t>
            </a:r>
            <a:r>
              <a:rPr lang="ru-RU" sz="2000" dirty="0">
                <a:solidFill>
                  <a:srgbClr val="FF0000"/>
                </a:solidFill>
              </a:rPr>
              <a:t>. Своё название цветок получил из-за различий поверхности листа. С одной стороны лист мягкий и пушистый (мать), а с другой – жёсткий (мачеха). Цветёт обычно в апреле-мае. </a:t>
            </a:r>
          </a:p>
        </p:txBody>
      </p:sp>
      <p:pic>
        <p:nvPicPr>
          <p:cNvPr id="4" name="Содержимое 3" descr="matImacheh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628800"/>
            <a:ext cx="792088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214950"/>
            <a:ext cx="7776864" cy="138240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 теперь давайте посмотрим какими вы были внимательными. Загадаю я вам загадки , а вы найдёте какая картинка лишняя.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915816" y="500042"/>
          <a:ext cx="2160240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</a:tblGrid>
              <a:tr h="928694"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 лесной проталинке</a:t>
                      </a:r>
                      <a:br>
                        <a:rPr lang="ru-RU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Вырос цветик маленький.</a:t>
                      </a:r>
                      <a:br>
                        <a:rPr lang="ru-RU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Прячется в валежник</a:t>
                      </a:r>
                      <a:br>
                        <a:rPr lang="ru-RU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Беленький ...</a:t>
                      </a:r>
                    </a:p>
                    <a:p>
                      <a:r>
                        <a:rPr lang="ru-RU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Отгадка (ответ): </a:t>
                      </a:r>
                      <a:r>
                        <a:rPr lang="ru-RU" sz="11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Подснежник</a:t>
                      </a:r>
                      <a:endParaRPr lang="ru-RU" sz="11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488" y="1500174"/>
          <a:ext cx="2218568" cy="1214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568"/>
              </a:tblGrid>
              <a:tr h="1214446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Я </a:t>
                      </a:r>
                      <a:r>
                        <a:rPr lang="ru-RU" sz="10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знаменита</a:t>
                      </a:r>
                      <a:r>
                        <a:rPr lang="ru-RU" sz="12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не цветами,</a:t>
                      </a:r>
                      <a:br>
                        <a:rPr lang="ru-RU" sz="12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 необычными листами:</a:t>
                      </a:r>
                      <a:br>
                        <a:rPr lang="ru-RU" sz="12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То твердыми, холодными,</a:t>
                      </a:r>
                      <a:br>
                        <a:rPr lang="ru-RU" sz="12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То мягкими и теплыми.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Отгадка ( ответ):</a:t>
                      </a:r>
                      <a:r>
                        <a:rPr lang="ru-RU" sz="12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Мать-и-мачеха</a:t>
                      </a:r>
                      <a:endParaRPr lang="ru-RU" sz="1200" b="0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4286256"/>
          <a:ext cx="165618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</a:tblGrid>
              <a:tr h="857256">
                <a:tc>
                  <a:txBody>
                    <a:bodyPr/>
                    <a:lstStyle/>
                    <a:p>
                      <a:r>
                        <a:rPr lang="ru-RU" sz="10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Шмель цветку очень рад </a:t>
                      </a:r>
                      <a:r>
                        <a:rPr lang="ru-RU" sz="1000" dirty="0" smtClean="0"/>
                        <a:t/>
                      </a:r>
                      <a:br>
                        <a:rPr lang="ru-RU" sz="1000" dirty="0" smtClean="0"/>
                      </a:br>
                      <a:r>
                        <a:rPr lang="ru-RU" sz="10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Ах, медовый аромат! </a:t>
                      </a:r>
                      <a:r>
                        <a:rPr lang="ru-RU" sz="1000" dirty="0" smtClean="0"/>
                        <a:t/>
                      </a:r>
                      <a:br>
                        <a:rPr lang="ru-RU" sz="1000" dirty="0" smtClean="0"/>
                      </a:br>
                      <a:r>
                        <a:rPr lang="ru-RU" sz="10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 цветки красивые – </a:t>
                      </a:r>
                      <a:r>
                        <a:rPr lang="ru-RU" sz="1000" dirty="0" smtClean="0"/>
                        <a:t/>
                      </a:r>
                      <a:br>
                        <a:rPr lang="ru-RU" sz="1000" dirty="0" smtClean="0"/>
                      </a:br>
                      <a:r>
                        <a:rPr lang="ru-RU" sz="1000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Розовые</a:t>
                      </a:r>
                      <a:r>
                        <a:rPr lang="ru-RU" sz="10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синие. </a:t>
                      </a:r>
                    </a:p>
                    <a:p>
                      <a:r>
                        <a:rPr lang="ru-RU" sz="1000" b="0" dirty="0" smtClean="0"/>
                        <a:t>Отгадка</a:t>
                      </a:r>
                      <a:r>
                        <a:rPr lang="ru-RU" sz="1000" b="0" baseline="0" dirty="0" smtClean="0"/>
                        <a:t> (ответ):Медуница</a:t>
                      </a:r>
                      <a:endParaRPr lang="ru-RU" sz="10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357686" y="2708920"/>
          <a:ext cx="1654474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474"/>
              </a:tblGrid>
              <a:tr h="2016224">
                <a:tc>
                  <a:txBody>
                    <a:bodyPr/>
                    <a:lstStyle/>
                    <a:p>
                      <a:r>
                        <a:rPr lang="ru-RU" sz="10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за чудо, за цветок – </a:t>
                      </a:r>
                      <a:r>
                        <a:rPr lang="ru-RU" sz="1000" dirty="0" smtClean="0"/>
                        <a:t/>
                      </a:r>
                      <a:br>
                        <a:rPr lang="ru-RU" sz="1000" dirty="0" smtClean="0"/>
                      </a:br>
                      <a:r>
                        <a:rPr lang="ru-RU" sz="10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Нежный белый лепесток. </a:t>
                      </a:r>
                      <a:r>
                        <a:rPr lang="ru-RU" sz="1000" dirty="0" smtClean="0"/>
                        <a:t/>
                      </a:r>
                      <a:br>
                        <a:rPr lang="ru-RU" sz="1000" dirty="0" smtClean="0"/>
                      </a:br>
                      <a:r>
                        <a:rPr lang="ru-RU" sz="10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 ветерком играет, </a:t>
                      </a:r>
                      <a:r>
                        <a:rPr lang="ru-RU" sz="1000" dirty="0" smtClean="0"/>
                        <a:t/>
                      </a:r>
                      <a:br>
                        <a:rPr lang="ru-RU" sz="1000" dirty="0" smtClean="0"/>
                      </a:br>
                      <a:r>
                        <a:rPr lang="ru-RU" sz="10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Дубраву украшает. </a:t>
                      </a:r>
                      <a:r>
                        <a:rPr lang="ru-RU" sz="1000" dirty="0" smtClean="0"/>
                        <a:t/>
                      </a:r>
                      <a:br>
                        <a:rPr lang="ru-RU" sz="1000" dirty="0" smtClean="0"/>
                      </a:br>
                      <a:r>
                        <a:rPr lang="ru-RU" sz="10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Фиолетовый цветок </a:t>
                      </a:r>
                      <a:r>
                        <a:rPr lang="ru-RU" sz="1000" dirty="0" smtClean="0"/>
                        <a:t/>
                      </a:r>
                      <a:br>
                        <a:rPr lang="ru-RU" sz="1000" dirty="0" smtClean="0"/>
                      </a:br>
                      <a:r>
                        <a:rPr lang="ru-RU" sz="10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 пушистый стебелек. </a:t>
                      </a:r>
                      <a:r>
                        <a:rPr lang="ru-RU" sz="1000" dirty="0" smtClean="0"/>
                        <a:t/>
                      </a:r>
                      <a:br>
                        <a:rPr lang="ru-RU" sz="1000" dirty="0" smtClean="0"/>
                      </a:br>
                      <a:r>
                        <a:rPr lang="ru-RU" sz="10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Тихий нежный перезвон </a:t>
                      </a:r>
                      <a:r>
                        <a:rPr lang="ru-RU" sz="1000" dirty="0" smtClean="0"/>
                        <a:t/>
                      </a:r>
                      <a:br>
                        <a:rPr lang="ru-RU" sz="1000" dirty="0" smtClean="0"/>
                      </a:br>
                      <a:r>
                        <a:rPr lang="ru-RU" sz="10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Так и клонит, клонит в сон. 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Отгадка(</a:t>
                      </a:r>
                      <a:r>
                        <a:rPr lang="ru-RU" sz="1000" b="0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ответ):</a:t>
                      </a:r>
                      <a:r>
                        <a:rPr lang="ru-RU" sz="1000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Ветреница.</a:t>
                      </a:r>
                      <a:endParaRPr lang="ru-RU" sz="1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121370169_4800487_anemo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708920"/>
            <a:ext cx="1728192" cy="1944216"/>
          </a:xfrm>
          <a:prstGeom prst="rect">
            <a:avLst/>
          </a:prstGeom>
        </p:spPr>
      </p:pic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6632"/>
            <a:ext cx="2534530" cy="2026484"/>
          </a:xfrm>
          <a:prstGeom prst="rect">
            <a:avLst/>
          </a:prstGeom>
        </p:spPr>
      </p:pic>
      <p:pic>
        <p:nvPicPr>
          <p:cNvPr id="10" name="Рисунок 9" descr="1303727903_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88640"/>
            <a:ext cx="2736304" cy="2232248"/>
          </a:xfrm>
          <a:prstGeom prst="rect">
            <a:avLst/>
          </a:prstGeom>
        </p:spPr>
      </p:pic>
      <p:pic>
        <p:nvPicPr>
          <p:cNvPr id="11" name="Рисунок 10" descr="30678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348880"/>
            <a:ext cx="2448272" cy="1656184"/>
          </a:xfrm>
          <a:prstGeom prst="rect">
            <a:avLst/>
          </a:prstGeom>
        </p:spPr>
      </p:pic>
      <p:pic>
        <p:nvPicPr>
          <p:cNvPr id="12" name="Рисунок 11" descr="Фото0930-500x37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050" y="2857496"/>
            <a:ext cx="1500198" cy="1643074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23728" y="4643446"/>
          <a:ext cx="295232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</a:tblGrid>
              <a:tr h="428628">
                <a:tc>
                  <a:txBody>
                    <a:bodyPr/>
                    <a:lstStyle/>
                    <a:p>
                      <a:r>
                        <a:rPr kumimoji="0" lang="ru-RU" sz="10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Белые кисти душистых цветов</a:t>
                      </a:r>
                    </a:p>
                    <a:p>
                      <a:r>
                        <a:rPr kumimoji="0" lang="ru-RU" sz="10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Каждый на деревце нюхать готов.</a:t>
                      </a:r>
                    </a:p>
                    <a:p>
                      <a:r>
                        <a:rPr kumimoji="0" lang="ru-RU" sz="10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Черненький, сладкий и вяжущий плод</a:t>
                      </a:r>
                    </a:p>
                    <a:p>
                      <a:r>
                        <a:rPr kumimoji="0" lang="ru-RU" sz="10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Свежим едят, или варят компот. (Черёмуха)</a:t>
                      </a:r>
                      <a:endParaRPr kumimoji="0" lang="ru-RU" sz="1000" b="0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071678"/>
            <a:ext cx="2376264" cy="1501338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Вот весенние цветы,</a:t>
            </a:r>
            <a:br>
              <a:rPr lang="ru-RU" sz="1600" dirty="0" smtClean="0"/>
            </a:br>
            <a:r>
              <a:rPr lang="ru-RU" sz="1600" dirty="0" smtClean="0"/>
              <a:t> Или первоцветы.</a:t>
            </a:r>
            <a:br>
              <a:rPr lang="ru-RU" sz="1600" dirty="0" smtClean="0"/>
            </a:br>
            <a:r>
              <a:rPr lang="ru-RU" sz="1600" dirty="0" smtClean="0"/>
              <a:t> Их запомнить </a:t>
            </a:r>
            <a:br>
              <a:rPr lang="ru-RU" sz="1600" dirty="0" smtClean="0"/>
            </a:br>
            <a:r>
              <a:rPr lang="ru-RU" sz="1600" dirty="0" smtClean="0"/>
              <a:t>должен ты</a:t>
            </a:r>
            <a:br>
              <a:rPr lang="ru-RU" sz="1600" dirty="0" smtClean="0"/>
            </a:br>
            <a:r>
              <a:rPr lang="ru-RU" sz="1600" dirty="0" smtClean="0"/>
              <a:t> Как весны примету.</a:t>
            </a:r>
            <a:br>
              <a:rPr lang="ru-RU" sz="1600" dirty="0" smtClean="0"/>
            </a:br>
            <a:r>
              <a:rPr lang="ru-RU" sz="1600" dirty="0" smtClean="0"/>
              <a:t>Назови их!</a:t>
            </a:r>
            <a:endParaRPr lang="ru-RU" sz="1600" dirty="0"/>
          </a:p>
        </p:txBody>
      </p:sp>
      <p:pic>
        <p:nvPicPr>
          <p:cNvPr id="5" name="Содержимое 4" descr="depositphotos_5301841-Wood-anemone-spring-for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3152400" cy="2222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odsnezhn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16632"/>
            <a:ext cx="2880320" cy="2383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573016"/>
            <a:ext cx="3107174" cy="2427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43008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3357562"/>
            <a:ext cx="280831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83567" y="2428868"/>
          <a:ext cx="14595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5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Ветреница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96136" y="2571744"/>
          <a:ext cx="15841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Подснежник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7544" y="6000768"/>
          <a:ext cx="201622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Мать и мачеха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929322" y="6000768"/>
          <a:ext cx="15229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9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Медуница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836712"/>
            <a:ext cx="7038524" cy="25922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Пословицы и поговорки о цветах: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На хороший цветок летит и мотылёк.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И пчёлка летит на красный цветок.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Кто найдёт в цветке лишний лепесток – к счастью.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Где цветы , там бабочки.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Издали всё пахнет цветами.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3429000"/>
            <a:ext cx="6984776" cy="316835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Мир бы стал печален, если бы ранней весной мы с нежностью не видели нежный подснежник. Так много красоты, радости, нежности, восхищения и счастья приносят в нашу жизнь такие , казалось бы, бесполезные, но такие бесконечно необходимые нежные – цветы!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203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«Первоцветы»</vt:lpstr>
      <vt:lpstr>Подснежник — удивительный цветок. По началу, человек, встретивший его в лесу, даже немного теряется, ведь вокруг снег, а здесь такое весеннее чудо природы. Подснежник встречается не везде, увидеть, как он цветёт обычно можно в феврале-марте.</vt:lpstr>
      <vt:lpstr>    Цветы вообще радость, а первые цветы, да ещё и весной, после того как природа находилась в долгой спячке, это настоящее волшебство. Земля просыпается, природа оживает, то там, то тут слышится пение птиц, появляется зелень и начинает цвести. Какие же ещё названия первых весенних лесных цветов мы можем вспомнить?  Весенник, один из самых первых весенних цветов. Обладает ярко-жёлтыми цветками, начинает цвести после схода снега. </vt:lpstr>
      <vt:lpstr>Ветреница — ещё один из первоцветов. Большую часть жизни оно проводит под землёй, в виде корневища. Развиваться будущий цветок начинает ещё зимой, когда находится под слоем снега..</vt:lpstr>
      <vt:lpstr>Следующий первый весенний цветок, о котором хочется упомянуть, мать-и-мачеха. Своё название цветок получил из-за различий поверхности листа. С одной стороны лист мягкий и пушистый (мать), а с другой – жёсткий (мачеха). Цветёт обычно в апреле-мае. </vt:lpstr>
      <vt:lpstr>А теперь давайте посмотрим какими вы были внимательными. Загадаю я вам загадки , а вы найдёте какая картинка лишняя.</vt:lpstr>
      <vt:lpstr>Вот весенние цветы,  Или первоцветы.  Их запомнить  должен ты  Как весны примету. Назови их!</vt:lpstr>
      <vt:lpstr>Пословицы и поговорки о цветах: На хороший цветок летит и мотылёк. И пчёлка летит на красный цветок. Кто найдёт в цветке лишний лепесток – к счастью. Где цветы , там бабочки. Издали всё пахнет цветами.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Совместная деятельность «Самые первые цветы»</dc:title>
  <dc:creator>Lana</dc:creator>
  <cp:lastModifiedBy>дом</cp:lastModifiedBy>
  <cp:revision>29</cp:revision>
  <dcterms:created xsi:type="dcterms:W3CDTF">2016-04-26T13:46:02Z</dcterms:created>
  <dcterms:modified xsi:type="dcterms:W3CDTF">2018-03-24T04:19:53Z</dcterms:modified>
</cp:coreProperties>
</file>