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78" r:id="rId3"/>
    <p:sldId id="256" r:id="rId4"/>
    <p:sldId id="272" r:id="rId5"/>
    <p:sldId id="267" r:id="rId6"/>
    <p:sldId id="283" r:id="rId7"/>
    <p:sldId id="284" r:id="rId8"/>
    <p:sldId id="287" r:id="rId9"/>
    <p:sldId id="280" r:id="rId10"/>
    <p:sldId id="273" r:id="rId11"/>
    <p:sldId id="294" r:id="rId12"/>
    <p:sldId id="289" r:id="rId13"/>
    <p:sldId id="292" r:id="rId14"/>
    <p:sldId id="290" r:id="rId15"/>
    <p:sldId id="291" r:id="rId16"/>
    <p:sldId id="266" r:id="rId17"/>
    <p:sldId id="269" r:id="rId18"/>
  </p:sldIdLst>
  <p:sldSz cx="9144000" cy="6858000" type="screen4x3"/>
  <p:notesSz cx="7045325" cy="93456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Rg st="1" end="17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FFFFFF"/>
    <a:srgbClr val="FFFF66"/>
    <a:srgbClr val="660066"/>
    <a:srgbClr val="3D6AA1"/>
    <a:srgbClr val="8DCD47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3" autoAdjust="0"/>
    <p:restoredTop sz="94705" autoAdjust="0"/>
  </p:normalViewPr>
  <p:slideViewPr>
    <p:cSldViewPr>
      <p:cViewPr>
        <p:scale>
          <a:sx n="106" d="100"/>
          <a:sy n="106" d="100"/>
        </p:scale>
        <p:origin x="-108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2763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90975" y="0"/>
            <a:ext cx="3052763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23B0751-FCB2-4F56-9575-6727355ADE1B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87450" y="701675"/>
            <a:ext cx="4670425" cy="35036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04850" y="4438650"/>
            <a:ext cx="5635625" cy="42052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877300"/>
            <a:ext cx="3052763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90975" y="8877300"/>
            <a:ext cx="3052763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8A8BBC8-B39B-4C07-891C-D0A9A0F256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8486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73E464-0385-4572-85E5-B2D16B5528BF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5CDC73-B5E9-4E9C-A219-1FC14882F6B4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20263A-7056-46CA-A9B1-A89E582FC09F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F5FE8-C199-43AB-970C-961D77BA15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767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A61C1-6507-43BF-8EC3-34F56C1DA135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3FD24A-3AA4-4E68-A1DF-E9DBA097E8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531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93D7A-B5DE-4F87-924D-124494E72C0C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4CB87-906D-430A-B867-121B787702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689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9039B-0A73-4BE1-97AB-A5A4C20AF8BA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EA086-1760-4CD3-91D0-B079BC53E4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245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8D066-B121-4722-A2F2-EA5256E2604D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57DFE-2E68-4328-81C9-0721EA45A5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818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A693A-F9E4-4230-9A3E-C3C236574DFE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7CF91-4C08-4DFF-B7F1-03FF4861B6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346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957FC-741C-4BC4-8591-9DE1AFA90B0C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CB7CE-6E73-43E3-8BD3-BB50A109CA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578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4617D-744E-48FE-B722-202FA47C09C9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AEE0B-46A0-4AAD-BDC7-7081E0B8BE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141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0FBC2-D4EE-46BB-B194-1DF3CC22B495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49D6A-BDDF-4373-B88A-5002C45723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77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4B4A8-919C-4CF4-8E87-4B16D4C103AE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97DE7-3E8A-4A0D-9C08-ACD3085EF5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45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BF37C-3C7C-4575-AA9D-980239D16610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8714A-E75F-44C9-932E-36B8644290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286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68814BD-5B3D-4BB6-8AD5-B8606643F80C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A67F5C4-C20C-4F63-97FA-F8FA9E5EF2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.pn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&#1053;&#1072;&#1091;&#1082;&#1086;-&#1043;&#1088;&#1072;&#1076;\&#1088;&#1072;&#1079;&#1085;&#1086;&#1077;\&#1084;&#1086;&#1088;&#1077;-1.mp3" TargetMode="Externa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5.png"/><Relationship Id="rId9" Type="http://schemas.openxmlformats.org/officeDocument/2006/relationships/image" Target="../media/image7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gif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13" Type="http://schemas.openxmlformats.org/officeDocument/2006/relationships/image" Target="../media/image91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5.jpeg"/><Relationship Id="rId12" Type="http://schemas.openxmlformats.org/officeDocument/2006/relationships/image" Target="../media/image90.jpe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94.jpeg"/><Relationship Id="rId1" Type="http://schemas.openxmlformats.org/officeDocument/2006/relationships/tags" Target="../tags/tag8.xml"/><Relationship Id="rId6" Type="http://schemas.openxmlformats.org/officeDocument/2006/relationships/image" Target="../media/image84.jpeg"/><Relationship Id="rId11" Type="http://schemas.openxmlformats.org/officeDocument/2006/relationships/image" Target="../media/image89.jpeg"/><Relationship Id="rId5" Type="http://schemas.openxmlformats.org/officeDocument/2006/relationships/image" Target="../media/image83.jpeg"/><Relationship Id="rId15" Type="http://schemas.openxmlformats.org/officeDocument/2006/relationships/image" Target="../media/image93.jpeg"/><Relationship Id="rId10" Type="http://schemas.openxmlformats.org/officeDocument/2006/relationships/image" Target="../media/image88.jpeg"/><Relationship Id="rId4" Type="http://schemas.openxmlformats.org/officeDocument/2006/relationships/image" Target="../media/image5.png"/><Relationship Id="rId9" Type="http://schemas.openxmlformats.org/officeDocument/2006/relationships/image" Target="../media/image87.jpeg"/><Relationship Id="rId14" Type="http://schemas.openxmlformats.org/officeDocument/2006/relationships/image" Target="../media/image9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13" Type="http://schemas.openxmlformats.org/officeDocument/2006/relationships/image" Target="../media/image104.jpeg"/><Relationship Id="rId3" Type="http://schemas.openxmlformats.org/officeDocument/2006/relationships/image" Target="../media/image5.png"/><Relationship Id="rId7" Type="http://schemas.openxmlformats.org/officeDocument/2006/relationships/image" Target="../media/image98.jpeg"/><Relationship Id="rId12" Type="http://schemas.openxmlformats.org/officeDocument/2006/relationships/image" Target="../media/image103.jpeg"/><Relationship Id="rId17" Type="http://schemas.openxmlformats.org/officeDocument/2006/relationships/image" Target="../media/image108.jpe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107.jpeg"/><Relationship Id="rId1" Type="http://schemas.openxmlformats.org/officeDocument/2006/relationships/tags" Target="../tags/tag9.xml"/><Relationship Id="rId6" Type="http://schemas.openxmlformats.org/officeDocument/2006/relationships/image" Target="../media/image97.jpeg"/><Relationship Id="rId11" Type="http://schemas.openxmlformats.org/officeDocument/2006/relationships/image" Target="../media/image102.jpeg"/><Relationship Id="rId5" Type="http://schemas.openxmlformats.org/officeDocument/2006/relationships/image" Target="../media/image96.jpeg"/><Relationship Id="rId15" Type="http://schemas.openxmlformats.org/officeDocument/2006/relationships/image" Target="../media/image106.jpeg"/><Relationship Id="rId10" Type="http://schemas.openxmlformats.org/officeDocument/2006/relationships/image" Target="../media/image101.jpe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Relationship Id="rId14" Type="http://schemas.openxmlformats.org/officeDocument/2006/relationships/image" Target="../media/image10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2.jpeg"/><Relationship Id="rId7" Type="http://schemas.openxmlformats.org/officeDocument/2006/relationships/image" Target="../media/image1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Relationship Id="rId9" Type="http://schemas.openxmlformats.org/officeDocument/2006/relationships/image" Target="../media/image11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115.gif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2.jpe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23.jpe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22.jpeg"/><Relationship Id="rId11" Type="http://schemas.openxmlformats.org/officeDocument/2006/relationships/image" Target="../media/image26.jpeg"/><Relationship Id="rId5" Type="http://schemas.openxmlformats.org/officeDocument/2006/relationships/image" Target="../media/image21.jpeg"/><Relationship Id="rId10" Type="http://schemas.openxmlformats.org/officeDocument/2006/relationships/image" Target="../media/image25.jpeg"/><Relationship Id="rId4" Type="http://schemas.openxmlformats.org/officeDocument/2006/relationships/image" Target="../media/image2.jpe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5.pn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5.png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5.png"/><Relationship Id="rId7" Type="http://schemas.openxmlformats.org/officeDocument/2006/relationships/image" Target="../media/image5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Группа 4"/>
          <p:cNvGrpSpPr>
            <a:grpSpLocks/>
          </p:cNvGrpSpPr>
          <p:nvPr/>
        </p:nvGrpSpPr>
        <p:grpSpPr bwMode="auto">
          <a:xfrm>
            <a:off x="82550" y="158750"/>
            <a:ext cx="641350" cy="4027488"/>
            <a:chOff x="81799" y="0"/>
            <a:chExt cx="642154" cy="4026741"/>
          </a:xfrm>
        </p:grpSpPr>
        <p:pic>
          <p:nvPicPr>
            <p:cNvPr id="2096" name="Рисунок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7" name="Рисунок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435342">
              <a:off x="97175" y="1022062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8" name="Рисунок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98337">
              <a:off x="107503" y="157875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9" name="Рисунок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465230">
              <a:off x="152453" y="2572465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0" name="Рисунок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88744">
              <a:off x="81799" y="307424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51" name="Группа 17"/>
          <p:cNvGrpSpPr>
            <a:grpSpLocks/>
          </p:cNvGrpSpPr>
          <p:nvPr/>
        </p:nvGrpSpPr>
        <p:grpSpPr bwMode="auto">
          <a:xfrm>
            <a:off x="8382000" y="2319338"/>
            <a:ext cx="641350" cy="4027487"/>
            <a:chOff x="81799" y="0"/>
            <a:chExt cx="642154" cy="4026741"/>
          </a:xfrm>
        </p:grpSpPr>
        <p:pic>
          <p:nvPicPr>
            <p:cNvPr id="2091" name="Рисунок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2" name="Рисунок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435342">
              <a:off x="97175" y="1022062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3" name="Рисунок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98337">
              <a:off x="107503" y="157875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4" name="Рисунок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465230">
              <a:off x="152453" y="2572465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5" name="Рисунок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88744">
              <a:off x="81799" y="307424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52" name="Группа 23"/>
          <p:cNvGrpSpPr>
            <a:grpSpLocks/>
          </p:cNvGrpSpPr>
          <p:nvPr/>
        </p:nvGrpSpPr>
        <p:grpSpPr bwMode="auto">
          <a:xfrm rot="5400000">
            <a:off x="2397919" y="-1691481"/>
            <a:ext cx="642938" cy="4025900"/>
            <a:chOff x="81799" y="0"/>
            <a:chExt cx="642154" cy="4026741"/>
          </a:xfrm>
        </p:grpSpPr>
        <p:pic>
          <p:nvPicPr>
            <p:cNvPr id="2086" name="Рисунок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7" name="Рисунок 2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435342">
              <a:off x="97175" y="1022062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8" name="Рисунок 2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98337">
              <a:off x="107503" y="157875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9" name="Рисунок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465230">
              <a:off x="152453" y="2572465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0" name="Рисунок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88744">
              <a:off x="81799" y="307424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53" name="Группа 29"/>
          <p:cNvGrpSpPr>
            <a:grpSpLocks/>
          </p:cNvGrpSpPr>
          <p:nvPr/>
        </p:nvGrpSpPr>
        <p:grpSpPr bwMode="auto">
          <a:xfrm rot="5400000">
            <a:off x="2131219" y="4436269"/>
            <a:ext cx="641350" cy="4027488"/>
            <a:chOff x="81799" y="0"/>
            <a:chExt cx="642154" cy="4026741"/>
          </a:xfrm>
        </p:grpSpPr>
        <p:pic>
          <p:nvPicPr>
            <p:cNvPr id="2081" name="Рисунок 3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2" name="Рисунок 3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435342">
              <a:off x="97175" y="1022062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3" name="Рисунок 3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98337">
              <a:off x="107503" y="157875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4" name="Рисунок 3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465230">
              <a:off x="152453" y="2572465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5" name="Рисунок 3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88744">
              <a:off x="81799" y="307424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54" name="Группа 35"/>
          <p:cNvGrpSpPr>
            <a:grpSpLocks/>
          </p:cNvGrpSpPr>
          <p:nvPr/>
        </p:nvGrpSpPr>
        <p:grpSpPr bwMode="auto">
          <a:xfrm rot="5400000">
            <a:off x="6065838" y="4410075"/>
            <a:ext cx="642938" cy="4027487"/>
            <a:chOff x="81799" y="0"/>
            <a:chExt cx="642154" cy="4026741"/>
          </a:xfrm>
        </p:grpSpPr>
        <p:pic>
          <p:nvPicPr>
            <p:cNvPr id="2076" name="Рисунок 3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7" name="Рисунок 3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435342">
              <a:off x="97175" y="1022062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8" name="Рисунок 3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98337">
              <a:off x="107503" y="157875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9" name="Рисунок 3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465230">
              <a:off x="152453" y="2572465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0" name="Рисунок 4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88744">
              <a:off x="81799" y="307424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55" name="Группа 41"/>
          <p:cNvGrpSpPr>
            <a:grpSpLocks/>
          </p:cNvGrpSpPr>
          <p:nvPr/>
        </p:nvGrpSpPr>
        <p:grpSpPr bwMode="auto">
          <a:xfrm rot="5400000">
            <a:off x="6489700" y="-1677987"/>
            <a:ext cx="642937" cy="4027488"/>
            <a:chOff x="81799" y="0"/>
            <a:chExt cx="642154" cy="4026741"/>
          </a:xfrm>
        </p:grpSpPr>
        <p:pic>
          <p:nvPicPr>
            <p:cNvPr id="2071" name="Рисунок 4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2" name="Рисунок 4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435342">
              <a:off x="97175" y="1022062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3" name="Рисунок 4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98337">
              <a:off x="107503" y="157875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4" name="Рисунок 4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465230">
              <a:off x="152453" y="2572465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5" name="Рисунок 4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88744">
              <a:off x="81799" y="307424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56" name="Группа 47"/>
          <p:cNvGrpSpPr>
            <a:grpSpLocks/>
          </p:cNvGrpSpPr>
          <p:nvPr/>
        </p:nvGrpSpPr>
        <p:grpSpPr bwMode="auto">
          <a:xfrm>
            <a:off x="127000" y="4359275"/>
            <a:ext cx="641350" cy="1454150"/>
            <a:chOff x="81799" y="2572465"/>
            <a:chExt cx="642154" cy="1454276"/>
          </a:xfrm>
        </p:grpSpPr>
        <p:pic>
          <p:nvPicPr>
            <p:cNvPr id="2069" name="Рисунок 5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465230">
              <a:off x="152453" y="2572465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0" name="Рисунок 5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88744">
              <a:off x="81799" y="307424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57" name="Группа 59"/>
          <p:cNvGrpSpPr>
            <a:grpSpLocks/>
          </p:cNvGrpSpPr>
          <p:nvPr/>
        </p:nvGrpSpPr>
        <p:grpSpPr bwMode="auto">
          <a:xfrm>
            <a:off x="8356600" y="665163"/>
            <a:ext cx="641350" cy="1454150"/>
            <a:chOff x="81799" y="2572465"/>
            <a:chExt cx="642154" cy="1454276"/>
          </a:xfrm>
        </p:grpSpPr>
        <p:pic>
          <p:nvPicPr>
            <p:cNvPr id="2067" name="Рисунок 6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465230">
              <a:off x="152453" y="2572465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8" name="Рисунок 6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88744">
              <a:off x="81799" y="307424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7" name="Picture 2" descr="рамка - фотография в мыльном пузыре Рамки другие - рукоделие. . Вы можете вставить фотографию в рамку прямо на сайт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8"/>
          <a:stretch/>
        </p:blipFill>
        <p:spPr bwMode="auto">
          <a:xfrm>
            <a:off x="6437228" y="4075921"/>
            <a:ext cx="2021703" cy="198409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59" name="Группа 2"/>
          <p:cNvGrpSpPr>
            <a:grpSpLocks/>
          </p:cNvGrpSpPr>
          <p:nvPr/>
        </p:nvGrpSpPr>
        <p:grpSpPr bwMode="auto">
          <a:xfrm>
            <a:off x="768350" y="765175"/>
            <a:ext cx="7394575" cy="4924425"/>
            <a:chOff x="768906" y="764704"/>
            <a:chExt cx="7394559" cy="4924425"/>
          </a:xfrm>
        </p:grpSpPr>
        <p:grpSp>
          <p:nvGrpSpPr>
            <p:cNvPr id="2061" name="Группа 62"/>
            <p:cNvGrpSpPr>
              <a:grpSpLocks/>
            </p:cNvGrpSpPr>
            <p:nvPr/>
          </p:nvGrpSpPr>
          <p:grpSpPr bwMode="auto">
            <a:xfrm>
              <a:off x="1187624" y="764704"/>
              <a:ext cx="6175053" cy="4924425"/>
              <a:chOff x="1187624" y="764704"/>
              <a:chExt cx="6175053" cy="4924425"/>
            </a:xfrm>
          </p:grpSpPr>
          <p:pic>
            <p:nvPicPr>
              <p:cNvPr id="64" name="Picture 2" descr="рамка - фотография в мыльном пузыре Рамки другие - рукоделие. . Вы можете вставить фотографию в рамку прямо на сайте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218"/>
              <a:stretch/>
            </p:blipFill>
            <p:spPr bwMode="auto">
              <a:xfrm>
                <a:off x="1838634" y="764704"/>
                <a:ext cx="5017777" cy="4924425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5" name="Прямоугольник 64"/>
              <p:cNvSpPr/>
              <p:nvPr/>
            </p:nvSpPr>
            <p:spPr>
              <a:xfrm>
                <a:off x="1187624" y="2276872"/>
                <a:ext cx="6175053" cy="1754326"/>
              </a:xfrm>
              <a:prstGeom prst="rect">
                <a:avLst/>
              </a:prstGeom>
              <a:noFill/>
            </p:spPr>
            <p:txBody>
              <a:bodyPr>
                <a:spAutoFit/>
                <a:scene3d>
                  <a:camera prst="orthographicFront"/>
                  <a:lightRig rig="brightRoom" dir="t"/>
                </a:scene3d>
                <a:sp3d contourW="6350" prstMaterial="plastic">
                  <a:bevelT w="20320" h="20320" prst="angle"/>
                  <a:contourClr>
                    <a:schemeClr val="accent1">
                      <a:tint val="100000"/>
                      <a:shade val="100000"/>
                      <a:hueMod val="100000"/>
                      <a:satMod val="100000"/>
                    </a:schemeClr>
                  </a:contourClr>
                </a:sp3d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5400" b="1" cap="all" dirty="0">
                    <a:ln/>
                    <a:solidFill>
                      <a:schemeClr val="accent1"/>
                    </a:solidFill>
                    <a:effectLst>
                      <a:outerShdw blurRad="19685" dist="12700" dir="5400000" algn="tl" rotWithShape="0">
                        <a:schemeClr val="accent1">
                          <a:satMod val="130000"/>
                          <a:alpha val="60000"/>
                        </a:schemeClr>
                      </a:outerShdw>
                      <a:reflection blurRad="10000" stA="55000" endPos="48000" dist="500" dir="5400000" sy="-100000" algn="bl" rotWithShape="0"/>
                    </a:effectLst>
                    <a:latin typeface="+mn-lt"/>
                    <a:cs typeface="+mn-cs"/>
                  </a:rPr>
                  <a:t>Ох, уж эта МЫЛОЛОГИЯ!</a:t>
                </a:r>
              </a:p>
            </p:txBody>
          </p:sp>
        </p:grpSp>
        <p:pic>
          <p:nvPicPr>
            <p:cNvPr id="66" name="Picture 2" descr="рамка - фотография в мыльном пузыре Рамки другие - рукоделие. . Вы можете вставить фотографию в рамку прямо на сайте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18"/>
            <a:stretch/>
          </p:blipFill>
          <p:spPr bwMode="auto">
            <a:xfrm>
              <a:off x="768906" y="858148"/>
              <a:ext cx="1354822" cy="132961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" name="Прямоугольник 67"/>
            <p:cNvSpPr/>
            <p:nvPr/>
          </p:nvSpPr>
          <p:spPr>
            <a:xfrm>
              <a:off x="988736" y="1432393"/>
              <a:ext cx="915162" cy="290096"/>
            </a:xfrm>
            <a:prstGeom prst="rect">
              <a:avLst/>
            </a:prstGeom>
          </p:spPr>
          <p:txBody>
            <a:bodyPr wrap="none">
              <a:prstTxWarp prst="textChevronInverted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0070C0"/>
                  </a:solidFill>
                  <a:latin typeface="+mn-lt"/>
                  <a:cs typeface="+mn-cs"/>
                </a:rPr>
                <a:t>C</a:t>
              </a:r>
              <a:r>
                <a:rPr lang="en-US" baseline="-25000" dirty="0">
                  <a:solidFill>
                    <a:srgbClr val="0070C0"/>
                  </a:solidFill>
                  <a:latin typeface="+mn-lt"/>
                  <a:cs typeface="+mn-cs"/>
                </a:rPr>
                <a:t>17</a:t>
              </a:r>
              <a:r>
                <a:rPr lang="en-US" dirty="0">
                  <a:solidFill>
                    <a:srgbClr val="0070C0"/>
                  </a:solidFill>
                  <a:latin typeface="+mn-lt"/>
                  <a:cs typeface="+mn-cs"/>
                </a:rPr>
                <a:t>H</a:t>
              </a:r>
              <a:r>
                <a:rPr lang="en-US" baseline="-25000" dirty="0">
                  <a:solidFill>
                    <a:srgbClr val="0070C0"/>
                  </a:solidFill>
                  <a:latin typeface="+mn-lt"/>
                  <a:cs typeface="+mn-cs"/>
                </a:rPr>
                <a:t>35</a:t>
              </a:r>
              <a:r>
                <a:rPr lang="en-US" dirty="0">
                  <a:solidFill>
                    <a:srgbClr val="0070C0"/>
                  </a:solidFill>
                  <a:latin typeface="+mn-lt"/>
                  <a:cs typeface="+mn-cs"/>
                </a:rPr>
                <a:t>COOK</a:t>
              </a:r>
              <a:endParaRPr lang="ru-RU" dirty="0">
                <a:solidFill>
                  <a:srgbClr val="0070C0"/>
                </a:solidFill>
                <a:latin typeface="+mn-lt"/>
                <a:cs typeface="+mn-cs"/>
              </a:endParaRPr>
            </a:p>
          </p:txBody>
        </p:sp>
        <p:sp>
          <p:nvSpPr>
            <p:cNvPr id="69" name="Прямоугольник 68"/>
            <p:cNvSpPr/>
            <p:nvPr/>
          </p:nvSpPr>
          <p:spPr>
            <a:xfrm>
              <a:off x="6732693" y="4866702"/>
              <a:ext cx="1430772" cy="558553"/>
            </a:xfrm>
            <a:prstGeom prst="rect">
              <a:avLst/>
            </a:prstGeom>
          </p:spPr>
          <p:txBody>
            <a:bodyPr wrap="none">
              <a:prstTxWarp prst="textCurveUp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0070C0"/>
                  </a:solidFill>
                  <a:latin typeface="+mn-lt"/>
                  <a:cs typeface="+mn-cs"/>
                </a:rPr>
                <a:t>C</a:t>
              </a:r>
              <a:r>
                <a:rPr lang="en-US" baseline="-25000" dirty="0">
                  <a:solidFill>
                    <a:srgbClr val="0070C0"/>
                  </a:solidFill>
                  <a:latin typeface="+mn-lt"/>
                  <a:cs typeface="+mn-cs"/>
                </a:rPr>
                <a:t>17</a:t>
              </a:r>
              <a:r>
                <a:rPr lang="en-US" dirty="0">
                  <a:solidFill>
                    <a:srgbClr val="0070C0"/>
                  </a:solidFill>
                  <a:latin typeface="+mn-lt"/>
                  <a:cs typeface="+mn-cs"/>
                </a:rPr>
                <a:t>H</a:t>
              </a:r>
              <a:r>
                <a:rPr lang="en-US" baseline="-25000" dirty="0">
                  <a:solidFill>
                    <a:srgbClr val="0070C0"/>
                  </a:solidFill>
                  <a:latin typeface="+mn-lt"/>
                  <a:cs typeface="+mn-cs"/>
                </a:rPr>
                <a:t>35</a:t>
              </a:r>
              <a:r>
                <a:rPr lang="en-US" dirty="0">
                  <a:solidFill>
                    <a:srgbClr val="0070C0"/>
                  </a:solidFill>
                  <a:latin typeface="+mn-lt"/>
                  <a:cs typeface="+mn-cs"/>
                </a:rPr>
                <a:t>COONa </a:t>
              </a:r>
              <a:endParaRPr lang="ru-RU" dirty="0">
                <a:solidFill>
                  <a:srgbClr val="0070C0"/>
                </a:solidFill>
                <a:latin typeface="+mn-lt"/>
                <a:cs typeface="+mn-cs"/>
              </a:endParaRPr>
            </a:p>
          </p:txBody>
        </p:sp>
      </p:grpSp>
      <p:pic>
        <p:nvPicPr>
          <p:cNvPr id="2" name="Музыка к презентации Ох, уж эта мылология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223" y="6328286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 advTm="42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7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Группа 6"/>
          <p:cNvGrpSpPr>
            <a:grpSpLocks/>
          </p:cNvGrpSpPr>
          <p:nvPr/>
        </p:nvGrpSpPr>
        <p:grpSpPr bwMode="auto">
          <a:xfrm>
            <a:off x="38100" y="407988"/>
            <a:ext cx="615950" cy="3425825"/>
            <a:chOff x="0" y="0"/>
            <a:chExt cx="616442" cy="3425281"/>
          </a:xfrm>
        </p:grpSpPr>
        <p:pic>
          <p:nvPicPr>
            <p:cNvPr id="11323" name="Рисунок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24" name="Рисунок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25" name="Рисунок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26" name="Рисунок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267" name="Группа 12"/>
          <p:cNvGrpSpPr>
            <a:grpSpLocks/>
          </p:cNvGrpSpPr>
          <p:nvPr/>
        </p:nvGrpSpPr>
        <p:grpSpPr bwMode="auto">
          <a:xfrm>
            <a:off x="26988" y="3384550"/>
            <a:ext cx="617537" cy="3425825"/>
            <a:chOff x="0" y="0"/>
            <a:chExt cx="616442" cy="3425281"/>
          </a:xfrm>
        </p:grpSpPr>
        <p:pic>
          <p:nvPicPr>
            <p:cNvPr id="11319" name="Рисунок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20" name="Рисунок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21" name="Рисунок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22" name="Рисунок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268" name="Группа 17"/>
          <p:cNvGrpSpPr>
            <a:grpSpLocks/>
          </p:cNvGrpSpPr>
          <p:nvPr/>
        </p:nvGrpSpPr>
        <p:grpSpPr bwMode="auto">
          <a:xfrm rot="5400000">
            <a:off x="1385094" y="-1458119"/>
            <a:ext cx="420688" cy="3425825"/>
            <a:chOff x="0" y="0"/>
            <a:chExt cx="616442" cy="3425281"/>
          </a:xfrm>
        </p:grpSpPr>
        <p:pic>
          <p:nvPicPr>
            <p:cNvPr id="11315" name="Рисунок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16" name="Рисунок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17" name="Рисунок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18" name="Рисунок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269" name="Группа 22"/>
          <p:cNvGrpSpPr>
            <a:grpSpLocks/>
          </p:cNvGrpSpPr>
          <p:nvPr/>
        </p:nvGrpSpPr>
        <p:grpSpPr bwMode="auto">
          <a:xfrm rot="5400000">
            <a:off x="4345781" y="-1494631"/>
            <a:ext cx="396875" cy="3424238"/>
            <a:chOff x="0" y="0"/>
            <a:chExt cx="616442" cy="3425281"/>
          </a:xfrm>
        </p:grpSpPr>
        <p:pic>
          <p:nvPicPr>
            <p:cNvPr id="11311" name="Рисунок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12" name="Рисунок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13" name="Рисунок 2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14" name="Рисунок 2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270" name="Группа 27"/>
          <p:cNvGrpSpPr>
            <a:grpSpLocks/>
          </p:cNvGrpSpPr>
          <p:nvPr/>
        </p:nvGrpSpPr>
        <p:grpSpPr bwMode="auto">
          <a:xfrm rot="5400000">
            <a:off x="7268369" y="-1472406"/>
            <a:ext cx="449263" cy="3425825"/>
            <a:chOff x="0" y="0"/>
            <a:chExt cx="616442" cy="3425281"/>
          </a:xfrm>
        </p:grpSpPr>
        <p:pic>
          <p:nvPicPr>
            <p:cNvPr id="11307" name="Рисунок 2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08" name="Рисунок 2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09" name="Рисунок 3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10" name="Рисунок 3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271" name="Группа 32"/>
          <p:cNvGrpSpPr>
            <a:grpSpLocks/>
          </p:cNvGrpSpPr>
          <p:nvPr/>
        </p:nvGrpSpPr>
        <p:grpSpPr bwMode="auto">
          <a:xfrm>
            <a:off x="8421688" y="203200"/>
            <a:ext cx="615950" cy="3630613"/>
            <a:chOff x="0" y="0"/>
            <a:chExt cx="616442" cy="3425281"/>
          </a:xfrm>
        </p:grpSpPr>
        <p:pic>
          <p:nvPicPr>
            <p:cNvPr id="11303" name="Рисунок 3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04" name="Рисунок 3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05" name="Рисунок 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06" name="Рисунок 3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272" name="Группа 37"/>
          <p:cNvGrpSpPr>
            <a:grpSpLocks/>
          </p:cNvGrpSpPr>
          <p:nvPr/>
        </p:nvGrpSpPr>
        <p:grpSpPr bwMode="auto">
          <a:xfrm>
            <a:off x="8410575" y="3384550"/>
            <a:ext cx="615950" cy="3425825"/>
            <a:chOff x="0" y="0"/>
            <a:chExt cx="616442" cy="3425281"/>
          </a:xfrm>
        </p:grpSpPr>
        <p:pic>
          <p:nvPicPr>
            <p:cNvPr id="11299" name="Рисунок 3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00" name="Рисунок 3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01" name="Рисунок 4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02" name="Рисунок 4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273" name="Группа 42"/>
          <p:cNvGrpSpPr>
            <a:grpSpLocks/>
          </p:cNvGrpSpPr>
          <p:nvPr/>
        </p:nvGrpSpPr>
        <p:grpSpPr bwMode="auto">
          <a:xfrm rot="-5400000">
            <a:off x="1721644" y="4775994"/>
            <a:ext cx="615950" cy="3424238"/>
            <a:chOff x="0" y="0"/>
            <a:chExt cx="616442" cy="3425281"/>
          </a:xfrm>
        </p:grpSpPr>
        <p:pic>
          <p:nvPicPr>
            <p:cNvPr id="11295" name="Рисунок 4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96" name="Рисунок 4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97" name="Рисунок 4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98" name="Рисунок 4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274" name="Группа 47"/>
          <p:cNvGrpSpPr>
            <a:grpSpLocks/>
          </p:cNvGrpSpPr>
          <p:nvPr/>
        </p:nvGrpSpPr>
        <p:grpSpPr bwMode="auto">
          <a:xfrm rot="5400000">
            <a:off x="4824413" y="4849812"/>
            <a:ext cx="615950" cy="3425825"/>
            <a:chOff x="0" y="0"/>
            <a:chExt cx="616442" cy="3425281"/>
          </a:xfrm>
        </p:grpSpPr>
        <p:pic>
          <p:nvPicPr>
            <p:cNvPr id="11291" name="Рисунок 4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92" name="Рисунок 4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93" name="Рисунок 5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94" name="Рисунок 5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275" name="Группа 52"/>
          <p:cNvGrpSpPr>
            <a:grpSpLocks/>
          </p:cNvGrpSpPr>
          <p:nvPr/>
        </p:nvGrpSpPr>
        <p:grpSpPr bwMode="auto">
          <a:xfrm rot="5400000">
            <a:off x="7321550" y="5583238"/>
            <a:ext cx="617538" cy="1941512"/>
            <a:chOff x="0" y="1483996"/>
            <a:chExt cx="616442" cy="1941285"/>
          </a:xfrm>
        </p:grpSpPr>
        <p:pic>
          <p:nvPicPr>
            <p:cNvPr id="11289" name="Рисунок 5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90" name="Рисунок 5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276" name="Прямоугольник 1"/>
          <p:cNvSpPr>
            <a:spLocks noChangeArrowheads="1"/>
          </p:cNvSpPr>
          <p:nvPr/>
        </p:nvSpPr>
        <p:spPr bwMode="auto">
          <a:xfrm>
            <a:off x="1095375" y="330200"/>
            <a:ext cx="7081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7030A0"/>
                </a:solidFill>
              </a:rPr>
              <a:t>Эксперименты с мылом «ДО и ПОСЛЕ»</a:t>
            </a:r>
          </a:p>
        </p:txBody>
      </p:sp>
      <p:grpSp>
        <p:nvGrpSpPr>
          <p:cNvPr id="3" name="Группа 2"/>
          <p:cNvGrpSpPr>
            <a:grpSpLocks/>
          </p:cNvGrpSpPr>
          <p:nvPr/>
        </p:nvGrpSpPr>
        <p:grpSpPr bwMode="auto">
          <a:xfrm>
            <a:off x="344488" y="671513"/>
            <a:ext cx="8383587" cy="1858962"/>
            <a:chOff x="313316" y="569900"/>
            <a:chExt cx="8382754" cy="1858367"/>
          </a:xfrm>
        </p:grpSpPr>
        <p:pic>
          <p:nvPicPr>
            <p:cNvPr id="3074" name="Picture 2" descr="M:\2014-2015 уч.год\008. апрель Проекты наукоград\Фото МЫЛОЛОГИЯ\Эксперименты с мылом\P1200031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81" r="2182"/>
            <a:stretch/>
          </p:blipFill>
          <p:spPr bwMode="auto">
            <a:xfrm>
              <a:off x="313316" y="569900"/>
              <a:ext cx="2730266" cy="182790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Picture 3" descr="M:\2014-2015 уч.год\008. апрель Проекты наукоград\Фото МЫЛОЛОГИЯ\Эксперименты с мылом\P1190958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9157" y="709968"/>
              <a:ext cx="2155821" cy="161686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M:\2014-2015 уч.год\008. апрель Проекты наукоград\Фото МЫЛОЛОГИЯ\Эксперименты с мылом\P1190969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24718"/>
            <a:stretch/>
          </p:blipFill>
          <p:spPr bwMode="auto">
            <a:xfrm>
              <a:off x="5541748" y="600671"/>
              <a:ext cx="1817218" cy="18104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7" name="Picture 5" descr="M:\2014-2015 уч.год\008. апрель Проекты наукоград\Фото МЫЛОЛОГИЯ\Эксперименты с мылом\P1190976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26" r="18285"/>
            <a:stretch/>
          </p:blipFill>
          <p:spPr bwMode="auto">
            <a:xfrm>
              <a:off x="7293997" y="602330"/>
              <a:ext cx="1402073" cy="182593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Группа 3"/>
          <p:cNvGrpSpPr>
            <a:grpSpLocks/>
          </p:cNvGrpSpPr>
          <p:nvPr/>
        </p:nvGrpSpPr>
        <p:grpSpPr bwMode="auto">
          <a:xfrm>
            <a:off x="352425" y="2530475"/>
            <a:ext cx="8389938" cy="2239963"/>
            <a:chOff x="251520" y="2411734"/>
            <a:chExt cx="8389016" cy="2240280"/>
          </a:xfrm>
        </p:grpSpPr>
        <p:pic>
          <p:nvPicPr>
            <p:cNvPr id="3078" name="Picture 6" descr="M:\2014-2015 уч.год\008. апрель Проекты наукоград\Фото МЫЛОЛОГИЯ\Эксперименты с мылом\P1200063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878"/>
            <a:stretch/>
          </p:blipFill>
          <p:spPr bwMode="auto">
            <a:xfrm>
              <a:off x="251520" y="2411734"/>
              <a:ext cx="2721860" cy="22402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9" name="Picture 7" descr="M:\2014-2015 уч.год\008. апрель Проекты наукоград\Фото МЫЛОЛОГИЯ\Эксперименты с мылом\P1200093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3" r="17374" b="22498"/>
            <a:stretch/>
          </p:blipFill>
          <p:spPr bwMode="auto">
            <a:xfrm>
              <a:off x="5947457" y="2411734"/>
              <a:ext cx="2693079" cy="212885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0" name="Picture 8" descr="M:\2014-2015 уч.год\008. апрель Проекты наукоград\Фото МЫЛОЛОГИЯ\Эксперименты с мылом\P1200081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1854" y="2428267"/>
              <a:ext cx="2793605" cy="209520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Группа 4"/>
          <p:cNvGrpSpPr>
            <a:grpSpLocks/>
          </p:cNvGrpSpPr>
          <p:nvPr/>
        </p:nvGrpSpPr>
        <p:grpSpPr bwMode="auto">
          <a:xfrm>
            <a:off x="625475" y="4745038"/>
            <a:ext cx="8021638" cy="1854200"/>
            <a:chOff x="385765" y="4730883"/>
            <a:chExt cx="8020594" cy="1854478"/>
          </a:xfrm>
        </p:grpSpPr>
        <p:pic>
          <p:nvPicPr>
            <p:cNvPr id="11280" name="Picture 15" descr="M:\2014-2015 уч.год\008. апрель Проекты наукоград\Фото МЫЛОЛОГИЯ\Дети\Сашенька\IMG_3794-1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112" y="4730883"/>
              <a:ext cx="5192247" cy="1772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8" name="Picture 16" descr="M:\2014-2015 уч.год\008. апрель Проекты наукоград\Фото МЫЛОЛОГИЯ\Дети\Сашенька\IMG_3792.jpg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85765" y="4789629"/>
              <a:ext cx="2693637" cy="17957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</p:cSld>
  <p:clrMapOvr>
    <a:masterClrMapping/>
  </p:clrMapOvr>
  <p:transition spd="slow" advTm="173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Группа 6"/>
          <p:cNvGrpSpPr>
            <a:grpSpLocks/>
          </p:cNvGrpSpPr>
          <p:nvPr/>
        </p:nvGrpSpPr>
        <p:grpSpPr bwMode="auto">
          <a:xfrm>
            <a:off x="38100" y="407988"/>
            <a:ext cx="615950" cy="3425825"/>
            <a:chOff x="0" y="0"/>
            <a:chExt cx="616442" cy="3425281"/>
          </a:xfrm>
        </p:grpSpPr>
        <p:pic>
          <p:nvPicPr>
            <p:cNvPr id="12341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42" name="Рисунок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43" name="Рисунок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44" name="Рисунок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291" name="Группа 12"/>
          <p:cNvGrpSpPr>
            <a:grpSpLocks/>
          </p:cNvGrpSpPr>
          <p:nvPr/>
        </p:nvGrpSpPr>
        <p:grpSpPr bwMode="auto">
          <a:xfrm>
            <a:off x="26988" y="3384550"/>
            <a:ext cx="617537" cy="3425825"/>
            <a:chOff x="0" y="0"/>
            <a:chExt cx="616442" cy="3425281"/>
          </a:xfrm>
        </p:grpSpPr>
        <p:pic>
          <p:nvPicPr>
            <p:cNvPr id="12337" name="Рисунок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38" name="Рисунок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39" name="Рисунок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40" name="Рисунок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292" name="Группа 17"/>
          <p:cNvGrpSpPr>
            <a:grpSpLocks/>
          </p:cNvGrpSpPr>
          <p:nvPr/>
        </p:nvGrpSpPr>
        <p:grpSpPr bwMode="auto">
          <a:xfrm rot="5400000">
            <a:off x="1287463" y="-1360488"/>
            <a:ext cx="615950" cy="3425825"/>
            <a:chOff x="0" y="0"/>
            <a:chExt cx="616442" cy="3425281"/>
          </a:xfrm>
        </p:grpSpPr>
        <p:pic>
          <p:nvPicPr>
            <p:cNvPr id="12333" name="Рисунок 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34" name="Рисунок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35" name="Рисунок 2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36" name="Рисунок 2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293" name="Группа 22"/>
          <p:cNvGrpSpPr>
            <a:grpSpLocks/>
          </p:cNvGrpSpPr>
          <p:nvPr/>
        </p:nvGrpSpPr>
        <p:grpSpPr bwMode="auto">
          <a:xfrm rot="5400000">
            <a:off x="4236244" y="-1385094"/>
            <a:ext cx="615950" cy="3424238"/>
            <a:chOff x="0" y="0"/>
            <a:chExt cx="616442" cy="3425281"/>
          </a:xfrm>
        </p:grpSpPr>
        <p:pic>
          <p:nvPicPr>
            <p:cNvPr id="12329" name="Рисунок 2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30" name="Рисунок 2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31" name="Рисунок 2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32" name="Рисунок 2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294" name="Группа 27"/>
          <p:cNvGrpSpPr>
            <a:grpSpLocks/>
          </p:cNvGrpSpPr>
          <p:nvPr/>
        </p:nvGrpSpPr>
        <p:grpSpPr bwMode="auto">
          <a:xfrm rot="5400000">
            <a:off x="7185026" y="-1389063"/>
            <a:ext cx="615950" cy="3425825"/>
            <a:chOff x="0" y="0"/>
            <a:chExt cx="616442" cy="3425281"/>
          </a:xfrm>
        </p:grpSpPr>
        <p:pic>
          <p:nvPicPr>
            <p:cNvPr id="12325" name="Рисунок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26" name="Рисунок 2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27" name="Рисунок 3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28" name="Рисунок 3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295" name="Группа 32"/>
          <p:cNvGrpSpPr>
            <a:grpSpLocks/>
          </p:cNvGrpSpPr>
          <p:nvPr/>
        </p:nvGrpSpPr>
        <p:grpSpPr bwMode="auto">
          <a:xfrm>
            <a:off x="8421688" y="407988"/>
            <a:ext cx="615950" cy="3425825"/>
            <a:chOff x="0" y="0"/>
            <a:chExt cx="616442" cy="3425281"/>
          </a:xfrm>
        </p:grpSpPr>
        <p:pic>
          <p:nvPicPr>
            <p:cNvPr id="12321" name="Рисунок 3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22" name="Рисунок 3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23" name="Рисунок 3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24" name="Рисунок 3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296" name="Группа 37"/>
          <p:cNvGrpSpPr>
            <a:grpSpLocks/>
          </p:cNvGrpSpPr>
          <p:nvPr/>
        </p:nvGrpSpPr>
        <p:grpSpPr bwMode="auto">
          <a:xfrm>
            <a:off x="8410575" y="3384550"/>
            <a:ext cx="615950" cy="3425825"/>
            <a:chOff x="0" y="0"/>
            <a:chExt cx="616442" cy="3425281"/>
          </a:xfrm>
        </p:grpSpPr>
        <p:pic>
          <p:nvPicPr>
            <p:cNvPr id="12317" name="Рисунок 3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8" name="Рисунок 3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9" name="Рисунок 4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20" name="Рисунок 4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297" name="Группа 42"/>
          <p:cNvGrpSpPr>
            <a:grpSpLocks/>
          </p:cNvGrpSpPr>
          <p:nvPr/>
        </p:nvGrpSpPr>
        <p:grpSpPr bwMode="auto">
          <a:xfrm rot="-5400000">
            <a:off x="1721644" y="4775994"/>
            <a:ext cx="615950" cy="3424238"/>
            <a:chOff x="0" y="0"/>
            <a:chExt cx="616442" cy="3425281"/>
          </a:xfrm>
        </p:grpSpPr>
        <p:pic>
          <p:nvPicPr>
            <p:cNvPr id="12313" name="Рисунок 4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4" name="Рисунок 4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5" name="Рисунок 4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6" name="Рисунок 4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298" name="Группа 47"/>
          <p:cNvGrpSpPr>
            <a:grpSpLocks/>
          </p:cNvGrpSpPr>
          <p:nvPr/>
        </p:nvGrpSpPr>
        <p:grpSpPr bwMode="auto">
          <a:xfrm rot="5400000">
            <a:off x="4824413" y="4849812"/>
            <a:ext cx="615950" cy="3425825"/>
            <a:chOff x="0" y="0"/>
            <a:chExt cx="616442" cy="3425281"/>
          </a:xfrm>
        </p:grpSpPr>
        <p:pic>
          <p:nvPicPr>
            <p:cNvPr id="12309" name="Рисунок 4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0" name="Рисунок 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1" name="Рисунок 5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2" name="Рисунок 5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299" name="Группа 52"/>
          <p:cNvGrpSpPr>
            <a:grpSpLocks/>
          </p:cNvGrpSpPr>
          <p:nvPr/>
        </p:nvGrpSpPr>
        <p:grpSpPr bwMode="auto">
          <a:xfrm rot="5400000">
            <a:off x="7321550" y="5583238"/>
            <a:ext cx="617538" cy="1941512"/>
            <a:chOff x="0" y="1483996"/>
            <a:chExt cx="616442" cy="1941285"/>
          </a:xfrm>
        </p:grpSpPr>
        <p:pic>
          <p:nvPicPr>
            <p:cNvPr id="12307" name="Рисунок 5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8" name="Рисунок 5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0" name="Рисунок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07" y="655881"/>
            <a:ext cx="2790698" cy="1668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17" y="2373949"/>
            <a:ext cx="2646829" cy="3970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308" y="859092"/>
            <a:ext cx="3367277" cy="5050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303" name="TextBox 1"/>
          <p:cNvSpPr txBox="1">
            <a:spLocks noChangeArrowheads="1"/>
          </p:cNvSpPr>
          <p:nvPr/>
        </p:nvSpPr>
        <p:spPr bwMode="auto">
          <a:xfrm>
            <a:off x="3382963" y="593725"/>
            <a:ext cx="2487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7030A0"/>
                </a:solidFill>
              </a:rPr>
              <a:t>Эксперименты с пеной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88336" y="3033636"/>
            <a:ext cx="3540129" cy="2655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7" r="29752" b="24209"/>
          <a:stretch/>
        </p:blipFill>
        <p:spPr>
          <a:xfrm rot="5400000">
            <a:off x="6812441" y="307429"/>
            <a:ext cx="1787573" cy="2591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306" name="Прямоугольник 3"/>
          <p:cNvSpPr>
            <a:spLocks noChangeArrowheads="1"/>
          </p:cNvSpPr>
          <p:nvPr/>
        </p:nvSpPr>
        <p:spPr bwMode="auto">
          <a:xfrm>
            <a:off x="3530600" y="5389563"/>
            <a:ext cx="24844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chemeClr val="tx2"/>
                </a:solidFill>
              </a:rPr>
              <a:t>- Что за чудо из чудес!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chemeClr val="tx2"/>
                </a:solidFill>
              </a:rPr>
              <a:t>Облако сошло с небес!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chemeClr val="tx2"/>
                </a:solidFill>
              </a:rPr>
              <a:t>- Нет! Скажу Вам откровенно: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chemeClr val="tx2"/>
                </a:solidFill>
              </a:rPr>
              <a:t>Это облако из пены.</a:t>
            </a:r>
          </a:p>
        </p:txBody>
      </p:sp>
    </p:spTree>
  </p:cSld>
  <p:clrMapOvr>
    <a:masterClrMapping/>
  </p:clrMapOvr>
  <p:transition spd="slow" advTm="80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Группа 6"/>
          <p:cNvGrpSpPr>
            <a:grpSpLocks/>
          </p:cNvGrpSpPr>
          <p:nvPr/>
        </p:nvGrpSpPr>
        <p:grpSpPr bwMode="auto">
          <a:xfrm>
            <a:off x="38100" y="407988"/>
            <a:ext cx="615950" cy="3425825"/>
            <a:chOff x="0" y="0"/>
            <a:chExt cx="616442" cy="3425281"/>
          </a:xfrm>
        </p:grpSpPr>
        <p:pic>
          <p:nvPicPr>
            <p:cNvPr id="13368" name="Рисунок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69" name="Рисунок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70" name="Рисунок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71" name="Рисунок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315" name="Группа 12"/>
          <p:cNvGrpSpPr>
            <a:grpSpLocks/>
          </p:cNvGrpSpPr>
          <p:nvPr/>
        </p:nvGrpSpPr>
        <p:grpSpPr bwMode="auto">
          <a:xfrm>
            <a:off x="26988" y="3384550"/>
            <a:ext cx="617537" cy="3425825"/>
            <a:chOff x="0" y="0"/>
            <a:chExt cx="616442" cy="3425281"/>
          </a:xfrm>
        </p:grpSpPr>
        <p:pic>
          <p:nvPicPr>
            <p:cNvPr id="13364" name="Рисунок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65" name="Рисунок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66" name="Рисунок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67" name="Рисунок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316" name="Группа 17"/>
          <p:cNvGrpSpPr>
            <a:grpSpLocks/>
          </p:cNvGrpSpPr>
          <p:nvPr/>
        </p:nvGrpSpPr>
        <p:grpSpPr bwMode="auto">
          <a:xfrm rot="5400000">
            <a:off x="1287463" y="-1360488"/>
            <a:ext cx="615950" cy="3425825"/>
            <a:chOff x="0" y="0"/>
            <a:chExt cx="616442" cy="3425281"/>
          </a:xfrm>
        </p:grpSpPr>
        <p:pic>
          <p:nvPicPr>
            <p:cNvPr id="13360" name="Рисунок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61" name="Рисунок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62" name="Рисунок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63" name="Рисунок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317" name="Группа 22"/>
          <p:cNvGrpSpPr>
            <a:grpSpLocks/>
          </p:cNvGrpSpPr>
          <p:nvPr/>
        </p:nvGrpSpPr>
        <p:grpSpPr bwMode="auto">
          <a:xfrm rot="5400000">
            <a:off x="4236244" y="-1385094"/>
            <a:ext cx="615950" cy="3424238"/>
            <a:chOff x="0" y="0"/>
            <a:chExt cx="616442" cy="3425281"/>
          </a:xfrm>
        </p:grpSpPr>
        <p:pic>
          <p:nvPicPr>
            <p:cNvPr id="13356" name="Рисунок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57" name="Рисунок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58" name="Рисунок 2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59" name="Рисунок 2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318" name="Группа 27"/>
          <p:cNvGrpSpPr>
            <a:grpSpLocks/>
          </p:cNvGrpSpPr>
          <p:nvPr/>
        </p:nvGrpSpPr>
        <p:grpSpPr bwMode="auto">
          <a:xfrm rot="5400000">
            <a:off x="7185026" y="-1389063"/>
            <a:ext cx="615950" cy="3425825"/>
            <a:chOff x="0" y="0"/>
            <a:chExt cx="616442" cy="3425281"/>
          </a:xfrm>
        </p:grpSpPr>
        <p:pic>
          <p:nvPicPr>
            <p:cNvPr id="13352" name="Рисунок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53" name="Рисунок 2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54" name="Рисунок 3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55" name="Рисунок 3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319" name="Группа 32"/>
          <p:cNvGrpSpPr>
            <a:grpSpLocks/>
          </p:cNvGrpSpPr>
          <p:nvPr/>
        </p:nvGrpSpPr>
        <p:grpSpPr bwMode="auto">
          <a:xfrm>
            <a:off x="8421688" y="407988"/>
            <a:ext cx="615950" cy="3425825"/>
            <a:chOff x="0" y="0"/>
            <a:chExt cx="616442" cy="3425281"/>
          </a:xfrm>
        </p:grpSpPr>
        <p:pic>
          <p:nvPicPr>
            <p:cNvPr id="13348" name="Рисунок 3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49" name="Рисунок 3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50" name="Рисунок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51" name="Рисунок 3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320" name="Группа 37"/>
          <p:cNvGrpSpPr>
            <a:grpSpLocks/>
          </p:cNvGrpSpPr>
          <p:nvPr/>
        </p:nvGrpSpPr>
        <p:grpSpPr bwMode="auto">
          <a:xfrm>
            <a:off x="8410575" y="3384550"/>
            <a:ext cx="615950" cy="3425825"/>
            <a:chOff x="0" y="0"/>
            <a:chExt cx="616442" cy="3425281"/>
          </a:xfrm>
        </p:grpSpPr>
        <p:pic>
          <p:nvPicPr>
            <p:cNvPr id="13344" name="Рисунок 3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45" name="Рисунок 3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46" name="Рисунок 4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47" name="Рисунок 4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321" name="Группа 42"/>
          <p:cNvGrpSpPr>
            <a:grpSpLocks/>
          </p:cNvGrpSpPr>
          <p:nvPr/>
        </p:nvGrpSpPr>
        <p:grpSpPr bwMode="auto">
          <a:xfrm rot="-5400000">
            <a:off x="1721644" y="4775994"/>
            <a:ext cx="615950" cy="3424238"/>
            <a:chOff x="0" y="0"/>
            <a:chExt cx="616442" cy="3425281"/>
          </a:xfrm>
        </p:grpSpPr>
        <p:pic>
          <p:nvPicPr>
            <p:cNvPr id="13340" name="Рисунок 4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41" name="Рисунок 4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42" name="Рисунок 4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43" name="Рисунок 4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322" name="Группа 47"/>
          <p:cNvGrpSpPr>
            <a:grpSpLocks/>
          </p:cNvGrpSpPr>
          <p:nvPr/>
        </p:nvGrpSpPr>
        <p:grpSpPr bwMode="auto">
          <a:xfrm rot="5400000">
            <a:off x="4824413" y="4849812"/>
            <a:ext cx="615950" cy="3425825"/>
            <a:chOff x="0" y="0"/>
            <a:chExt cx="616442" cy="3425281"/>
          </a:xfrm>
        </p:grpSpPr>
        <p:pic>
          <p:nvPicPr>
            <p:cNvPr id="13336" name="Рисунок 4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7" name="Рисунок 4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8" name="Рисунок 5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9" name="Рисунок 5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323" name="Группа 52"/>
          <p:cNvGrpSpPr>
            <a:grpSpLocks/>
          </p:cNvGrpSpPr>
          <p:nvPr/>
        </p:nvGrpSpPr>
        <p:grpSpPr bwMode="auto">
          <a:xfrm rot="5400000">
            <a:off x="7321550" y="5583238"/>
            <a:ext cx="617538" cy="1941512"/>
            <a:chOff x="0" y="1483996"/>
            <a:chExt cx="616442" cy="1941285"/>
          </a:xfrm>
        </p:grpSpPr>
        <p:pic>
          <p:nvPicPr>
            <p:cNvPr id="13334" name="Рисунок 5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5" name="Рисунок 5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324" name="Прямоугольник 60"/>
          <p:cNvSpPr>
            <a:spLocks noChangeArrowheads="1"/>
          </p:cNvSpPr>
          <p:nvPr/>
        </p:nvSpPr>
        <p:spPr bwMode="auto">
          <a:xfrm>
            <a:off x="609600" y="573088"/>
            <a:ext cx="77041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7030A0"/>
                </a:solidFill>
              </a:rPr>
              <a:t>Эксперименты с мыльными пузырями</a:t>
            </a:r>
          </a:p>
        </p:txBody>
      </p:sp>
      <p:pic>
        <p:nvPicPr>
          <p:cNvPr id="2051" name="Picture 3" descr="M:\2014-2015 уч.год\008. апрель Проекты наукоград\Фото МЫЛОЛОГИЯ\День именниника\P119016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48" t="22034" r="28514" b="32669"/>
          <a:stretch/>
        </p:blipFill>
        <p:spPr bwMode="auto">
          <a:xfrm>
            <a:off x="6934563" y="3169308"/>
            <a:ext cx="2154705" cy="30580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:\2014-2015 уч.год\008. апрель Проекты наукоград\Фото МЫЛОЛОГИЯ\День именниника\P119017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88" r="61792" b="5630"/>
          <a:stretch/>
        </p:blipFill>
        <p:spPr bwMode="auto">
          <a:xfrm>
            <a:off x="3949562" y="1003347"/>
            <a:ext cx="1701309" cy="25808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M:\2014-2015 уч.год\008. апрель Проекты наукоград\Фото МЫЛОЛОГИЯ\День именниника\P119018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2" t="11674" r="26179" b="7172"/>
          <a:stretch/>
        </p:blipFill>
        <p:spPr bwMode="auto">
          <a:xfrm>
            <a:off x="5060791" y="3989359"/>
            <a:ext cx="1822252" cy="27111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:\2014-2015 уч.год\008. апрель Проекты наукоград\Фото МЫЛОЛОГИЯ\День именниника\P119018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5" t="1" r="27533" b="5581"/>
          <a:stretch/>
        </p:blipFill>
        <p:spPr bwMode="auto">
          <a:xfrm>
            <a:off x="1593169" y="4179874"/>
            <a:ext cx="1742626" cy="25713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M:\2014-2015 уч.год\008. апрель Проекты наукоград\Фото МЫЛОЛОГИЯ\День именниника\P1190200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5" t="11902" r="26870" b="6597"/>
          <a:stretch/>
        </p:blipFill>
        <p:spPr bwMode="auto">
          <a:xfrm>
            <a:off x="3383586" y="3717124"/>
            <a:ext cx="1512991" cy="26121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:\2014-2015 уч.год\008. апрель Проекты наукоград\Фото МЫЛОЛОГИЯ\День именниника\P1190212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5" r="28807"/>
          <a:stretch/>
        </p:blipFill>
        <p:spPr bwMode="auto">
          <a:xfrm>
            <a:off x="72508" y="3687412"/>
            <a:ext cx="1490106" cy="24191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M:\2014-2015 уч.год\008. апрель Проекты наукоград\Фото МЫЛОЛОГИЯ\IMG_9674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0" t="18364" r="15709" b="4945"/>
          <a:stretch/>
        </p:blipFill>
        <p:spPr bwMode="auto">
          <a:xfrm>
            <a:off x="5815974" y="905733"/>
            <a:ext cx="3172297" cy="2195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M:\2014-2015 уч.год\008. апрель Проекты наукоград\Фото МЫЛОЛОГИЯ\IMG_9649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5" b="11927"/>
          <a:stretch/>
        </p:blipFill>
        <p:spPr bwMode="auto">
          <a:xfrm>
            <a:off x="369089" y="1063959"/>
            <a:ext cx="3527034" cy="24056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море-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62166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78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Изображение Котенок и мыльные пузыри. . Кошки, Котята, Ситуации, Малыши. . Животные Фабрика картинок - PicsFab.com. . Обои для 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880" y="2313477"/>
            <a:ext cx="3443595" cy="2582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oap bubbles / Мыльные пузыри от Ameena Rojee (52 фото) &quot; Картины, художники, фотографы на Nevsepic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6"/>
          <a:stretch/>
        </p:blipFill>
        <p:spPr bwMode="auto">
          <a:xfrm>
            <a:off x="6145819" y="237656"/>
            <a:ext cx="2733102" cy="19274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0" name="TextBox 1"/>
          <p:cNvSpPr txBox="1">
            <a:spLocks noChangeArrowheads="1"/>
          </p:cNvSpPr>
          <p:nvPr/>
        </p:nvSpPr>
        <p:spPr bwMode="auto">
          <a:xfrm>
            <a:off x="2936875" y="2282825"/>
            <a:ext cx="2808288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chemeClr val="tx2"/>
                </a:solidFill>
              </a:rPr>
              <a:t>«Мыльные пузыри»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chemeClr val="tx2"/>
                </a:solidFill>
              </a:rPr>
              <a:t>Пузыри так любят дети!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chemeClr val="tx2"/>
                </a:solidFill>
              </a:rPr>
              <a:t>Это знают все на свете.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chemeClr val="tx2"/>
                </a:solidFill>
              </a:rPr>
              <a:t>Если дунуть посильней –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chemeClr val="tx2"/>
                </a:solidFill>
              </a:rPr>
              <a:t>Много будет пузырей.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chemeClr val="tx2"/>
                </a:solidFill>
              </a:rPr>
              <a:t>С лёгкостью они летят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chemeClr val="tx2"/>
                </a:solidFill>
              </a:rPr>
              <a:t>И на солнышке блестят.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chemeClr val="tx2"/>
                </a:solidFill>
              </a:rPr>
              <a:t>А щенята и котята,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chemeClr val="tx2"/>
                </a:solidFill>
              </a:rPr>
              <a:t>И крольчата, и ребята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chemeClr val="tx2"/>
                </a:solidFill>
              </a:rPr>
              <a:t>Пузыри хотят поймать.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chemeClr val="tx2"/>
                </a:solidFill>
              </a:rPr>
              <a:t>Им так нравится играть!!!</a:t>
            </a:r>
          </a:p>
        </p:txBody>
      </p:sp>
      <p:pic>
        <p:nvPicPr>
          <p:cNvPr id="5126" name="Picture 6" descr="Собаки и мыльные пузыри (30 фото) Релаксик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7" r="1606" b="7146"/>
          <a:stretch/>
        </p:blipFill>
        <p:spPr bwMode="auto">
          <a:xfrm>
            <a:off x="119160" y="2291489"/>
            <a:ext cx="2661783" cy="21699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" t="21694" r="-313" b="17902"/>
          <a:stretch/>
        </p:blipFill>
        <p:spPr>
          <a:xfrm>
            <a:off x="35823" y="216660"/>
            <a:ext cx="2778492" cy="191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30" name="Picture 10" descr="28 November 2013 МАМОЧКИ и ПАПОЧКИ Pag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72111" y="4994626"/>
            <a:ext cx="2233735" cy="16753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Собачки и Мыльные пузырики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65" b="10465"/>
          <a:stretch/>
        </p:blipFill>
        <p:spPr bwMode="auto">
          <a:xfrm>
            <a:off x="-54890" y="4650959"/>
            <a:ext cx="3019284" cy="20189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Обои милые, шарики, милые, шарики обои, обои для рабочего стола, скачать обои, обои бесплатно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709" y="4896173"/>
            <a:ext cx="2993935" cy="1872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2" descr="M:\2014-2015 уч.год\008. апрель Проекты наукоград\Фото МЫЛОЛОГИЯ\IMG_9599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6" t="36226" r="15510" b="29512"/>
          <a:stretch/>
        </p:blipFill>
        <p:spPr bwMode="auto">
          <a:xfrm>
            <a:off x="2846399" y="47832"/>
            <a:ext cx="3120310" cy="22601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11323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Группа 17"/>
          <p:cNvGrpSpPr>
            <a:grpSpLocks/>
          </p:cNvGrpSpPr>
          <p:nvPr/>
        </p:nvGrpSpPr>
        <p:grpSpPr bwMode="auto">
          <a:xfrm rot="5400000">
            <a:off x="1417638" y="-1490663"/>
            <a:ext cx="355600" cy="3425825"/>
            <a:chOff x="0" y="0"/>
            <a:chExt cx="616442" cy="3425281"/>
          </a:xfrm>
        </p:grpSpPr>
        <p:pic>
          <p:nvPicPr>
            <p:cNvPr id="15398" name="Рисунок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99" name="Рисунок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00" name="Рисунок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01" name="Рисунок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363" name="Группа 22"/>
          <p:cNvGrpSpPr>
            <a:grpSpLocks/>
          </p:cNvGrpSpPr>
          <p:nvPr/>
        </p:nvGrpSpPr>
        <p:grpSpPr bwMode="auto">
          <a:xfrm rot="5400000">
            <a:off x="4353719" y="-1502569"/>
            <a:ext cx="381000" cy="3424238"/>
            <a:chOff x="0" y="0"/>
            <a:chExt cx="616442" cy="3425281"/>
          </a:xfrm>
        </p:grpSpPr>
        <p:pic>
          <p:nvPicPr>
            <p:cNvPr id="15394" name="Рисунок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95" name="Рисунок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96" name="Рисунок 2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97" name="Рисунок 2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364" name="Группа 27"/>
          <p:cNvGrpSpPr>
            <a:grpSpLocks/>
          </p:cNvGrpSpPr>
          <p:nvPr/>
        </p:nvGrpSpPr>
        <p:grpSpPr bwMode="auto">
          <a:xfrm rot="5400000">
            <a:off x="7300913" y="-1504950"/>
            <a:ext cx="384175" cy="3425825"/>
            <a:chOff x="0" y="0"/>
            <a:chExt cx="616442" cy="3425281"/>
          </a:xfrm>
        </p:grpSpPr>
        <p:pic>
          <p:nvPicPr>
            <p:cNvPr id="15390" name="Рисунок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91" name="Рисунок 2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92" name="Рисунок 3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93" name="Рисунок 3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" name="Прямоугольник 60"/>
          <p:cNvSpPr/>
          <p:nvPr/>
        </p:nvSpPr>
        <p:spPr>
          <a:xfrm>
            <a:off x="580243" y="303491"/>
            <a:ext cx="7704856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В творческой мастерской</a:t>
            </a:r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592" y="2738728"/>
            <a:ext cx="2425004" cy="1818129"/>
          </a:xfrm>
          <a:effectLst>
            <a:softEdge rad="112500"/>
          </a:effectLst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5" y="2614288"/>
            <a:ext cx="2438464" cy="1828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3" name="Рисунок 6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4" r="27227" b="2000"/>
          <a:stretch/>
        </p:blipFill>
        <p:spPr>
          <a:xfrm>
            <a:off x="29723" y="4715582"/>
            <a:ext cx="1590188" cy="195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3" name="Рисунок 307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163" y="2826679"/>
            <a:ext cx="2404855" cy="1803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9" name="Рисунок 307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7" t="25477" r="11549" b="22246"/>
          <a:stretch/>
        </p:blipFill>
        <p:spPr>
          <a:xfrm>
            <a:off x="1619911" y="4630910"/>
            <a:ext cx="1435815" cy="2093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Рисунок 307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6" r="24768"/>
          <a:stretch/>
        </p:blipFill>
        <p:spPr>
          <a:xfrm>
            <a:off x="7423377" y="2735337"/>
            <a:ext cx="1723444" cy="1938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58738" y="4292600"/>
            <a:ext cx="2632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FF0000"/>
                </a:solidFill>
              </a:rPr>
              <a:t>2. Нетрадиционная техника «Рисование мыльными пузырями»</a:t>
            </a:r>
          </a:p>
        </p:txBody>
      </p:sp>
      <p:sp>
        <p:nvSpPr>
          <p:cNvPr id="3083" name="TextBox 3082"/>
          <p:cNvSpPr txBox="1">
            <a:spLocks noChangeArrowheads="1"/>
          </p:cNvSpPr>
          <p:nvPr/>
        </p:nvSpPr>
        <p:spPr bwMode="auto">
          <a:xfrm>
            <a:off x="2563813" y="4322763"/>
            <a:ext cx="25765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Готовим смесь: вода+жидкое мыло+ гуашь. Тщательно размешиваем.</a:t>
            </a:r>
          </a:p>
        </p:txBody>
      </p:sp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5148263" y="4400550"/>
            <a:ext cx="39100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Надуваем трубочкой пузыри и снимаем их ложечкой на лист бумаги. Можем смешать разные мыльные пенки. </a:t>
            </a:r>
          </a:p>
        </p:txBody>
      </p:sp>
      <p:sp>
        <p:nvSpPr>
          <p:cNvPr id="78" name="TextBox 77"/>
          <p:cNvSpPr txBox="1">
            <a:spLocks noChangeArrowheads="1"/>
          </p:cNvSpPr>
          <p:nvPr/>
        </p:nvSpPr>
        <p:spPr bwMode="auto">
          <a:xfrm>
            <a:off x="136525" y="6446838"/>
            <a:ext cx="25257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Лист просушить. Яркий фон готов!</a:t>
            </a:r>
          </a:p>
        </p:txBody>
      </p:sp>
      <p:grpSp>
        <p:nvGrpSpPr>
          <p:cNvPr id="3085" name="Группа 3084"/>
          <p:cNvGrpSpPr>
            <a:grpSpLocks/>
          </p:cNvGrpSpPr>
          <p:nvPr/>
        </p:nvGrpSpPr>
        <p:grpSpPr bwMode="auto">
          <a:xfrm>
            <a:off x="122238" y="400050"/>
            <a:ext cx="8999537" cy="2454275"/>
            <a:chOff x="122284" y="399602"/>
            <a:chExt cx="9000084" cy="2454564"/>
          </a:xfrm>
        </p:grpSpPr>
        <p:pic>
          <p:nvPicPr>
            <p:cNvPr id="3074" name="Picture 2" descr="M:\2014-2015 уч.год\008. апрель Проекты наукоград\Мылология старш.гр.Белочка\мыльное творчество\P1190869.JP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93" t="20668" r="39230" b="41951"/>
            <a:stretch/>
          </p:blipFill>
          <p:spPr bwMode="auto">
            <a:xfrm>
              <a:off x="122284" y="399602"/>
              <a:ext cx="2155081" cy="161218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Picture 3" descr="M:\2014-2015 уч.год\008. апрель Проекты наукоград\Мылология старш.гр.Белочка\мыльное творчество\P1190919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569" b="35720"/>
            <a:stretch/>
          </p:blipFill>
          <p:spPr bwMode="auto">
            <a:xfrm>
              <a:off x="2240782" y="777925"/>
              <a:ext cx="2359391" cy="185160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M:\2014-2015 уч.год\008. апрель Проекты наукоград\Мылология старш.гр.Белочка\мыльное творчество\P1190933.JP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1" r="28645" b="18078"/>
            <a:stretch/>
          </p:blipFill>
          <p:spPr bwMode="auto">
            <a:xfrm>
              <a:off x="4621453" y="841646"/>
              <a:ext cx="1677114" cy="178788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7" name="Picture 5" descr="M:\2014-2015 уч.год\008. апрель Проекты наукоград\Мылология старш.гр.Белочка\мыльное творчество\P1200288.JP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178" b="28675"/>
            <a:stretch/>
          </p:blipFill>
          <p:spPr bwMode="auto">
            <a:xfrm>
              <a:off x="6285989" y="445836"/>
              <a:ext cx="2836379" cy="197505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86" name="TextBox 1"/>
            <p:cNvSpPr txBox="1">
              <a:spLocks noChangeArrowheads="1"/>
            </p:cNvSpPr>
            <p:nvPr/>
          </p:nvSpPr>
          <p:spPr bwMode="auto">
            <a:xfrm>
              <a:off x="165194" y="1959222"/>
              <a:ext cx="214009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b="1">
                  <a:solidFill>
                    <a:srgbClr val="FF0000"/>
                  </a:solidFill>
                </a:rPr>
                <a:t>1. Нетрадиционная техника «Рисование мылом»</a:t>
              </a:r>
            </a:p>
          </p:txBody>
        </p:sp>
        <p:sp>
          <p:nvSpPr>
            <p:cNvPr id="15387" name="TextBox 78"/>
            <p:cNvSpPr txBox="1">
              <a:spLocks noChangeArrowheads="1"/>
            </p:cNvSpPr>
            <p:nvPr/>
          </p:nvSpPr>
          <p:spPr bwMode="auto">
            <a:xfrm>
              <a:off x="2140759" y="2190054"/>
              <a:ext cx="255943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/>
                <a:t>Сильным нажимом рисуем мылом  контур задуманной картинки.</a:t>
              </a:r>
            </a:p>
          </p:txBody>
        </p:sp>
        <p:sp>
          <p:nvSpPr>
            <p:cNvPr id="15388" name="TextBox 79"/>
            <p:cNvSpPr txBox="1">
              <a:spLocks noChangeArrowheads="1"/>
            </p:cNvSpPr>
            <p:nvPr/>
          </p:nvSpPr>
          <p:spPr bwMode="auto">
            <a:xfrm>
              <a:off x="4519568" y="2392501"/>
              <a:ext cx="185161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/>
                <a:t>Затушевываем лист светлым фоном </a:t>
              </a:r>
            </a:p>
          </p:txBody>
        </p:sp>
        <p:sp>
          <p:nvSpPr>
            <p:cNvPr id="15389" name="TextBox 80"/>
            <p:cNvSpPr txBox="1">
              <a:spLocks noChangeArrowheads="1"/>
            </p:cNvSpPr>
            <p:nvPr/>
          </p:nvSpPr>
          <p:spPr bwMode="auto">
            <a:xfrm>
              <a:off x="6623057" y="2274435"/>
              <a:ext cx="216224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/>
                <a:t>Просушиваем работы и любуемся ими </a:t>
              </a:r>
              <a:r>
                <a:rPr lang="ru-RU" altLang="ru-RU" sz="1200">
                  <a:sym typeface="Wingdings" pitchFamily="2" charset="2"/>
                </a:rPr>
                <a:t></a:t>
              </a:r>
              <a:endParaRPr lang="ru-RU" altLang="ru-RU" sz="1200"/>
            </a:p>
          </p:txBody>
        </p:sp>
      </p:grpSp>
      <p:grpSp>
        <p:nvGrpSpPr>
          <p:cNvPr id="2" name="Группа 1"/>
          <p:cNvGrpSpPr>
            <a:grpSpLocks/>
          </p:cNvGrpSpPr>
          <p:nvPr/>
        </p:nvGrpSpPr>
        <p:grpSpPr bwMode="auto">
          <a:xfrm>
            <a:off x="3741738" y="4767263"/>
            <a:ext cx="5380037" cy="1971675"/>
            <a:chOff x="3741385" y="4767222"/>
            <a:chExt cx="5380390" cy="1972366"/>
          </a:xfrm>
        </p:grpSpPr>
        <p:sp>
          <p:nvSpPr>
            <p:cNvPr id="15379" name="TextBox 3083"/>
            <p:cNvSpPr txBox="1">
              <a:spLocks noChangeArrowheads="1"/>
            </p:cNvSpPr>
            <p:nvPr/>
          </p:nvSpPr>
          <p:spPr bwMode="auto">
            <a:xfrm>
              <a:off x="5113328" y="6462589"/>
              <a:ext cx="188968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b="1">
                  <a:solidFill>
                    <a:srgbClr val="FF0000"/>
                  </a:solidFill>
                </a:rPr>
                <a:t>3. «Корзиночки из мыла»</a:t>
              </a:r>
            </a:p>
          </p:txBody>
        </p:sp>
        <p:pic>
          <p:nvPicPr>
            <p:cNvPr id="14374" name="Picture 38" descr="H:\DCIM\120_PANA\P1200504.JPG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7" r="8172" b="10666"/>
            <a:stretch/>
          </p:blipFill>
          <p:spPr bwMode="auto">
            <a:xfrm>
              <a:off x="3741385" y="4767222"/>
              <a:ext cx="2336359" cy="182063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75" name="Picture 39" descr="C:\Users\lunka\YandexDisk\Фотокамера\2015-04-09 11-12-08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3087" y="4862513"/>
              <a:ext cx="3168688" cy="178238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378" name="Прямоугольник 2"/>
          <p:cNvSpPr>
            <a:spLocks noChangeArrowheads="1"/>
          </p:cNvSpPr>
          <p:nvPr/>
        </p:nvSpPr>
        <p:spPr bwMode="auto">
          <a:xfrm>
            <a:off x="2128838" y="593725"/>
            <a:ext cx="4568825" cy="307975"/>
          </a:xfrm>
          <a:prstGeom prst="rect">
            <a:avLst/>
          </a:prstGeom>
          <a:solidFill>
            <a:srgbClr val="FFFFFF">
              <a:alpha val="3607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chemeClr val="tx2"/>
                </a:solidFill>
              </a:rPr>
              <a:t>мы освоили необычные техники рисования и рукоделия:</a:t>
            </a:r>
            <a:endParaRPr lang="ru-RU" altLang="ru-RU" sz="1400"/>
          </a:p>
        </p:txBody>
      </p:sp>
    </p:spTree>
    <p:custDataLst>
      <p:tags r:id="rId1"/>
    </p:custDataLst>
  </p:cSld>
  <p:clrMapOvr>
    <a:masterClrMapping/>
  </p:clrMapOvr>
  <p:transition spd="slow" advTm="248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3083" grpId="0"/>
      <p:bldP spid="77" grpId="0"/>
      <p:bldP spid="7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Группа 6"/>
          <p:cNvGrpSpPr>
            <a:grpSpLocks/>
          </p:cNvGrpSpPr>
          <p:nvPr/>
        </p:nvGrpSpPr>
        <p:grpSpPr bwMode="auto">
          <a:xfrm>
            <a:off x="38100" y="407988"/>
            <a:ext cx="615950" cy="3425825"/>
            <a:chOff x="0" y="0"/>
            <a:chExt cx="616442" cy="3425281"/>
          </a:xfrm>
        </p:grpSpPr>
        <p:pic>
          <p:nvPicPr>
            <p:cNvPr id="16434" name="Рисунок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5" name="Рисунок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6" name="Рисунок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7" name="Рисунок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387" name="Группа 12"/>
          <p:cNvGrpSpPr>
            <a:grpSpLocks/>
          </p:cNvGrpSpPr>
          <p:nvPr/>
        </p:nvGrpSpPr>
        <p:grpSpPr bwMode="auto">
          <a:xfrm>
            <a:off x="26988" y="3384550"/>
            <a:ext cx="617537" cy="3425825"/>
            <a:chOff x="0" y="0"/>
            <a:chExt cx="616442" cy="3425281"/>
          </a:xfrm>
        </p:grpSpPr>
        <p:pic>
          <p:nvPicPr>
            <p:cNvPr id="16430" name="Рисунок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1" name="Рисунок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2" name="Рисунок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3" name="Рисунок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388" name="Группа 17"/>
          <p:cNvGrpSpPr>
            <a:grpSpLocks/>
          </p:cNvGrpSpPr>
          <p:nvPr/>
        </p:nvGrpSpPr>
        <p:grpSpPr bwMode="auto">
          <a:xfrm rot="5400000">
            <a:off x="1287463" y="-1360488"/>
            <a:ext cx="615950" cy="3425825"/>
            <a:chOff x="0" y="0"/>
            <a:chExt cx="616442" cy="3425281"/>
          </a:xfrm>
        </p:grpSpPr>
        <p:pic>
          <p:nvPicPr>
            <p:cNvPr id="16426" name="Рисунок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27" name="Рисунок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28" name="Рисунок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29" name="Рисунок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389" name="Группа 22"/>
          <p:cNvGrpSpPr>
            <a:grpSpLocks/>
          </p:cNvGrpSpPr>
          <p:nvPr/>
        </p:nvGrpSpPr>
        <p:grpSpPr bwMode="auto">
          <a:xfrm rot="5400000">
            <a:off x="4236244" y="-1385094"/>
            <a:ext cx="615950" cy="3424238"/>
            <a:chOff x="0" y="0"/>
            <a:chExt cx="616442" cy="3425281"/>
          </a:xfrm>
        </p:grpSpPr>
        <p:pic>
          <p:nvPicPr>
            <p:cNvPr id="16422" name="Рисунок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23" name="Рисунок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24" name="Рисунок 2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25" name="Рисунок 2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390" name="Группа 27"/>
          <p:cNvGrpSpPr>
            <a:grpSpLocks/>
          </p:cNvGrpSpPr>
          <p:nvPr/>
        </p:nvGrpSpPr>
        <p:grpSpPr bwMode="auto">
          <a:xfrm rot="5400000">
            <a:off x="7185026" y="-1389063"/>
            <a:ext cx="615950" cy="3425825"/>
            <a:chOff x="0" y="0"/>
            <a:chExt cx="616442" cy="3425281"/>
          </a:xfrm>
        </p:grpSpPr>
        <p:pic>
          <p:nvPicPr>
            <p:cNvPr id="16418" name="Рисунок 2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9" name="Рисунок 2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20" name="Рисунок 3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21" name="Рисунок 3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391" name="Группа 32"/>
          <p:cNvGrpSpPr>
            <a:grpSpLocks/>
          </p:cNvGrpSpPr>
          <p:nvPr/>
        </p:nvGrpSpPr>
        <p:grpSpPr bwMode="auto">
          <a:xfrm>
            <a:off x="8421688" y="407988"/>
            <a:ext cx="615950" cy="3425825"/>
            <a:chOff x="0" y="0"/>
            <a:chExt cx="616442" cy="3425281"/>
          </a:xfrm>
        </p:grpSpPr>
        <p:pic>
          <p:nvPicPr>
            <p:cNvPr id="16414" name="Рисунок 3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5" name="Рисунок 3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6" name="Рисунок 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7" name="Рисунок 3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392" name="Группа 37"/>
          <p:cNvGrpSpPr>
            <a:grpSpLocks/>
          </p:cNvGrpSpPr>
          <p:nvPr/>
        </p:nvGrpSpPr>
        <p:grpSpPr bwMode="auto">
          <a:xfrm>
            <a:off x="8410575" y="3384550"/>
            <a:ext cx="615950" cy="3425825"/>
            <a:chOff x="0" y="0"/>
            <a:chExt cx="616442" cy="3425281"/>
          </a:xfrm>
        </p:grpSpPr>
        <p:pic>
          <p:nvPicPr>
            <p:cNvPr id="16410" name="Рисунок 3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1" name="Рисунок 3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2" name="Рисунок 4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3" name="Рисунок 4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" name="Прямоугольник 60"/>
          <p:cNvSpPr/>
          <p:nvPr/>
        </p:nvSpPr>
        <p:spPr>
          <a:xfrm>
            <a:off x="619702" y="421575"/>
            <a:ext cx="7704856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Мастерская (мыло своими руками)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0" r="20049"/>
          <a:stretch>
            <a:fillRect/>
          </a:stretch>
        </p:blipFill>
        <p:spPr>
          <a:xfrm>
            <a:off x="2189163" y="3187700"/>
            <a:ext cx="1739900" cy="203200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1963" y="889000"/>
            <a:ext cx="1641475" cy="2189163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4"/>
          <a:stretch>
            <a:fillRect/>
          </a:stretch>
        </p:blipFill>
        <p:spPr bwMode="auto">
          <a:xfrm>
            <a:off x="401638" y="3106738"/>
            <a:ext cx="1735137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873125"/>
            <a:ext cx="1674813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Рисунок 6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50" y="119063"/>
            <a:ext cx="1111250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" name="Группа 72"/>
          <p:cNvGrpSpPr>
            <a:grpSpLocks/>
          </p:cNvGrpSpPr>
          <p:nvPr/>
        </p:nvGrpSpPr>
        <p:grpSpPr bwMode="auto">
          <a:xfrm>
            <a:off x="4271963" y="900113"/>
            <a:ext cx="4121150" cy="4378325"/>
            <a:chOff x="4271620" y="900052"/>
            <a:chExt cx="4121372" cy="4378564"/>
          </a:xfrm>
        </p:grpSpPr>
        <p:pic>
          <p:nvPicPr>
            <p:cNvPr id="16405" name="Рисунок 5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12" r="28447"/>
            <a:stretch>
              <a:fillRect/>
            </a:stretch>
          </p:blipFill>
          <p:spPr bwMode="auto">
            <a:xfrm>
              <a:off x="4271620" y="933274"/>
              <a:ext cx="1834019" cy="2016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6" name="Рисунок 5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0390" y="900052"/>
              <a:ext cx="2198170" cy="1465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7" name="Рисунок 6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74"/>
            <a:stretch>
              <a:fillRect/>
            </a:stretch>
          </p:blipFill>
          <p:spPr bwMode="auto">
            <a:xfrm>
              <a:off x="6208071" y="2383635"/>
              <a:ext cx="2184921" cy="1384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8" name="Рисунок 6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74" r="7921" b="14732"/>
            <a:stretch>
              <a:fillRect/>
            </a:stretch>
          </p:blipFill>
          <p:spPr bwMode="auto">
            <a:xfrm>
              <a:off x="4282977" y="2980029"/>
              <a:ext cx="1822662" cy="2266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9" name="Рисунок 65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7256" y="3814499"/>
              <a:ext cx="2195736" cy="1464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2" name="Группа 71"/>
          <p:cNvGrpSpPr>
            <a:grpSpLocks/>
          </p:cNvGrpSpPr>
          <p:nvPr/>
        </p:nvGrpSpPr>
        <p:grpSpPr bwMode="auto">
          <a:xfrm>
            <a:off x="666750" y="5411788"/>
            <a:ext cx="7513638" cy="1349375"/>
            <a:chOff x="666029" y="5412152"/>
            <a:chExt cx="7514513" cy="1349242"/>
          </a:xfrm>
        </p:grpSpPr>
        <p:pic>
          <p:nvPicPr>
            <p:cNvPr id="16401" name="Рисунок 6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029" y="5501738"/>
              <a:ext cx="1918354" cy="1147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2" name="Рисунок 6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929" y="5418195"/>
              <a:ext cx="1920992" cy="1280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3" name="Рисунок 69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9792" y="5427599"/>
              <a:ext cx="1898722" cy="1265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4" name="Рисунок 70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93" b="9341"/>
            <a:stretch>
              <a:fillRect/>
            </a:stretch>
          </p:blipFill>
          <p:spPr bwMode="auto">
            <a:xfrm>
              <a:off x="6876256" y="5412152"/>
              <a:ext cx="1304286" cy="1349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</p:cSld>
  <p:clrMapOvr>
    <a:masterClrMapping/>
  </p:clrMapOvr>
  <p:transition spd="slow" advTm="127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Группа 6"/>
          <p:cNvGrpSpPr>
            <a:grpSpLocks/>
          </p:cNvGrpSpPr>
          <p:nvPr/>
        </p:nvGrpSpPr>
        <p:grpSpPr bwMode="auto">
          <a:xfrm>
            <a:off x="69850" y="501650"/>
            <a:ext cx="617538" cy="3424238"/>
            <a:chOff x="0" y="0"/>
            <a:chExt cx="616442" cy="3425281"/>
          </a:xfrm>
        </p:grpSpPr>
        <p:pic>
          <p:nvPicPr>
            <p:cNvPr id="17449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50" name="Рисунок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51" name="Рисунок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52" name="Рисунок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411" name="Группа 12"/>
          <p:cNvGrpSpPr>
            <a:grpSpLocks/>
          </p:cNvGrpSpPr>
          <p:nvPr/>
        </p:nvGrpSpPr>
        <p:grpSpPr bwMode="auto">
          <a:xfrm>
            <a:off x="115888" y="3563938"/>
            <a:ext cx="615950" cy="3425825"/>
            <a:chOff x="0" y="0"/>
            <a:chExt cx="616442" cy="3425281"/>
          </a:xfrm>
        </p:grpSpPr>
        <p:pic>
          <p:nvPicPr>
            <p:cNvPr id="17445" name="Рисунок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46" name="Рисунок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47" name="Рисунок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48" name="Рисунок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412" name="Группа 17"/>
          <p:cNvGrpSpPr>
            <a:grpSpLocks/>
          </p:cNvGrpSpPr>
          <p:nvPr/>
        </p:nvGrpSpPr>
        <p:grpSpPr bwMode="auto">
          <a:xfrm rot="5400000">
            <a:off x="1287463" y="-1360488"/>
            <a:ext cx="615950" cy="3425825"/>
            <a:chOff x="0" y="0"/>
            <a:chExt cx="616442" cy="3425281"/>
          </a:xfrm>
        </p:grpSpPr>
        <p:pic>
          <p:nvPicPr>
            <p:cNvPr id="17441" name="Рисунок 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42" name="Рисунок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43" name="Рисунок 2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44" name="Рисунок 2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413" name="Группа 22"/>
          <p:cNvGrpSpPr>
            <a:grpSpLocks/>
          </p:cNvGrpSpPr>
          <p:nvPr/>
        </p:nvGrpSpPr>
        <p:grpSpPr bwMode="auto">
          <a:xfrm rot="5400000">
            <a:off x="4236244" y="-1385094"/>
            <a:ext cx="615950" cy="3424238"/>
            <a:chOff x="0" y="0"/>
            <a:chExt cx="616442" cy="3425281"/>
          </a:xfrm>
        </p:grpSpPr>
        <p:pic>
          <p:nvPicPr>
            <p:cNvPr id="17437" name="Рисунок 2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38" name="Рисунок 2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39" name="Рисунок 2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40" name="Рисунок 2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414" name="Группа 27"/>
          <p:cNvGrpSpPr>
            <a:grpSpLocks/>
          </p:cNvGrpSpPr>
          <p:nvPr/>
        </p:nvGrpSpPr>
        <p:grpSpPr bwMode="auto">
          <a:xfrm rot="5400000">
            <a:off x="7185026" y="-1389063"/>
            <a:ext cx="615950" cy="3425825"/>
            <a:chOff x="0" y="0"/>
            <a:chExt cx="616442" cy="3425281"/>
          </a:xfrm>
        </p:grpSpPr>
        <p:pic>
          <p:nvPicPr>
            <p:cNvPr id="17433" name="Рисунок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34" name="Рисунок 2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35" name="Рисунок 3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36" name="Рисунок 3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415" name="Группа 32"/>
          <p:cNvGrpSpPr>
            <a:grpSpLocks/>
          </p:cNvGrpSpPr>
          <p:nvPr/>
        </p:nvGrpSpPr>
        <p:grpSpPr bwMode="auto">
          <a:xfrm>
            <a:off x="8421688" y="407988"/>
            <a:ext cx="615950" cy="3425825"/>
            <a:chOff x="0" y="0"/>
            <a:chExt cx="616442" cy="3425281"/>
          </a:xfrm>
        </p:grpSpPr>
        <p:pic>
          <p:nvPicPr>
            <p:cNvPr id="17429" name="Рисунок 3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30" name="Рисунок 3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31" name="Рисунок 3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32" name="Рисунок 3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416" name="Группа 37"/>
          <p:cNvGrpSpPr>
            <a:grpSpLocks/>
          </p:cNvGrpSpPr>
          <p:nvPr/>
        </p:nvGrpSpPr>
        <p:grpSpPr bwMode="auto">
          <a:xfrm>
            <a:off x="8410575" y="3384550"/>
            <a:ext cx="615950" cy="3425825"/>
            <a:chOff x="0" y="0"/>
            <a:chExt cx="616442" cy="3425281"/>
          </a:xfrm>
        </p:grpSpPr>
        <p:pic>
          <p:nvPicPr>
            <p:cNvPr id="17425" name="Рисунок 3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6" name="Рисунок 3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7" name="Рисунок 4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8" name="Рисунок 4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4" name="Picture 2" descr="рамка - фотография в мыльном пузыре Рамки другие - рукоделие. . Вы можете вставить фотографию в рамку прямо на сайт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8"/>
          <a:stretch/>
        </p:blipFill>
        <p:spPr bwMode="auto">
          <a:xfrm>
            <a:off x="7499318" y="5318770"/>
            <a:ext cx="1712056" cy="168020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686618" y="295711"/>
          <a:ext cx="7949410" cy="64790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159"/>
                <a:gridCol w="5393251"/>
              </a:tblGrid>
              <a:tr h="66907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Что мы знали про мыло?</a:t>
                      </a:r>
                      <a:r>
                        <a:rPr lang="ru-RU" sz="1200" b="1" dirty="0" smtClean="0">
                          <a:solidFill>
                            <a:srgbClr val="FF0000"/>
                          </a:solidFill>
                        </a:rPr>
                        <a:t>(версии детей)</a:t>
                      </a:r>
                      <a:endParaRPr lang="ru-RU" sz="1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>
                        <a:alpha val="8588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ru-RU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             </a:t>
                      </a:r>
                      <a:r>
                        <a:rPr lang="ru-RU" sz="1800" b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Что мы УЗНАЛИ про мыло? </a:t>
                      </a:r>
                      <a:r>
                        <a:rPr lang="ru-RU" sz="1800" b="1" kern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ru-RU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(новые версии детей)</a:t>
                      </a:r>
                      <a:endParaRPr lang="ru-RU" sz="12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8DCD47">
                        <a:alpha val="78824"/>
                      </a:srgbClr>
                    </a:solidFill>
                  </a:tcPr>
                </a:tc>
              </a:tr>
              <a:tr h="669072">
                <a:tc>
                  <a:txBody>
                    <a:bodyPr/>
                    <a:lstStyle/>
                    <a:p>
                      <a:r>
                        <a:rPr lang="ru-RU" smtClean="0"/>
                        <a:t>1. «Мылом</a:t>
                      </a:r>
                      <a:r>
                        <a:rPr lang="ru-RU" baseline="0" smtClean="0"/>
                        <a:t> моют руки и посуду, и стирают».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1. «Мылом пользуются все люди. </a:t>
                      </a:r>
                      <a:r>
                        <a:rPr lang="ru-RU" sz="1400" baseline="0" dirty="0" smtClean="0"/>
                        <a:t>Оно очень нужно врачам, детям, парикмахерам, портным и даже в прачечной»…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</a:tr>
              <a:tr h="1656749">
                <a:tc>
                  <a:txBody>
                    <a:bodyPr/>
                    <a:lstStyle/>
                    <a:p>
                      <a:r>
                        <a:rPr lang="ru-RU" dirty="0" smtClean="0"/>
                        <a:t>2. «Мылом убивают микробы. Руки надо мыть каждый</a:t>
                      </a:r>
                      <a:r>
                        <a:rPr lang="ru-RU" baseline="0" dirty="0" smtClean="0"/>
                        <a:t> день</a:t>
                      </a:r>
                      <a:r>
                        <a:rPr lang="ru-RU" dirty="0" smtClean="0"/>
                        <a:t>».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2. «Мыло дружит с водой. Если их смешать, то получится пена. Пена</a:t>
                      </a:r>
                      <a:r>
                        <a:rPr lang="ru-RU" sz="1400" baseline="0" dirty="0" smtClean="0"/>
                        <a:t> смывает грязь и микробов. Там появляется мыльная плёночка, она примагничивает грязь. А ещё пена становится очень пузырчатой, когда её сильно- сильно взбиваешь. Чтобы папа не порезался, когда он бреется, пена защищает кожу, бритва  же легко скользит. А ещё пожарные тушат огонь пеной, а в огороде растения пеной покрывают, чтобы вредные насекомые их не съели» ...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</a:tr>
              <a:tr h="1433725">
                <a:tc>
                  <a:txBody>
                    <a:bodyPr/>
                    <a:lstStyle/>
                    <a:p>
                      <a:r>
                        <a:rPr lang="ru-RU" dirty="0" smtClean="0"/>
                        <a:t>3. «Мыло щиплется и вкусно пахнет».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 «Мыло бывает разным </a:t>
                      </a:r>
                      <a:r>
                        <a:rPr lang="ru-RU" sz="14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преразным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 мыло-гель, мыло-</a:t>
                      </a:r>
                      <a:r>
                        <a:rPr lang="ru-RU" sz="14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скраб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(со скорлупками), мыло-крем, микробное </a:t>
                      </a:r>
                      <a:r>
                        <a:rPr lang="ru-RU" sz="1200" i="1" u="sng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(имелось ввиду </a:t>
                      </a:r>
                      <a:r>
                        <a:rPr lang="ru-RU" sz="1200" i="1" u="sng" kern="1200" baseline="0" dirty="0" err="1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антибактери-альное</a:t>
                      </a:r>
                      <a:r>
                        <a:rPr lang="ru-RU" sz="1200" i="1" u="sng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лечебное, детское, банное, хозяйское – (даже пятна выводит), красивое </a:t>
                      </a:r>
                      <a:r>
                        <a:rPr lang="ru-RU" sz="1200" i="1" u="sng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(имелось ввиду декоративное)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У мыла есть разная форма, и разный цвет, и разный запах. Оно может быть твердое и льющееся </a:t>
                      </a:r>
                      <a:r>
                        <a:rPr lang="ru-RU" sz="1200" i="1" u="sng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(жидкое)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»…</a:t>
                      </a:r>
                      <a:endParaRPr lang="ru-RU" sz="14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</a:tr>
              <a:tr h="12107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4. «Из</a:t>
                      </a:r>
                      <a:r>
                        <a:rPr lang="ru-RU" baseline="0" dirty="0" smtClean="0"/>
                        <a:t> мыла можно делать пузыри».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4. «</a:t>
                      </a:r>
                      <a:r>
                        <a:rPr lang="ru-RU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Мыло+вода+воздух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=мыльные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пузыри. Они такие лёгкие. Пузыри блестят как радуга. Мы даже рисовали мыльными пузырями и делали мыльный вулкан. С ними очень весело. Они дарят хорошее увеселительное настроение. Я знаю, как делать большие и  маленькие пузыри, и даже двойные и тройные».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</a:tr>
              <a:tr h="669072">
                <a:tc>
                  <a:txBody>
                    <a:bodyPr/>
                    <a:lstStyle/>
                    <a:p>
                      <a:r>
                        <a:rPr lang="ru-RU" dirty="0" smtClean="0"/>
                        <a:t>5. «Мыло</a:t>
                      </a:r>
                      <a:r>
                        <a:rPr lang="ru-RU" baseline="0" dirty="0" smtClean="0"/>
                        <a:t> можно дарить в подарок».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5. «Мыло можно  сделать самому, из него можно делать корзиночки на праздник. Мылом можно рисовать и клеить (я умею делать многоразовые наклейки с мылом)»…</a:t>
                      </a:r>
                      <a:endParaRPr lang="ru-RU" sz="14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</a:tr>
            </a:tbl>
          </a:graphicData>
        </a:graphic>
      </p:graphicFrame>
      <p:pic>
        <p:nvPicPr>
          <p:cNvPr id="17419" name="Picture 4" descr="мыловарение &quot; Интересно почитать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354013"/>
            <a:ext cx="963613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41" descr="микробы free vector clip ar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738" y="2698750"/>
            <a:ext cx="395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43" descr="1 Pictures submitted by Flavia Borelli - vector clip art online, royalty free &amp; public domai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2590800"/>
            <a:ext cx="38100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45" descr="Bacteria Sponge Images, Stock Pictures, Royalty Free Bacteria Sponge Photos And Stock Photography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280314">
            <a:off x="1907382" y="2431256"/>
            <a:ext cx="896938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33" name="Picture 49" descr="Да здравствует мыло душистое, И полотенце пушистое, И зубной…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680" y="3860875"/>
            <a:ext cx="1262392" cy="8777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4" name="Рисунок 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175" y="5048250"/>
            <a:ext cx="911225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1592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Группа 6"/>
          <p:cNvGrpSpPr>
            <a:grpSpLocks/>
          </p:cNvGrpSpPr>
          <p:nvPr/>
        </p:nvGrpSpPr>
        <p:grpSpPr bwMode="auto">
          <a:xfrm>
            <a:off x="38100" y="407988"/>
            <a:ext cx="615950" cy="3425825"/>
            <a:chOff x="0" y="0"/>
            <a:chExt cx="616442" cy="3425281"/>
          </a:xfrm>
        </p:grpSpPr>
        <p:pic>
          <p:nvPicPr>
            <p:cNvPr id="18512" name="Рисунок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13" name="Рисунок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14" name="Рисунок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15" name="Рисунок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435" name="Группа 12"/>
          <p:cNvGrpSpPr>
            <a:grpSpLocks/>
          </p:cNvGrpSpPr>
          <p:nvPr/>
        </p:nvGrpSpPr>
        <p:grpSpPr bwMode="auto">
          <a:xfrm>
            <a:off x="26988" y="3384550"/>
            <a:ext cx="617537" cy="3425825"/>
            <a:chOff x="0" y="0"/>
            <a:chExt cx="616442" cy="3425281"/>
          </a:xfrm>
        </p:grpSpPr>
        <p:pic>
          <p:nvPicPr>
            <p:cNvPr id="18508" name="Рисунок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09" name="Рисунок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10" name="Рисунок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11" name="Рисунок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436" name="Группа 17"/>
          <p:cNvGrpSpPr>
            <a:grpSpLocks/>
          </p:cNvGrpSpPr>
          <p:nvPr/>
        </p:nvGrpSpPr>
        <p:grpSpPr bwMode="auto">
          <a:xfrm rot="5400000">
            <a:off x="1287463" y="-1360488"/>
            <a:ext cx="615950" cy="3425825"/>
            <a:chOff x="0" y="0"/>
            <a:chExt cx="616442" cy="3425281"/>
          </a:xfrm>
        </p:grpSpPr>
        <p:pic>
          <p:nvPicPr>
            <p:cNvPr id="18504" name="Рисунок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05" name="Рисунок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06" name="Рисунок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07" name="Рисунок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437" name="Группа 22"/>
          <p:cNvGrpSpPr>
            <a:grpSpLocks/>
          </p:cNvGrpSpPr>
          <p:nvPr/>
        </p:nvGrpSpPr>
        <p:grpSpPr bwMode="auto">
          <a:xfrm rot="5400000">
            <a:off x="4236244" y="-1385094"/>
            <a:ext cx="615950" cy="3424238"/>
            <a:chOff x="0" y="0"/>
            <a:chExt cx="616442" cy="3425281"/>
          </a:xfrm>
        </p:grpSpPr>
        <p:pic>
          <p:nvPicPr>
            <p:cNvPr id="18500" name="Рисунок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01" name="Рисунок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02" name="Рисунок 2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03" name="Рисунок 2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438" name="Группа 27"/>
          <p:cNvGrpSpPr>
            <a:grpSpLocks/>
          </p:cNvGrpSpPr>
          <p:nvPr/>
        </p:nvGrpSpPr>
        <p:grpSpPr bwMode="auto">
          <a:xfrm rot="5400000">
            <a:off x="7185026" y="-1389063"/>
            <a:ext cx="615950" cy="3425825"/>
            <a:chOff x="0" y="0"/>
            <a:chExt cx="616442" cy="3425281"/>
          </a:xfrm>
        </p:grpSpPr>
        <p:pic>
          <p:nvPicPr>
            <p:cNvPr id="18496" name="Рисунок 2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97" name="Рисунок 2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98" name="Рисунок 3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99" name="Рисунок 3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439" name="Группа 32"/>
          <p:cNvGrpSpPr>
            <a:grpSpLocks/>
          </p:cNvGrpSpPr>
          <p:nvPr/>
        </p:nvGrpSpPr>
        <p:grpSpPr bwMode="auto">
          <a:xfrm>
            <a:off x="8421688" y="407988"/>
            <a:ext cx="615950" cy="3425825"/>
            <a:chOff x="0" y="0"/>
            <a:chExt cx="616442" cy="3425281"/>
          </a:xfrm>
        </p:grpSpPr>
        <p:pic>
          <p:nvPicPr>
            <p:cNvPr id="18492" name="Рисунок 3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93" name="Рисунок 3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94" name="Рисунок 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95" name="Рисунок 3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440" name="Группа 37"/>
          <p:cNvGrpSpPr>
            <a:grpSpLocks/>
          </p:cNvGrpSpPr>
          <p:nvPr/>
        </p:nvGrpSpPr>
        <p:grpSpPr bwMode="auto">
          <a:xfrm>
            <a:off x="8410575" y="3384550"/>
            <a:ext cx="615950" cy="3425825"/>
            <a:chOff x="0" y="0"/>
            <a:chExt cx="616442" cy="3425281"/>
          </a:xfrm>
        </p:grpSpPr>
        <p:pic>
          <p:nvPicPr>
            <p:cNvPr id="18488" name="Рисунок 3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89" name="Рисунок 3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90" name="Рисунок 4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91" name="Рисунок 4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441" name="Группа 42"/>
          <p:cNvGrpSpPr>
            <a:grpSpLocks/>
          </p:cNvGrpSpPr>
          <p:nvPr/>
        </p:nvGrpSpPr>
        <p:grpSpPr bwMode="auto">
          <a:xfrm rot="-5400000">
            <a:off x="1721644" y="4775994"/>
            <a:ext cx="615950" cy="3424238"/>
            <a:chOff x="0" y="0"/>
            <a:chExt cx="616442" cy="3425281"/>
          </a:xfrm>
        </p:grpSpPr>
        <p:pic>
          <p:nvPicPr>
            <p:cNvPr id="18484" name="Рисунок 4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85" name="Рисунок 4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86" name="Рисунок 4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87" name="Рисунок 4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442" name="Группа 47"/>
          <p:cNvGrpSpPr>
            <a:grpSpLocks/>
          </p:cNvGrpSpPr>
          <p:nvPr/>
        </p:nvGrpSpPr>
        <p:grpSpPr bwMode="auto">
          <a:xfrm rot="5400000">
            <a:off x="4824413" y="4849812"/>
            <a:ext cx="615950" cy="3425825"/>
            <a:chOff x="0" y="0"/>
            <a:chExt cx="616442" cy="3425281"/>
          </a:xfrm>
        </p:grpSpPr>
        <p:pic>
          <p:nvPicPr>
            <p:cNvPr id="18480" name="Рисунок 4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81" name="Рисунок 4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82" name="Рисунок 5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83" name="Рисунок 5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443" name="Группа 52"/>
          <p:cNvGrpSpPr>
            <a:grpSpLocks/>
          </p:cNvGrpSpPr>
          <p:nvPr/>
        </p:nvGrpSpPr>
        <p:grpSpPr bwMode="auto">
          <a:xfrm rot="5400000">
            <a:off x="7321550" y="5583238"/>
            <a:ext cx="617538" cy="1941512"/>
            <a:chOff x="0" y="1483996"/>
            <a:chExt cx="616442" cy="1941285"/>
          </a:xfrm>
        </p:grpSpPr>
        <p:pic>
          <p:nvPicPr>
            <p:cNvPr id="18478" name="Рисунок 5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79" name="Рисунок 5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444" name="Группа 1"/>
          <p:cNvGrpSpPr>
            <a:grpSpLocks/>
          </p:cNvGrpSpPr>
          <p:nvPr/>
        </p:nvGrpSpPr>
        <p:grpSpPr bwMode="auto">
          <a:xfrm>
            <a:off x="2803525" y="265113"/>
            <a:ext cx="2971800" cy="2916237"/>
            <a:chOff x="2631061" y="725303"/>
            <a:chExt cx="2971273" cy="2916000"/>
          </a:xfrm>
        </p:grpSpPr>
        <p:pic>
          <p:nvPicPr>
            <p:cNvPr id="54" name="Picture 2" descr="рамка - фотография в мыльном пузыре Рамки другие - рукоделие. . Вы можете вставить фотографию в рамку прямо на сайт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18"/>
            <a:stretch/>
          </p:blipFill>
          <p:spPr bwMode="auto">
            <a:xfrm>
              <a:off x="2631061" y="725303"/>
              <a:ext cx="2971273" cy="29160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Прямоугольник 54"/>
            <p:cNvSpPr/>
            <p:nvPr/>
          </p:nvSpPr>
          <p:spPr>
            <a:xfrm>
              <a:off x="2776554" y="1291718"/>
              <a:ext cx="2612142" cy="1569660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brightRoom" dir="t"/>
              </a:scene3d>
              <a:sp3d contourW="6350" prstMaterial="plastic">
                <a:bevelT w="20320" h="20320" prst="angle"/>
                <a:contourClr>
                  <a:schemeClr val="accent1">
                    <a:tint val="100000"/>
                    <a:shade val="100000"/>
                    <a:hueMod val="100000"/>
                    <a:satMod val="100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cap="all" dirty="0">
                  <a:ln/>
                  <a:solidFill>
                    <a:schemeClr val="accent1"/>
                  </a:solidFill>
                  <a:effectLst>
                    <a:outerShdw blurRad="19685" dist="12700" dir="5400000" algn="tl" rotWithShape="0">
                      <a:schemeClr val="accent1">
                        <a:satMod val="130000"/>
                        <a:alpha val="60000"/>
                      </a:schemeClr>
                    </a:outerShdw>
                    <a:reflection blurRad="10000" stA="55000" endPos="48000" dist="500" dir="5400000" sy="-100000" algn="bl" rotWithShape="0"/>
                  </a:effectLst>
                  <a:latin typeface="+mn-lt"/>
                  <a:cs typeface="+mn-cs"/>
                </a:rPr>
                <a:t>I </a:t>
              </a:r>
              <a:r>
                <a:rPr lang="en-US" sz="2400" b="1" cap="all" dirty="0" err="1">
                  <a:ln/>
                  <a:solidFill>
                    <a:schemeClr val="accent1"/>
                  </a:solidFill>
                  <a:effectLst>
                    <a:outerShdw blurRad="19685" dist="12700" dir="5400000" algn="tl" rotWithShape="0">
                      <a:schemeClr val="accent1">
                        <a:satMod val="130000"/>
                        <a:alpha val="60000"/>
                      </a:schemeClr>
                    </a:outerShdw>
                    <a:reflection blurRad="10000" stA="55000" endPos="48000" dist="500" dir="5400000" sy="-100000" algn="bl" rotWithShape="0"/>
                  </a:effectLst>
                  <a:latin typeface="+mn-lt"/>
                  <a:cs typeface="+mn-cs"/>
                </a:rPr>
                <a:t>I</a:t>
              </a:r>
              <a:r>
                <a:rPr lang="en-US" sz="2400" b="1" cap="all" dirty="0">
                  <a:ln/>
                  <a:solidFill>
                    <a:schemeClr val="accent1"/>
                  </a:solidFill>
                  <a:effectLst>
                    <a:outerShdw blurRad="19685" dist="12700" dir="5400000" algn="tl" rotWithShape="0">
                      <a:schemeClr val="accent1">
                        <a:satMod val="130000"/>
                        <a:alpha val="60000"/>
                      </a:schemeClr>
                    </a:outerShdw>
                    <a:reflection blurRad="10000" stA="55000" endPos="48000" dist="500" dir="5400000" sy="-100000" algn="bl" rotWithShape="0"/>
                  </a:effectLst>
                  <a:latin typeface="+mn-lt"/>
                  <a:cs typeface="+mn-cs"/>
                </a:rPr>
                <a:t> </a:t>
              </a:r>
              <a:r>
                <a:rPr lang="en-US" sz="2400" b="1" cap="all" dirty="0" err="1">
                  <a:ln/>
                  <a:solidFill>
                    <a:schemeClr val="accent1"/>
                  </a:solidFill>
                  <a:effectLst>
                    <a:outerShdw blurRad="19685" dist="12700" dir="5400000" algn="tl" rotWithShape="0">
                      <a:schemeClr val="accent1">
                        <a:satMod val="130000"/>
                        <a:alpha val="60000"/>
                      </a:schemeClr>
                    </a:outerShdw>
                    <a:reflection blurRad="10000" stA="55000" endPos="48000" dist="500" dir="5400000" sy="-100000" algn="bl" rotWithShape="0"/>
                  </a:effectLst>
                  <a:latin typeface="+mn-lt"/>
                  <a:cs typeface="+mn-cs"/>
                </a:rPr>
                <a:t>I</a:t>
              </a:r>
              <a:r>
                <a:rPr lang="en-US" sz="2400" b="1" cap="all" dirty="0">
                  <a:ln/>
                  <a:solidFill>
                    <a:schemeClr val="accent1"/>
                  </a:solidFill>
                  <a:effectLst>
                    <a:outerShdw blurRad="19685" dist="12700" dir="5400000" algn="tl" rotWithShape="0">
                      <a:schemeClr val="accent1">
                        <a:satMod val="130000"/>
                        <a:alpha val="60000"/>
                      </a:schemeClr>
                    </a:outerShdw>
                    <a:reflection blurRad="10000" stA="55000" endPos="48000" dist="500" dir="5400000" sy="-100000" algn="bl" rotWithShape="0"/>
                  </a:effectLst>
                  <a:latin typeface="+mn-lt"/>
                  <a:cs typeface="+mn-cs"/>
                </a:rPr>
                <a:t> </a:t>
              </a:r>
              <a:r>
                <a:rPr lang="ru-RU" sz="2400" b="1" cap="all" dirty="0">
                  <a:ln/>
                  <a:solidFill>
                    <a:schemeClr val="accent1"/>
                  </a:solidFill>
                  <a:effectLst>
                    <a:outerShdw blurRad="19685" dist="12700" dir="5400000" algn="tl" rotWithShape="0">
                      <a:schemeClr val="accent1">
                        <a:satMod val="130000"/>
                        <a:alpha val="60000"/>
                      </a:schemeClr>
                    </a:outerShdw>
                    <a:reflection blurRad="10000" stA="55000" endPos="48000" dist="500" dir="5400000" sy="-100000" algn="bl" rotWithShape="0"/>
                  </a:effectLst>
                  <a:latin typeface="+mn-lt"/>
                  <a:cs typeface="+mn-cs"/>
                </a:rPr>
                <a:t>этап: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  <a:cs typeface="+mn-cs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cap="all" dirty="0">
                  <a:ln/>
                  <a:solidFill>
                    <a:schemeClr val="accent1"/>
                  </a:solidFill>
                  <a:effectLst>
                    <a:outerShdw blurRad="19685" dist="12700" dir="5400000" algn="tl" rotWithShape="0">
                      <a:schemeClr val="accent1">
                        <a:satMod val="130000"/>
                        <a:alpha val="60000"/>
                      </a:schemeClr>
                    </a:outerShdw>
                    <a:reflection blurRad="10000" stA="55000" endPos="48000" dist="500" dir="5400000" sy="-100000" algn="bl" rotWithShape="0"/>
                  </a:effectLst>
                  <a:latin typeface="+mn-lt"/>
                  <a:cs typeface="+mn-cs"/>
                </a:rPr>
                <a:t>«НАУЧНЫЕ ОТКРЫТИЯ»</a:t>
              </a:r>
            </a:p>
          </p:txBody>
        </p:sp>
      </p:grpSp>
      <p:grpSp>
        <p:nvGrpSpPr>
          <p:cNvPr id="18445" name="Группа 9"/>
          <p:cNvGrpSpPr>
            <a:grpSpLocks/>
          </p:cNvGrpSpPr>
          <p:nvPr/>
        </p:nvGrpSpPr>
        <p:grpSpPr bwMode="auto">
          <a:xfrm>
            <a:off x="155575" y="454025"/>
            <a:ext cx="2352675" cy="2309813"/>
            <a:chOff x="155317" y="453602"/>
            <a:chExt cx="2353560" cy="2309775"/>
          </a:xfrm>
        </p:grpSpPr>
        <p:pic>
          <p:nvPicPr>
            <p:cNvPr id="59" name="Picture 2" descr="рамка - фотография в мыльном пузыре Рамки другие - рукоделие. . Вы можете вставить фотографию в рамку прямо на сайте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18"/>
            <a:stretch/>
          </p:blipFill>
          <p:spPr bwMode="auto">
            <a:xfrm>
              <a:off x="155317" y="453602"/>
              <a:ext cx="2353560" cy="230977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475" name="Прямоугольник 3"/>
            <p:cNvSpPr>
              <a:spLocks noChangeArrowheads="1"/>
            </p:cNvSpPr>
            <p:nvPr/>
          </p:nvSpPr>
          <p:spPr bwMode="auto">
            <a:xfrm>
              <a:off x="474613" y="884313"/>
              <a:ext cx="1649115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/>
                <a:t>1) </a:t>
              </a:r>
              <a:r>
                <a:rPr lang="ru-RU" altLang="ru-RU" sz="1200">
                  <a:solidFill>
                    <a:srgbClr val="FF0000"/>
                  </a:solidFill>
                </a:rPr>
                <a:t>Узнали и доказали</a:t>
              </a:r>
              <a:r>
                <a:rPr lang="ru-RU" altLang="ru-RU" sz="1200"/>
                <a:t>, что мыло является наиважнейшим средством гигиены, что оно играет очень важную роль в жизни и быту человека.</a:t>
              </a:r>
              <a:endParaRPr lang="ru-RU" altLang="ru-RU" sz="1200">
                <a:solidFill>
                  <a:srgbClr val="0070C0"/>
                </a:solidFill>
              </a:endParaRPr>
            </a:p>
          </p:txBody>
        </p:sp>
      </p:grpSp>
      <p:grpSp>
        <p:nvGrpSpPr>
          <p:cNvPr id="18446" name="Группа 12"/>
          <p:cNvGrpSpPr>
            <a:grpSpLocks/>
          </p:cNvGrpSpPr>
          <p:nvPr/>
        </p:nvGrpSpPr>
        <p:grpSpPr bwMode="auto">
          <a:xfrm>
            <a:off x="2439988" y="3627438"/>
            <a:ext cx="2697162" cy="2647950"/>
            <a:chOff x="2286000" y="4179251"/>
            <a:chExt cx="2696712" cy="2646543"/>
          </a:xfrm>
        </p:grpSpPr>
        <p:pic>
          <p:nvPicPr>
            <p:cNvPr id="57" name="Picture 2" descr="рамка - фотография в мыльном пузыре Рамки другие - рукоделие. . Вы можете вставить фотографию в рамку прямо на сайт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18"/>
            <a:stretch/>
          </p:blipFill>
          <p:spPr bwMode="auto">
            <a:xfrm>
              <a:off x="2286000" y="4179251"/>
              <a:ext cx="2696712" cy="264654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473" name="Прямоугольник 62"/>
            <p:cNvSpPr>
              <a:spLocks noChangeArrowheads="1"/>
            </p:cNvSpPr>
            <p:nvPr/>
          </p:nvSpPr>
          <p:spPr bwMode="auto">
            <a:xfrm>
              <a:off x="2832025" y="4579723"/>
              <a:ext cx="1649115" cy="1754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dirty="0"/>
                <a:t>4) </a:t>
              </a:r>
              <a:r>
                <a:rPr lang="ru-RU" altLang="ru-RU" sz="1200" dirty="0">
                  <a:solidFill>
                    <a:srgbClr val="FF0000"/>
                  </a:solidFill>
                </a:rPr>
                <a:t>Научились</a:t>
              </a:r>
              <a:r>
                <a:rPr lang="ru-RU" altLang="ru-RU" sz="1200" dirty="0"/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dirty="0"/>
                <a:t>варить мыло, но запомнили, что это делать надо ТОЛЬКО под присмотром взрослых.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200" dirty="0">
                  <a:solidFill>
                    <a:srgbClr val="0070C0"/>
                  </a:solidFill>
                </a:rPr>
                <a:t>P.S. </a:t>
              </a:r>
              <a:r>
                <a:rPr lang="ru-RU" altLang="ru-RU" sz="1200" dirty="0">
                  <a:solidFill>
                    <a:srgbClr val="0070C0"/>
                  </a:solidFill>
                </a:rPr>
                <a:t>Кто же ещё кроме нас  научит родителей варить мыло?</a:t>
              </a:r>
            </a:p>
          </p:txBody>
        </p:sp>
      </p:grpSp>
      <p:grpSp>
        <p:nvGrpSpPr>
          <p:cNvPr id="18447" name="Группа 11"/>
          <p:cNvGrpSpPr>
            <a:grpSpLocks/>
          </p:cNvGrpSpPr>
          <p:nvPr/>
        </p:nvGrpSpPr>
        <p:grpSpPr bwMode="auto">
          <a:xfrm>
            <a:off x="-123825" y="2709863"/>
            <a:ext cx="2727325" cy="2676525"/>
            <a:chOff x="-94708" y="2858824"/>
            <a:chExt cx="2727666" cy="2676920"/>
          </a:xfrm>
        </p:grpSpPr>
        <p:pic>
          <p:nvPicPr>
            <p:cNvPr id="56" name="Picture 2" descr="рамка - фотография в мыльном пузыре Рамки другие - рукоделие. . Вы можете вставить фотографию в рамку прямо на сайт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18"/>
            <a:stretch/>
          </p:blipFill>
          <p:spPr bwMode="auto">
            <a:xfrm>
              <a:off x="-94708" y="2858824"/>
              <a:ext cx="2727666" cy="267692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470" name="Прямоугольник 63"/>
            <p:cNvSpPr>
              <a:spLocks noChangeArrowheads="1"/>
            </p:cNvSpPr>
            <p:nvPr/>
          </p:nvSpPr>
          <p:spPr bwMode="auto">
            <a:xfrm>
              <a:off x="196613" y="3183843"/>
              <a:ext cx="2050292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/>
                <a:t>3) </a:t>
              </a:r>
              <a:r>
                <a:rPr lang="ru-RU" altLang="ru-RU" sz="1200">
                  <a:solidFill>
                    <a:srgbClr val="FF0000"/>
                  </a:solidFill>
                </a:rPr>
                <a:t>Освоили</a:t>
              </a:r>
              <a:r>
                <a:rPr lang="ru-RU" altLang="ru-RU" sz="1200"/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/>
                <a:t>необычные техники использования мыла в рисовании и пришли к выводу, что создавать мыльные шедевры  на бумаге ИНТЕРЕСНО, но   сложно. </a:t>
              </a:r>
              <a:endParaRPr lang="ru-RU" altLang="ru-RU" sz="1200">
                <a:solidFill>
                  <a:srgbClr val="0070C0"/>
                </a:solidFill>
              </a:endParaRPr>
            </a:p>
          </p:txBody>
        </p:sp>
        <p:sp>
          <p:nvSpPr>
            <p:cNvPr id="18471" name="Прямоугольник 5"/>
            <p:cNvSpPr>
              <a:spLocks noChangeArrowheads="1"/>
            </p:cNvSpPr>
            <p:nvPr/>
          </p:nvSpPr>
          <p:spPr bwMode="auto">
            <a:xfrm>
              <a:off x="336190" y="4660395"/>
              <a:ext cx="192596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200">
                  <a:solidFill>
                    <a:srgbClr val="0070C0"/>
                  </a:solidFill>
                </a:rPr>
                <a:t>P.S. </a:t>
              </a:r>
              <a:r>
                <a:rPr lang="ru-RU" altLang="ru-RU" sz="1200">
                  <a:solidFill>
                    <a:srgbClr val="0070C0"/>
                  </a:solidFill>
                </a:rPr>
                <a:t>Лучше всего рисовать кусочком мыла на очень темных тканях.</a:t>
              </a:r>
            </a:p>
          </p:txBody>
        </p:sp>
      </p:grpSp>
      <p:grpSp>
        <p:nvGrpSpPr>
          <p:cNvPr id="18448" name="Группа 10"/>
          <p:cNvGrpSpPr>
            <a:grpSpLocks/>
          </p:cNvGrpSpPr>
          <p:nvPr/>
        </p:nvGrpSpPr>
        <p:grpSpPr bwMode="auto">
          <a:xfrm>
            <a:off x="6002338" y="355600"/>
            <a:ext cx="2832100" cy="2779713"/>
            <a:chOff x="5780514" y="577001"/>
            <a:chExt cx="2832225" cy="2779536"/>
          </a:xfrm>
        </p:grpSpPr>
        <p:pic>
          <p:nvPicPr>
            <p:cNvPr id="58" name="Picture 2" descr="рамка - фотография в мыльном пузыре Рамки другие - рукоделие. . Вы можете вставить фотографию в рамку прямо на сайт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18"/>
            <a:stretch/>
          </p:blipFill>
          <p:spPr bwMode="auto">
            <a:xfrm>
              <a:off x="5780514" y="577001"/>
              <a:ext cx="2832225" cy="277953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468" name="Прямоугольник 6"/>
            <p:cNvSpPr>
              <a:spLocks noChangeArrowheads="1"/>
            </p:cNvSpPr>
            <p:nvPr/>
          </p:nvSpPr>
          <p:spPr bwMode="auto">
            <a:xfrm>
              <a:off x="5958504" y="983550"/>
              <a:ext cx="2401655" cy="2308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dirty="0"/>
                <a:t>2)</a:t>
              </a:r>
              <a:r>
                <a:rPr lang="ru-RU" altLang="ru-RU" sz="1200" dirty="0">
                  <a:solidFill>
                    <a:srgbClr val="FF0000"/>
                  </a:solidFill>
                </a:rPr>
                <a:t> Поняли </a:t>
              </a:r>
              <a:r>
                <a:rPr lang="ru-RU" altLang="ru-RU" sz="1200" dirty="0"/>
                <a:t>(из беседы с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dirty="0"/>
                <a:t>доктором </a:t>
              </a:r>
              <a:r>
                <a:rPr lang="ru-RU" altLang="ru-RU" sz="1200" dirty="0" err="1"/>
                <a:t>Неболейкиным</a:t>
              </a:r>
              <a:r>
                <a:rPr lang="ru-RU" altLang="ru-RU" sz="1200" dirty="0"/>
                <a:t>), что игры с мыльными пузырями лучше проводить на свежем воздухе и в том случае, если на мыло нет аллергии, и что не каждое мыло может подойти человеку.</a:t>
              </a:r>
              <a:r>
                <a:rPr lang="en-US" altLang="ru-RU" sz="1200" dirty="0">
                  <a:solidFill>
                    <a:srgbClr val="0070C0"/>
                  </a:solidFill>
                </a:rPr>
                <a:t> P.S. </a:t>
              </a:r>
              <a:r>
                <a:rPr lang="ru-RU" altLang="ru-RU" sz="1200" dirty="0">
                  <a:solidFill>
                    <a:srgbClr val="0070C0"/>
                  </a:solidFill>
                </a:rPr>
                <a:t>Некоторые запахи или состав мыла могут вызвать раздражение.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200" dirty="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200" dirty="0"/>
            </a:p>
          </p:txBody>
        </p:sp>
      </p:grpSp>
      <p:grpSp>
        <p:nvGrpSpPr>
          <p:cNvPr id="18449" name="Группа 13"/>
          <p:cNvGrpSpPr>
            <a:grpSpLocks/>
          </p:cNvGrpSpPr>
          <p:nvPr/>
        </p:nvGrpSpPr>
        <p:grpSpPr bwMode="auto">
          <a:xfrm>
            <a:off x="4835525" y="2763838"/>
            <a:ext cx="2332038" cy="2289175"/>
            <a:chOff x="4694239" y="2998603"/>
            <a:chExt cx="2332986" cy="2289584"/>
          </a:xfrm>
        </p:grpSpPr>
        <p:pic>
          <p:nvPicPr>
            <p:cNvPr id="60" name="Picture 2" descr="рамка - фотография в мыльном пузыре Рамки другие - рукоделие. . Вы можете вставить фотографию в рамку прямо на сайте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18"/>
            <a:stretch/>
          </p:blipFill>
          <p:spPr bwMode="auto">
            <a:xfrm>
              <a:off x="4694239" y="2998603"/>
              <a:ext cx="2332986" cy="22895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466" name="Прямоугольник 8"/>
            <p:cNvSpPr>
              <a:spLocks noChangeArrowheads="1"/>
            </p:cNvSpPr>
            <p:nvPr/>
          </p:nvSpPr>
          <p:spPr bwMode="auto">
            <a:xfrm>
              <a:off x="4772794" y="3543230"/>
              <a:ext cx="2164200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dirty="0"/>
                <a:t>5) </a:t>
              </a:r>
              <a:r>
                <a:rPr lang="ru-RU" altLang="ru-RU" sz="1200" dirty="0">
                  <a:solidFill>
                    <a:srgbClr val="FF0000"/>
                  </a:solidFill>
                </a:rPr>
                <a:t>Создали</a:t>
              </a:r>
              <a:r>
                <a:rPr lang="ru-RU" altLang="ru-RU" sz="1200" dirty="0"/>
                <a:t> фильм, презентацию и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dirty="0"/>
                <a:t>детскую энциклопедию «</a:t>
              </a:r>
              <a:r>
                <a:rPr lang="ru-RU" altLang="ru-RU" sz="1200" dirty="0" err="1"/>
                <a:t>Науко</a:t>
              </a:r>
              <a:r>
                <a:rPr lang="ru-RU" altLang="ru-RU" sz="1200" dirty="0"/>
                <a:t>-град», где разместили данные о наших первых научных открытиях в разделе «МЫЛОЛОГИЯ» </a:t>
              </a:r>
            </a:p>
          </p:txBody>
        </p:sp>
      </p:grpSp>
      <p:grpSp>
        <p:nvGrpSpPr>
          <p:cNvPr id="18450" name="Группа 14"/>
          <p:cNvGrpSpPr>
            <a:grpSpLocks/>
          </p:cNvGrpSpPr>
          <p:nvPr/>
        </p:nvGrpSpPr>
        <p:grpSpPr bwMode="auto">
          <a:xfrm>
            <a:off x="6503988" y="4373563"/>
            <a:ext cx="2554287" cy="2452687"/>
            <a:chOff x="6657828" y="4241898"/>
            <a:chExt cx="2332986" cy="2289584"/>
          </a:xfrm>
        </p:grpSpPr>
        <p:pic>
          <p:nvPicPr>
            <p:cNvPr id="69" name="Picture 2" descr="рамка - фотография в мыльном пузыре Рамки другие - рукоделие. . Вы можете вставить фотографию в рамку прямо на сайте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18"/>
            <a:stretch/>
          </p:blipFill>
          <p:spPr bwMode="auto">
            <a:xfrm>
              <a:off x="6657828" y="4241898"/>
              <a:ext cx="2332986" cy="22895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464" name="Прямоугольник 69"/>
            <p:cNvSpPr>
              <a:spLocks noChangeArrowheads="1"/>
            </p:cNvSpPr>
            <p:nvPr/>
          </p:nvSpPr>
          <p:spPr bwMode="auto">
            <a:xfrm>
              <a:off x="7027225" y="4688022"/>
              <a:ext cx="1798522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/>
                <a:t>6) </a:t>
              </a:r>
              <a:r>
                <a:rPr lang="ru-RU" altLang="ru-RU" sz="1200">
                  <a:solidFill>
                    <a:srgbClr val="FF0000"/>
                  </a:solidFill>
                </a:rPr>
                <a:t>Приняли решение </a:t>
              </a:r>
              <a:r>
                <a:rPr lang="ru-RU" altLang="ru-RU" sz="1200"/>
                <a:t>продолжить пополнять нашу энциклопедию новыми исследова-ниями...Осталось выбрать ещё одну интересную тему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>
                  <a:sym typeface="Wingdings" pitchFamily="2" charset="2"/>
                </a:rPr>
                <a:t></a:t>
              </a:r>
              <a:r>
                <a:rPr lang="ru-RU" altLang="ru-RU" sz="1200"/>
                <a:t> </a:t>
              </a:r>
              <a:endParaRPr lang="ru-RU" altLang="ru-RU" sz="1800"/>
            </a:p>
          </p:txBody>
        </p:sp>
      </p:grpSp>
      <p:pic>
        <p:nvPicPr>
          <p:cNvPr id="18451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75" y="2652713"/>
            <a:ext cx="773113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2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938" y="801688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3" name="Рисунок 7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838" y="5554663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4" name="Рисунок 7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788" y="2433638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5" name="Рисунок 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50" y="1030288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6" name="Рисунок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088" y="3362325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7" name="Рисунок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50" y="5688013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8" name="Рисунок 8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2433638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9" name="Рисунок 8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825" y="6302375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0" name="Рисунок 8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315595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1" name="Рисунок 8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8" y="5238750"/>
            <a:ext cx="773112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2" name="Рисунок 8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388" y="4960938"/>
            <a:ext cx="773112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265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4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Группа 6"/>
          <p:cNvGrpSpPr>
            <a:grpSpLocks/>
          </p:cNvGrpSpPr>
          <p:nvPr/>
        </p:nvGrpSpPr>
        <p:grpSpPr bwMode="auto">
          <a:xfrm>
            <a:off x="38100" y="407988"/>
            <a:ext cx="615950" cy="3425825"/>
            <a:chOff x="0" y="0"/>
            <a:chExt cx="616442" cy="3425281"/>
          </a:xfrm>
        </p:grpSpPr>
        <p:pic>
          <p:nvPicPr>
            <p:cNvPr id="3110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11" name="Рисунок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12" name="Рисунок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13" name="Рисунок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5" name="Группа 12"/>
          <p:cNvGrpSpPr>
            <a:grpSpLocks/>
          </p:cNvGrpSpPr>
          <p:nvPr/>
        </p:nvGrpSpPr>
        <p:grpSpPr bwMode="auto">
          <a:xfrm>
            <a:off x="38100" y="3506788"/>
            <a:ext cx="595313" cy="3425825"/>
            <a:chOff x="0" y="0"/>
            <a:chExt cx="616442" cy="3425281"/>
          </a:xfrm>
        </p:grpSpPr>
        <p:pic>
          <p:nvPicPr>
            <p:cNvPr id="3106" name="Рисунок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7" name="Рисунок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8" name="Рисунок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9" name="Рисунок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6" name="Группа 17"/>
          <p:cNvGrpSpPr>
            <a:grpSpLocks/>
          </p:cNvGrpSpPr>
          <p:nvPr/>
        </p:nvGrpSpPr>
        <p:grpSpPr bwMode="auto">
          <a:xfrm rot="5400000">
            <a:off x="1289844" y="-1445419"/>
            <a:ext cx="611188" cy="3425825"/>
            <a:chOff x="0" y="0"/>
            <a:chExt cx="616442" cy="3425281"/>
          </a:xfrm>
        </p:grpSpPr>
        <p:pic>
          <p:nvPicPr>
            <p:cNvPr id="3102" name="Рисунок 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3" name="Рисунок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4" name="Рисунок 2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5" name="Рисунок 2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7" name="Группа 22"/>
          <p:cNvGrpSpPr>
            <a:grpSpLocks/>
          </p:cNvGrpSpPr>
          <p:nvPr/>
        </p:nvGrpSpPr>
        <p:grpSpPr bwMode="auto">
          <a:xfrm rot="5400000">
            <a:off x="4267200" y="-1479550"/>
            <a:ext cx="554038" cy="3424238"/>
            <a:chOff x="0" y="0"/>
            <a:chExt cx="616442" cy="3425281"/>
          </a:xfrm>
        </p:grpSpPr>
        <p:pic>
          <p:nvPicPr>
            <p:cNvPr id="3098" name="Рисунок 2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9" name="Рисунок 2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0" name="Рисунок 2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1" name="Рисунок 2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8" name="Группа 27"/>
          <p:cNvGrpSpPr>
            <a:grpSpLocks/>
          </p:cNvGrpSpPr>
          <p:nvPr/>
        </p:nvGrpSpPr>
        <p:grpSpPr bwMode="auto">
          <a:xfrm rot="5400000">
            <a:off x="7239001" y="-1443038"/>
            <a:ext cx="508000" cy="3425825"/>
            <a:chOff x="0" y="0"/>
            <a:chExt cx="616442" cy="3425281"/>
          </a:xfrm>
        </p:grpSpPr>
        <p:pic>
          <p:nvPicPr>
            <p:cNvPr id="3094" name="Рисунок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5" name="Рисунок 2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6" name="Рисунок 3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7" name="Рисунок 3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9" name="Группа 32"/>
          <p:cNvGrpSpPr>
            <a:grpSpLocks/>
          </p:cNvGrpSpPr>
          <p:nvPr/>
        </p:nvGrpSpPr>
        <p:grpSpPr bwMode="auto">
          <a:xfrm>
            <a:off x="8634413" y="423863"/>
            <a:ext cx="493712" cy="3330575"/>
            <a:chOff x="0" y="0"/>
            <a:chExt cx="616442" cy="3425281"/>
          </a:xfrm>
        </p:grpSpPr>
        <p:pic>
          <p:nvPicPr>
            <p:cNvPr id="3090" name="Рисунок 3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1" name="Рисунок 3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2" name="Рисунок 3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3" name="Рисунок 3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80" name="Группа 37"/>
          <p:cNvGrpSpPr>
            <a:grpSpLocks/>
          </p:cNvGrpSpPr>
          <p:nvPr/>
        </p:nvGrpSpPr>
        <p:grpSpPr bwMode="auto">
          <a:xfrm>
            <a:off x="8564563" y="3584575"/>
            <a:ext cx="542925" cy="3286125"/>
            <a:chOff x="0" y="0"/>
            <a:chExt cx="616442" cy="3425281"/>
          </a:xfrm>
        </p:grpSpPr>
        <p:pic>
          <p:nvPicPr>
            <p:cNvPr id="3086" name="Рисунок 3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Рисунок 3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8" name="Рисунок 4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9" name="Рисунок 4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609600" y="1165225"/>
            <a:ext cx="8051800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7030A0"/>
                </a:solidFill>
                <a:latin typeface="+mn-lt"/>
                <a:cs typeface="+mn-cs"/>
              </a:rPr>
              <a:t>Над проектом работали: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smtClean="0">
                <a:latin typeface="+mn-lt"/>
                <a:cs typeface="+mn-cs"/>
              </a:rPr>
              <a:t>Воспитатель подготовительной </a:t>
            </a:r>
            <a:r>
              <a:rPr lang="ru-RU" sz="1200" b="1" dirty="0" smtClean="0">
                <a:latin typeface="+mn-lt"/>
                <a:cs typeface="+mn-cs"/>
              </a:rPr>
              <a:t>группы </a:t>
            </a:r>
            <a:r>
              <a:rPr lang="ru-RU" sz="1200" b="1" dirty="0">
                <a:latin typeface="+mn-lt"/>
                <a:cs typeface="+mn-cs"/>
              </a:rPr>
              <a:t>«Белочка»: </a:t>
            </a:r>
            <a:r>
              <a:rPr lang="ru-RU" sz="1200" dirty="0">
                <a:solidFill>
                  <a:srgbClr val="FF0000"/>
                </a:solidFill>
                <a:latin typeface="+mn-lt"/>
                <a:cs typeface="+mn-cs"/>
              </a:rPr>
              <a:t>Петрова Татьяна Владимировна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  <a:cs typeface="+mn-cs"/>
              </a:rPr>
              <a:t>Педагог-психолог: </a:t>
            </a:r>
            <a:r>
              <a:rPr lang="ru-RU" sz="1200" dirty="0">
                <a:solidFill>
                  <a:srgbClr val="FF0000"/>
                </a:solidFill>
                <a:latin typeface="+mn-lt"/>
                <a:cs typeface="+mn-cs"/>
              </a:rPr>
              <a:t>Лунина Надежда Александровна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latin typeface="+mn-lt"/>
                <a:cs typeface="+mn-cs"/>
              </a:rPr>
              <a:t>Учёный </a:t>
            </a:r>
            <a:r>
              <a:rPr lang="ru-RU" sz="1200" b="1" dirty="0">
                <a:latin typeface="+mn-lt"/>
                <a:cs typeface="+mn-cs"/>
              </a:rPr>
              <a:t>совет: </a:t>
            </a:r>
            <a:r>
              <a:rPr lang="ru-RU" sz="1200" dirty="0" err="1">
                <a:solidFill>
                  <a:srgbClr val="0070C0"/>
                </a:solidFill>
                <a:latin typeface="+mn-lt"/>
                <a:cs typeface="+mn-cs"/>
              </a:rPr>
              <a:t>Логовщина</a:t>
            </a:r>
            <a:r>
              <a:rPr lang="ru-RU" sz="1200" dirty="0">
                <a:solidFill>
                  <a:srgbClr val="0070C0"/>
                </a:solidFill>
                <a:latin typeface="+mn-lt"/>
                <a:cs typeface="+mn-cs"/>
              </a:rPr>
              <a:t> Василиса, Полтева Катенька, Рощин Марк, Иванников Андрюша, </a:t>
            </a:r>
            <a:r>
              <a:rPr lang="ru-RU" sz="1200" dirty="0" err="1">
                <a:solidFill>
                  <a:srgbClr val="0070C0"/>
                </a:solidFill>
                <a:latin typeface="+mn-lt"/>
                <a:cs typeface="+mn-cs"/>
              </a:rPr>
              <a:t>Стецун</a:t>
            </a:r>
            <a:r>
              <a:rPr lang="ru-RU" sz="1200" dirty="0">
                <a:solidFill>
                  <a:srgbClr val="0070C0"/>
                </a:solidFill>
                <a:latin typeface="+mn-lt"/>
                <a:cs typeface="+mn-cs"/>
              </a:rPr>
              <a:t> Сашенька, Бояркина </a:t>
            </a:r>
            <a:r>
              <a:rPr lang="ru-RU" sz="1200" dirty="0" err="1">
                <a:solidFill>
                  <a:srgbClr val="0070C0"/>
                </a:solidFill>
                <a:latin typeface="+mn-lt"/>
                <a:cs typeface="+mn-cs"/>
              </a:rPr>
              <a:t>Кристиночка</a:t>
            </a:r>
            <a:r>
              <a:rPr lang="ru-RU" sz="1200" dirty="0">
                <a:solidFill>
                  <a:srgbClr val="0070C0"/>
                </a:solidFill>
                <a:latin typeface="+mn-lt"/>
                <a:cs typeface="+mn-cs"/>
              </a:rPr>
              <a:t>, Филатова Катюшка, Смирнов Андрюша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  <a:cs typeface="+mn-cs"/>
              </a:rPr>
              <a:t>Родители: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err="1">
                <a:solidFill>
                  <a:srgbClr val="00B050"/>
                </a:solidFill>
                <a:latin typeface="+mn-lt"/>
                <a:cs typeface="+mn-cs"/>
              </a:rPr>
              <a:t>Логовщин</a:t>
            </a:r>
            <a:r>
              <a:rPr lang="ru-RU" sz="1200" dirty="0">
                <a:solidFill>
                  <a:srgbClr val="00B050"/>
                </a:solidFill>
                <a:latin typeface="+mn-lt"/>
                <a:cs typeface="+mn-cs"/>
              </a:rPr>
              <a:t> Виталий Дмитриевич, Полтева Инна Владимировна, Рощина Ольга Николаевна, Иванникова Ольга Геннадьевна, </a:t>
            </a:r>
            <a:r>
              <a:rPr lang="ru-RU" sz="1200" dirty="0" err="1">
                <a:solidFill>
                  <a:srgbClr val="00B050"/>
                </a:solidFill>
                <a:latin typeface="+mn-lt"/>
                <a:cs typeface="+mn-cs"/>
              </a:rPr>
              <a:t>Стецун</a:t>
            </a:r>
            <a:r>
              <a:rPr lang="ru-RU" sz="1200" dirty="0">
                <a:solidFill>
                  <a:srgbClr val="00B050"/>
                </a:solidFill>
                <a:latin typeface="+mn-lt"/>
                <a:cs typeface="+mn-cs"/>
              </a:rPr>
              <a:t> Алла Викторовна, Смирнова Александра Михайловна</a:t>
            </a:r>
            <a:r>
              <a:rPr lang="ru-RU" sz="1200" dirty="0"/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  <a:cs typeface="+mn-cs"/>
              </a:rPr>
              <a:t>Юные исследователи: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дети 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подготовительной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группы «Белочка»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9438" y="2824163"/>
            <a:ext cx="8318500" cy="410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u="sng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В рамках проекта была проведена следующая работа:</a:t>
            </a:r>
          </a:p>
          <a:p>
            <a:pPr>
              <a:defRPr/>
            </a:pPr>
            <a:r>
              <a:rPr lang="ru-RU" sz="1200" b="1" dirty="0">
                <a:solidFill>
                  <a:srgbClr val="FF0000"/>
                </a:solidFill>
                <a:latin typeface="+mn-lt"/>
                <a:cs typeface="+mn-cs"/>
              </a:rPr>
              <a:t>1. Изучена тема</a:t>
            </a:r>
            <a:r>
              <a:rPr lang="ru-RU" sz="1200" dirty="0">
                <a:latin typeface="+mn-lt"/>
                <a:cs typeface="+mn-cs"/>
              </a:rPr>
              <a:t> «Мыло: история его происхождения,  химический состав и свойства,  способы изготовления мыла» в  источниках </a:t>
            </a:r>
            <a:r>
              <a:rPr lang="ru-RU" sz="1200" dirty="0"/>
              <a:t>информации </a:t>
            </a:r>
            <a:r>
              <a:rPr lang="ru-RU" sz="900" dirty="0" smtClean="0"/>
              <a:t>В</a:t>
            </a:r>
            <a:r>
              <a:rPr lang="ru-RU" sz="900" dirty="0"/>
              <a:t>. Р. Сидоров «Мыловарение в домашних условиях»; </a:t>
            </a:r>
            <a:r>
              <a:rPr lang="ru-RU" sz="900" dirty="0" smtClean="0"/>
              <a:t>Линда </a:t>
            </a:r>
            <a:r>
              <a:rPr lang="ru-RU" sz="900" dirty="0" err="1"/>
              <a:t>Гэмблин</a:t>
            </a:r>
            <a:r>
              <a:rPr lang="ru-RU" sz="900" dirty="0"/>
              <a:t> «Мыло ручной работы»; </a:t>
            </a:r>
            <a:r>
              <a:rPr lang="ru-RU" sz="900" dirty="0" smtClean="0"/>
              <a:t>Энциклопедия </a:t>
            </a:r>
            <a:r>
              <a:rPr lang="ru-RU" sz="900" dirty="0"/>
              <a:t>«Декоративное мыло. Техника. Приёмы. Изделия»)</a:t>
            </a:r>
          </a:p>
          <a:p>
            <a:pPr>
              <a:defRPr/>
            </a:pPr>
            <a:r>
              <a:rPr lang="ru-RU" sz="1200" b="1" dirty="0">
                <a:solidFill>
                  <a:srgbClr val="FF0000"/>
                </a:solidFill>
              </a:rPr>
              <a:t> 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rPr>
              <a:t>2. Разработаны конспекты и проведены открытые занятия с детьми на темы:</a:t>
            </a:r>
            <a:r>
              <a:rPr lang="ru-RU" sz="1200" b="1" dirty="0">
                <a:solidFill>
                  <a:srgbClr val="FF0000"/>
                </a:solidFill>
                <a:latin typeface="+mn-lt"/>
                <a:cs typeface="+mn-cs"/>
              </a:rPr>
              <a:t> </a:t>
            </a:r>
            <a:r>
              <a:rPr lang="ru-RU" sz="1200" dirty="0">
                <a:latin typeface="+mn-lt"/>
                <a:cs typeface="+mn-cs"/>
              </a:rPr>
              <a:t>«Невероятное путешествие в мир науки»; «</a:t>
            </a:r>
            <a:r>
              <a:rPr lang="ru-RU" sz="1200" dirty="0" err="1">
                <a:latin typeface="+mn-lt"/>
                <a:cs typeface="+mn-cs"/>
              </a:rPr>
              <a:t>Науко</a:t>
            </a:r>
            <a:r>
              <a:rPr lang="ru-RU" sz="1200" dirty="0">
                <a:latin typeface="+mn-lt"/>
                <a:cs typeface="+mn-cs"/>
              </a:rPr>
              <a:t>-град: мыльные эксперименты»; «Мыльное творчество» (рисование мылом, мыльными пузырями, поделки из мыла)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FF0000"/>
                </a:solidFill>
                <a:latin typeface="+mn-lt"/>
                <a:cs typeface="+mn-cs"/>
              </a:rPr>
              <a:t>3.  Проведены сюжетно-ролевые игры:</a:t>
            </a:r>
            <a:r>
              <a:rPr lang="ru-RU" sz="1200" dirty="0">
                <a:latin typeface="+mn-lt"/>
                <a:cs typeface="+mn-cs"/>
              </a:rPr>
              <a:t> «В ателье», «Большая стирка», «</a:t>
            </a:r>
            <a:r>
              <a:rPr lang="ru-RU" sz="1200" dirty="0" err="1">
                <a:latin typeface="+mn-lt"/>
                <a:cs typeface="+mn-cs"/>
              </a:rPr>
              <a:t>Мойдодыр</a:t>
            </a:r>
            <a:r>
              <a:rPr lang="ru-RU" sz="1200" dirty="0">
                <a:latin typeface="+mn-lt"/>
                <a:cs typeface="+mn-cs"/>
              </a:rPr>
              <a:t>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rPr>
              <a:t>4.  Организация и посещение мини-музея</a:t>
            </a:r>
            <a:r>
              <a:rPr lang="ru-RU" sz="1200" dirty="0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1200" dirty="0">
                <a:latin typeface="+mn-lt"/>
                <a:cs typeface="+mn-cs"/>
              </a:rPr>
              <a:t>«Да здравствует, мыло душистое!»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FF0000"/>
                </a:solidFill>
                <a:latin typeface="+mn-lt"/>
                <a:cs typeface="+mn-cs"/>
              </a:rPr>
              <a:t>5.  Экскурсия «В гостях у мыловаров», </a:t>
            </a:r>
            <a:r>
              <a:rPr lang="ru-RU" altLang="ru-RU" sz="1200" b="1" dirty="0">
                <a:solidFill>
                  <a:srgbClr val="FF0000"/>
                </a:solidFill>
              </a:rPr>
              <a:t>экскурсия в прачечную</a:t>
            </a:r>
            <a:r>
              <a:rPr lang="ru-RU" altLang="ru-RU" sz="1200" dirty="0"/>
              <a:t>:  рассказ о том, как борются с микробами в детском саду</a:t>
            </a:r>
            <a:endParaRPr lang="ru-RU" sz="12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rPr>
              <a:t>6.  Демонстрация презентаций и просмотр поучительных мультфильмов </a:t>
            </a:r>
            <a:r>
              <a:rPr lang="ru-RU" altLang="ru-RU" sz="1200" dirty="0"/>
              <a:t>«Зубная щётка»,  «</a:t>
            </a:r>
            <a:r>
              <a:rPr lang="ru-RU" altLang="ru-RU" sz="1200" dirty="0" err="1"/>
              <a:t>Мойдодыр</a:t>
            </a:r>
            <a:r>
              <a:rPr lang="ru-RU" altLang="ru-RU" sz="1200" dirty="0"/>
              <a:t>»,  «Большая стирка», «Как кошечка и собачка мыли пол», </a:t>
            </a:r>
            <a:r>
              <a:rPr lang="ru-RU" altLang="ru-RU" sz="1200" dirty="0" err="1"/>
              <a:t>Пин</a:t>
            </a:r>
            <a:r>
              <a:rPr lang="ru-RU" altLang="ru-RU" sz="1200" dirty="0"/>
              <a:t>-код: «Мыльная опера на все времена», </a:t>
            </a:r>
            <a:r>
              <a:rPr lang="ru-RU" altLang="ru-RU" sz="1200" dirty="0" err="1"/>
              <a:t>умизуми</a:t>
            </a:r>
            <a:r>
              <a:rPr lang="ru-RU" altLang="ru-RU" sz="1200" dirty="0"/>
              <a:t> «</a:t>
            </a:r>
            <a:r>
              <a:rPr lang="ru-RU" altLang="ru-RU" sz="1200" dirty="0" err="1"/>
              <a:t>Супермыло</a:t>
            </a:r>
            <a:r>
              <a:rPr lang="ru-RU" altLang="ru-RU" sz="1200" dirty="0"/>
              <a:t>» (2 сезон 7)</a:t>
            </a:r>
            <a:endParaRPr lang="ru-RU" sz="1200" dirty="0">
              <a:latin typeface="+mn-lt"/>
              <a:cs typeface="+mn-cs"/>
            </a:endParaRPr>
          </a:p>
          <a:p>
            <a:pPr>
              <a:defRPr/>
            </a:pPr>
            <a:r>
              <a:rPr lang="ru-RU" sz="1200" b="1" dirty="0">
                <a:solidFill>
                  <a:srgbClr val="FF0000"/>
                </a:solidFill>
                <a:latin typeface="+mn-lt"/>
                <a:cs typeface="+mn-cs"/>
              </a:rPr>
              <a:t>7.  </a:t>
            </a:r>
            <a:r>
              <a:rPr lang="ru-RU" altLang="ru-RU" sz="1200" b="1" dirty="0">
                <a:solidFill>
                  <a:srgbClr val="FF0000"/>
                </a:solidFill>
              </a:rPr>
              <a:t>Знакомство с литературными произведениями</a:t>
            </a:r>
            <a:r>
              <a:rPr lang="ru-RU" altLang="ru-RU" sz="900" dirty="0"/>
              <a:t>: </a:t>
            </a:r>
            <a:r>
              <a:rPr lang="ru-RU" altLang="ru-RU" sz="900" dirty="0" err="1"/>
              <a:t>К.Чуковский</a:t>
            </a:r>
            <a:r>
              <a:rPr lang="ru-RU" altLang="ru-RU" sz="900" dirty="0"/>
              <a:t> "</a:t>
            </a:r>
            <a:r>
              <a:rPr lang="ru-RU" altLang="ru-RU" sz="900" dirty="0" err="1"/>
              <a:t>Мойдодыр</a:t>
            </a:r>
            <a:r>
              <a:rPr lang="ru-RU" altLang="ru-RU" sz="900" dirty="0"/>
              <a:t>", Л. Гуляева «Если дунуть посильней», О. Чусовитина «Раз, два, три», Ж. </a:t>
            </a:r>
            <a:r>
              <a:rPr lang="ru-RU" altLang="ru-RU" sz="900" dirty="0" err="1"/>
              <a:t>Биганина</a:t>
            </a:r>
            <a:r>
              <a:rPr lang="ru-RU" altLang="ru-RU" sz="900" dirty="0"/>
              <a:t> «Даша, внучка, посмотри! », Л. Степанова «До вечерней до зари», Г. Дядина «Двенадцать мыльных пузырей»; заучивание пословиц и поговорок, пальчиковой гимнастики «Моем ручки», загадывание загадок, сочинение сказки «В стране мыльных пузырей». Просмотр книги о микробах (иллюстраций);</a:t>
            </a:r>
          </a:p>
          <a:p>
            <a:pPr>
              <a:defRPr/>
            </a:pPr>
            <a:r>
              <a:rPr lang="ru-RU" altLang="ru-RU" sz="900" dirty="0"/>
              <a:t>Беседа «Где живут микробы?». Прослушивание песни «Мыльные пузыри» композитор Сергей </a:t>
            </a:r>
            <a:r>
              <a:rPr lang="ru-RU" altLang="ru-RU" sz="900" dirty="0" err="1"/>
              <a:t>Ермашкевич</a:t>
            </a:r>
            <a:endParaRPr lang="ru-RU" altLang="ru-RU" sz="900" dirty="0"/>
          </a:p>
          <a:p>
            <a:pPr>
              <a:defRPr/>
            </a:pP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8. Сотрудничество с родителями. </a:t>
            </a:r>
            <a:r>
              <a:rPr lang="ru-RU" sz="1200" dirty="0"/>
              <a:t>Домашние задания: «Мамины помощники», «Удивительная пена», «Мыло своими руками». </a:t>
            </a:r>
            <a:r>
              <a:rPr lang="ru-RU" altLang="ru-RU" sz="1200" dirty="0"/>
              <a:t>Фотовыставка: «Я и мыльные пузыри! 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FF0000"/>
                </a:solidFill>
                <a:latin typeface="+mn-lt"/>
                <a:cs typeface="+mn-cs"/>
              </a:rPr>
              <a:t>9.  Проведение праздника </a:t>
            </a:r>
            <a:r>
              <a:rPr lang="ru-RU" sz="1200" dirty="0" smtClean="0">
                <a:latin typeface="+mn-lt"/>
                <a:cs typeface="+mn-cs"/>
              </a:rPr>
              <a:t>«Шоу </a:t>
            </a:r>
            <a:r>
              <a:rPr lang="ru-RU" sz="1200" dirty="0">
                <a:latin typeface="+mn-lt"/>
                <a:cs typeface="+mn-cs"/>
              </a:rPr>
              <a:t>мыльных пузырей»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rPr>
              <a:t>10.  Создание видеоролика о научном исследовании </a:t>
            </a:r>
            <a:r>
              <a:rPr lang="ru-RU" sz="1200" dirty="0">
                <a:latin typeface="+mn-lt"/>
                <a:cs typeface="+mn-cs"/>
              </a:rPr>
              <a:t>, фото-презентация «отчет о научных исследованиях»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FF0000"/>
                </a:solidFill>
                <a:latin typeface="+mn-lt"/>
                <a:cs typeface="+mn-cs"/>
              </a:rPr>
              <a:t>11.  Создание детской энциклопедии</a:t>
            </a:r>
            <a:r>
              <a:rPr lang="ru-RU" sz="1200" dirty="0">
                <a:latin typeface="+mn-lt"/>
                <a:cs typeface="+mn-cs"/>
              </a:rPr>
              <a:t> «НАУКО-ГРАД: интересное про мыло»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03479" y="765543"/>
            <a:ext cx="2393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Ох, уж эта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мылология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!</a:t>
            </a:r>
          </a:p>
        </p:txBody>
      </p:sp>
      <p:pic>
        <p:nvPicPr>
          <p:cNvPr id="3085" name="Picture 47" descr="Part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323" y="675854"/>
            <a:ext cx="101917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1032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Группа 6"/>
          <p:cNvGrpSpPr>
            <a:grpSpLocks/>
          </p:cNvGrpSpPr>
          <p:nvPr/>
        </p:nvGrpSpPr>
        <p:grpSpPr bwMode="auto">
          <a:xfrm>
            <a:off x="38100" y="407988"/>
            <a:ext cx="615950" cy="3425825"/>
            <a:chOff x="0" y="0"/>
            <a:chExt cx="616442" cy="3425281"/>
          </a:xfrm>
        </p:grpSpPr>
        <p:pic>
          <p:nvPicPr>
            <p:cNvPr id="4158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59" name="Рисунок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60" name="Рисунок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61" name="Рисунок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99" name="Группа 12"/>
          <p:cNvGrpSpPr>
            <a:grpSpLocks/>
          </p:cNvGrpSpPr>
          <p:nvPr/>
        </p:nvGrpSpPr>
        <p:grpSpPr bwMode="auto">
          <a:xfrm>
            <a:off x="26988" y="3384550"/>
            <a:ext cx="617537" cy="3425825"/>
            <a:chOff x="0" y="0"/>
            <a:chExt cx="616442" cy="3425281"/>
          </a:xfrm>
        </p:grpSpPr>
        <p:pic>
          <p:nvPicPr>
            <p:cNvPr id="4154" name="Рисунок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55" name="Рисунок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56" name="Рисунок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57" name="Рисунок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00" name="Группа 17"/>
          <p:cNvGrpSpPr>
            <a:grpSpLocks/>
          </p:cNvGrpSpPr>
          <p:nvPr/>
        </p:nvGrpSpPr>
        <p:grpSpPr bwMode="auto">
          <a:xfrm rot="5400000">
            <a:off x="1287463" y="-1360488"/>
            <a:ext cx="615950" cy="3425825"/>
            <a:chOff x="0" y="0"/>
            <a:chExt cx="616442" cy="3425281"/>
          </a:xfrm>
        </p:grpSpPr>
        <p:pic>
          <p:nvPicPr>
            <p:cNvPr id="4150" name="Рисунок 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51" name="Рисунок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52" name="Рисунок 2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53" name="Рисунок 2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01" name="Группа 22"/>
          <p:cNvGrpSpPr>
            <a:grpSpLocks/>
          </p:cNvGrpSpPr>
          <p:nvPr/>
        </p:nvGrpSpPr>
        <p:grpSpPr bwMode="auto">
          <a:xfrm rot="5400000">
            <a:off x="4236244" y="-1385094"/>
            <a:ext cx="615950" cy="3424238"/>
            <a:chOff x="0" y="0"/>
            <a:chExt cx="616442" cy="3425281"/>
          </a:xfrm>
        </p:grpSpPr>
        <p:pic>
          <p:nvPicPr>
            <p:cNvPr id="4146" name="Рисунок 2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47" name="Рисунок 2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48" name="Рисунок 2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49" name="Рисунок 2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02" name="Группа 27"/>
          <p:cNvGrpSpPr>
            <a:grpSpLocks/>
          </p:cNvGrpSpPr>
          <p:nvPr/>
        </p:nvGrpSpPr>
        <p:grpSpPr bwMode="auto">
          <a:xfrm rot="5400000">
            <a:off x="7185026" y="-1389063"/>
            <a:ext cx="615950" cy="3425825"/>
            <a:chOff x="0" y="0"/>
            <a:chExt cx="616442" cy="3425281"/>
          </a:xfrm>
        </p:grpSpPr>
        <p:pic>
          <p:nvPicPr>
            <p:cNvPr id="4142" name="Рисунок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43" name="Рисунок 2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44" name="Рисунок 3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45" name="Рисунок 3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03" name="Группа 32"/>
          <p:cNvGrpSpPr>
            <a:grpSpLocks/>
          </p:cNvGrpSpPr>
          <p:nvPr/>
        </p:nvGrpSpPr>
        <p:grpSpPr bwMode="auto">
          <a:xfrm>
            <a:off x="8421688" y="407988"/>
            <a:ext cx="615950" cy="3425825"/>
            <a:chOff x="0" y="0"/>
            <a:chExt cx="616442" cy="3425281"/>
          </a:xfrm>
        </p:grpSpPr>
        <p:pic>
          <p:nvPicPr>
            <p:cNvPr id="4138" name="Рисунок 3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39" name="Рисунок 3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40" name="Рисунок 3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41" name="Рисунок 3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04" name="Группа 37"/>
          <p:cNvGrpSpPr>
            <a:grpSpLocks/>
          </p:cNvGrpSpPr>
          <p:nvPr/>
        </p:nvGrpSpPr>
        <p:grpSpPr bwMode="auto">
          <a:xfrm>
            <a:off x="8410575" y="3384550"/>
            <a:ext cx="615950" cy="3425825"/>
            <a:chOff x="0" y="0"/>
            <a:chExt cx="616442" cy="3425281"/>
          </a:xfrm>
        </p:grpSpPr>
        <p:pic>
          <p:nvPicPr>
            <p:cNvPr id="4134" name="Рисунок 3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35" name="Рисунок 3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36" name="Рисунок 4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37" name="Рисунок 4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05" name="Группа 42"/>
          <p:cNvGrpSpPr>
            <a:grpSpLocks/>
          </p:cNvGrpSpPr>
          <p:nvPr/>
        </p:nvGrpSpPr>
        <p:grpSpPr bwMode="auto">
          <a:xfrm rot="-5400000">
            <a:off x="1721644" y="4775994"/>
            <a:ext cx="615950" cy="3424238"/>
            <a:chOff x="0" y="0"/>
            <a:chExt cx="616442" cy="3425281"/>
          </a:xfrm>
        </p:grpSpPr>
        <p:pic>
          <p:nvPicPr>
            <p:cNvPr id="4130" name="Рисунок 4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31" name="Рисунок 4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32" name="Рисунок 4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33" name="Рисунок 4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06" name="Группа 47"/>
          <p:cNvGrpSpPr>
            <a:grpSpLocks/>
          </p:cNvGrpSpPr>
          <p:nvPr/>
        </p:nvGrpSpPr>
        <p:grpSpPr bwMode="auto">
          <a:xfrm rot="5400000">
            <a:off x="4824413" y="4849812"/>
            <a:ext cx="615950" cy="3425825"/>
            <a:chOff x="0" y="0"/>
            <a:chExt cx="616442" cy="3425281"/>
          </a:xfrm>
        </p:grpSpPr>
        <p:pic>
          <p:nvPicPr>
            <p:cNvPr id="4126" name="Рисунок 4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7" name="Рисунок 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8" name="Рисунок 5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9" name="Рисунок 5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07" name="Группа 52"/>
          <p:cNvGrpSpPr>
            <a:grpSpLocks/>
          </p:cNvGrpSpPr>
          <p:nvPr/>
        </p:nvGrpSpPr>
        <p:grpSpPr bwMode="auto">
          <a:xfrm rot="5400000">
            <a:off x="7321550" y="5583238"/>
            <a:ext cx="617538" cy="1941512"/>
            <a:chOff x="0" y="1483996"/>
            <a:chExt cx="616442" cy="1941285"/>
          </a:xfrm>
        </p:grpSpPr>
        <p:pic>
          <p:nvPicPr>
            <p:cNvPr id="4124" name="Рисунок 5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5" name="Рисунок 5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679437" y="586602"/>
            <a:ext cx="7726453" cy="113877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Наше </a:t>
            </a:r>
            <a:r>
              <a:rPr lang="ru-RU" sz="200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за</a:t>
            </a:r>
            <a:r>
              <a:rPr lang="ru-RU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МЫ</a:t>
            </a:r>
            <a:r>
              <a:rPr lang="ru-RU" sz="200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с</a:t>
            </a:r>
            <a:r>
              <a:rPr lang="ru-RU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ЛО</a:t>
            </a:r>
            <a:r>
              <a:rPr lang="ru-RU" sz="200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ватое</a:t>
            </a: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название проекта придумали ребята, которые изъявили желание стать учёными </a:t>
            </a:r>
            <a:r>
              <a:rPr lang="ru-RU" sz="200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Науко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-града,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изучающими </a:t>
            </a:r>
            <a:r>
              <a:rPr lang="ru-RU" sz="20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мыловарное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мастерство и всё, что связано с мылом</a:t>
            </a: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55875" y="1936750"/>
            <a:ext cx="4213225" cy="30448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110" name="Прямоугольник 4"/>
          <p:cNvSpPr>
            <a:spLocks noChangeArrowheads="1"/>
          </p:cNvSpPr>
          <p:nvPr/>
        </p:nvSpPr>
        <p:spPr bwMode="auto">
          <a:xfrm>
            <a:off x="1316038" y="1582738"/>
            <a:ext cx="6913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Наши учёные поставили перед собой следующие задачи:</a:t>
            </a:r>
          </a:p>
        </p:txBody>
      </p:sp>
      <p:pic>
        <p:nvPicPr>
          <p:cNvPr id="4111" name="Picture 4" descr="Доброе слово лечит а плохое калечит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4440238"/>
            <a:ext cx="12573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0-конечная звезда 7"/>
          <p:cNvSpPr/>
          <p:nvPr/>
        </p:nvSpPr>
        <p:spPr>
          <a:xfrm>
            <a:off x="599066" y="2388141"/>
            <a:ext cx="1755992" cy="1688931"/>
          </a:xfrm>
          <a:prstGeom prst="star10">
            <a:avLst>
              <a:gd name="adj" fmla="val 48022"/>
              <a:gd name="hf" fmla="val 105146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0070C0"/>
                </a:solidFill>
              </a:rPr>
              <a:t>1. Изучить историю появления мыла</a:t>
            </a:r>
          </a:p>
        </p:txBody>
      </p:sp>
      <p:sp>
        <p:nvSpPr>
          <p:cNvPr id="58" name="10-конечная звезда 57"/>
          <p:cNvSpPr/>
          <p:nvPr/>
        </p:nvSpPr>
        <p:spPr>
          <a:xfrm>
            <a:off x="7016030" y="2388141"/>
            <a:ext cx="1735813" cy="1728192"/>
          </a:xfrm>
          <a:prstGeom prst="star10">
            <a:avLst>
              <a:gd name="adj" fmla="val 48022"/>
              <a:gd name="hf" fmla="val 105146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0070C0"/>
                </a:solidFill>
              </a:rPr>
              <a:t>2. Раскрыть секреты состава и свойств мыла.</a:t>
            </a:r>
          </a:p>
        </p:txBody>
      </p:sp>
      <p:grpSp>
        <p:nvGrpSpPr>
          <p:cNvPr id="4118" name="Группа 61"/>
          <p:cNvGrpSpPr>
            <a:grpSpLocks/>
          </p:cNvGrpSpPr>
          <p:nvPr/>
        </p:nvGrpSpPr>
        <p:grpSpPr bwMode="auto">
          <a:xfrm>
            <a:off x="2681288" y="1927225"/>
            <a:ext cx="4083050" cy="3062288"/>
            <a:chOff x="2681140" y="1927911"/>
            <a:chExt cx="4082529" cy="3061897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1140" y="1927911"/>
              <a:ext cx="4082529" cy="306189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5" name="Рисунок 5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86" t="44489" r="1774" b="43571"/>
            <a:stretch/>
          </p:blipFill>
          <p:spPr>
            <a:xfrm>
              <a:off x="6221110" y="3147598"/>
              <a:ext cx="392084" cy="62252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59" name="10-конечная звезда 58"/>
          <p:cNvSpPr/>
          <p:nvPr/>
        </p:nvSpPr>
        <p:spPr>
          <a:xfrm>
            <a:off x="3703435" y="4727325"/>
            <a:ext cx="2037938" cy="2023913"/>
          </a:xfrm>
          <a:prstGeom prst="star10">
            <a:avLst>
              <a:gd name="adj" fmla="val 48022"/>
              <a:gd name="hf" fmla="val 105146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  <a:reflection blurRad="6350" stA="50000" endA="275" endPos="400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rgbClr val="0070C0"/>
                </a:solidFill>
              </a:rPr>
              <a:t>3. Создать детскую энциклопедию «НАУКО-ГРАДА»  с научными данными о мыле.</a:t>
            </a:r>
          </a:p>
        </p:txBody>
      </p:sp>
      <p:pic>
        <p:nvPicPr>
          <p:cNvPr id="63" name="Picture 2" descr="Мыло passion.r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67" y="5206034"/>
            <a:ext cx="716729" cy="5332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1" name="Рисунок 5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113" y="4652963"/>
            <a:ext cx="1760537" cy="176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7583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Группа 17"/>
          <p:cNvGrpSpPr>
            <a:grpSpLocks/>
          </p:cNvGrpSpPr>
          <p:nvPr/>
        </p:nvGrpSpPr>
        <p:grpSpPr bwMode="auto">
          <a:xfrm rot="5400000">
            <a:off x="1347788" y="-1420813"/>
            <a:ext cx="495300" cy="3425825"/>
            <a:chOff x="0" y="0"/>
            <a:chExt cx="616442" cy="3425281"/>
          </a:xfrm>
        </p:grpSpPr>
        <p:pic>
          <p:nvPicPr>
            <p:cNvPr id="5161" name="Рисунок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62" name="Рисунок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63" name="Рисунок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64" name="Рисунок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23" name="Группа 22"/>
          <p:cNvGrpSpPr>
            <a:grpSpLocks/>
          </p:cNvGrpSpPr>
          <p:nvPr/>
        </p:nvGrpSpPr>
        <p:grpSpPr bwMode="auto">
          <a:xfrm rot="5400000">
            <a:off x="4375151" y="-1385888"/>
            <a:ext cx="615950" cy="3425825"/>
            <a:chOff x="0" y="0"/>
            <a:chExt cx="616442" cy="3425281"/>
          </a:xfrm>
        </p:grpSpPr>
        <p:pic>
          <p:nvPicPr>
            <p:cNvPr id="5157" name="Рисунок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8" name="Рисунок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9" name="Рисунок 2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60" name="Рисунок 2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4" name="Рисунок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01615">
            <a:off x="6246812" y="-187325"/>
            <a:ext cx="536576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5" name="Группа 10"/>
          <p:cNvGrpSpPr>
            <a:grpSpLocks/>
          </p:cNvGrpSpPr>
          <p:nvPr/>
        </p:nvGrpSpPr>
        <p:grpSpPr bwMode="auto">
          <a:xfrm>
            <a:off x="3327400" y="109538"/>
            <a:ext cx="2559050" cy="2511425"/>
            <a:chOff x="3327534" y="110206"/>
            <a:chExt cx="2558380" cy="2510784"/>
          </a:xfrm>
        </p:grpSpPr>
        <p:pic>
          <p:nvPicPr>
            <p:cNvPr id="54" name="Picture 2" descr="рамка - фотография в мыльном пузыре Рамки другие - рукоделие. . Вы можете вставить фотографию в рамку прямо на сайт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18"/>
            <a:stretch/>
          </p:blipFill>
          <p:spPr bwMode="auto">
            <a:xfrm>
              <a:off x="3327534" y="110206"/>
              <a:ext cx="2558380" cy="25107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Прямоугольник 54"/>
            <p:cNvSpPr/>
            <p:nvPr/>
          </p:nvSpPr>
          <p:spPr>
            <a:xfrm>
              <a:off x="3404384" y="616123"/>
              <a:ext cx="2404680" cy="1200329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brightRoom" dir="t"/>
              </a:scene3d>
              <a:sp3d contourW="6350" prstMaterial="plastic">
                <a:bevelT w="20320" h="20320" prst="angle"/>
                <a:contourClr>
                  <a:schemeClr val="accent1">
                    <a:tint val="100000"/>
                    <a:shade val="100000"/>
                    <a:hueMod val="100000"/>
                    <a:satMod val="100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cap="all" dirty="0">
                  <a:ln/>
                  <a:solidFill>
                    <a:srgbClr val="3D6AA1"/>
                  </a:solidFill>
                  <a:effectLst>
                    <a:outerShdw blurRad="19685" dist="12700" dir="5400000" algn="tl" rotWithShape="0">
                      <a:schemeClr val="accent1">
                        <a:satMod val="130000"/>
                        <a:alpha val="60000"/>
                      </a:schemeClr>
                    </a:outerShdw>
                    <a:reflection blurRad="10000" stA="55000" endPos="48000" dist="500" dir="5400000" sy="-100000" algn="bl" rotWithShape="0"/>
                  </a:effectLst>
                  <a:latin typeface="+mn-lt"/>
                  <a:cs typeface="+mn-cs"/>
                </a:rPr>
                <a:t>I </a:t>
              </a:r>
              <a:r>
                <a:rPr lang="ru-RU" sz="2400" b="1" cap="all" dirty="0">
                  <a:ln/>
                  <a:solidFill>
                    <a:srgbClr val="3D6AA1"/>
                  </a:solidFill>
                  <a:effectLst>
                    <a:outerShdw blurRad="19685" dist="12700" dir="5400000" algn="tl" rotWithShape="0">
                      <a:schemeClr val="accent1">
                        <a:satMod val="130000"/>
                        <a:alpha val="60000"/>
                      </a:schemeClr>
                    </a:outerShdw>
                    <a:reflection blurRad="10000" stA="55000" endPos="48000" dist="500" dir="5400000" sy="-100000" algn="bl" rotWithShape="0"/>
                  </a:effectLst>
                  <a:latin typeface="+mn-lt"/>
                  <a:cs typeface="+mn-cs"/>
                </a:rPr>
                <a:t>этап: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cap="all" dirty="0">
                  <a:ln/>
                  <a:solidFill>
                    <a:srgbClr val="3D6AA1"/>
                  </a:solidFill>
                  <a:effectLst>
                    <a:outerShdw blurRad="19685" dist="12700" dir="5400000" algn="tl" rotWithShape="0">
                      <a:schemeClr val="accent1">
                        <a:satMod val="130000"/>
                        <a:alpha val="60000"/>
                      </a:schemeClr>
                    </a:outerShdw>
                    <a:reflection blurRad="10000" stA="55000" endPos="48000" dist="500" dir="5400000" sy="-100000" algn="bl" rotWithShape="0"/>
                  </a:effectLst>
                  <a:latin typeface="+mn-lt"/>
                  <a:cs typeface="+mn-cs"/>
                </a:rPr>
                <a:t>«Путешествие во времени»</a:t>
              </a:r>
            </a:p>
          </p:txBody>
        </p:sp>
      </p:grpSp>
      <p:sp>
        <p:nvSpPr>
          <p:cNvPr id="5126" name="TextBox 1"/>
          <p:cNvSpPr txBox="1">
            <a:spLocks noChangeArrowheads="1"/>
          </p:cNvSpPr>
          <p:nvPr/>
        </p:nvSpPr>
        <p:spPr bwMode="auto">
          <a:xfrm>
            <a:off x="96838" y="485775"/>
            <a:ext cx="32543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FF0000"/>
                </a:solidFill>
              </a:rPr>
              <a:t>Учёные на машине времени отправились в прошлое и узнали,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FF0000"/>
                </a:solidFill>
              </a:rPr>
              <a:t>                              что:</a:t>
            </a:r>
          </a:p>
        </p:txBody>
      </p:sp>
      <p:pic>
        <p:nvPicPr>
          <p:cNvPr id="1028" name="Picture 4" descr="M:\2014-2015 уч.год\008. апрель Проекты наукоград\Мылология старш.гр.Белочка\праздник\DSC_050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3" r="17687" b="10036"/>
          <a:stretch/>
        </p:blipFill>
        <p:spPr bwMode="auto">
          <a:xfrm>
            <a:off x="2762589" y="2564145"/>
            <a:ext cx="3425282" cy="24174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>
            <a:grpSpLocks/>
          </p:cNvGrpSpPr>
          <p:nvPr/>
        </p:nvGrpSpPr>
        <p:grpSpPr bwMode="auto">
          <a:xfrm>
            <a:off x="44450" y="1111250"/>
            <a:ext cx="2770188" cy="2387600"/>
            <a:chOff x="44545" y="1110747"/>
            <a:chExt cx="2769805" cy="2388520"/>
          </a:xfrm>
        </p:grpSpPr>
        <p:pic>
          <p:nvPicPr>
            <p:cNvPr id="58" name="Picture 2" descr="Женская одежда: Картинки одежда древнего китая картинки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" t="39023" r="2268" b="4329"/>
            <a:stretch/>
          </p:blipFill>
          <p:spPr bwMode="auto">
            <a:xfrm>
              <a:off x="65023" y="1110747"/>
              <a:ext cx="2533238" cy="19688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53" name="Прямоугольник 2"/>
            <p:cNvSpPr>
              <a:spLocks noChangeArrowheads="1"/>
            </p:cNvSpPr>
            <p:nvPr/>
          </p:nvSpPr>
          <p:spPr bwMode="auto">
            <a:xfrm>
              <a:off x="44545" y="2852936"/>
              <a:ext cx="276980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/>
                <a:t>Древние греки очищали кожу песком. Затем люди стали использовать глину, а потом золу, смешенную с водой.</a:t>
              </a:r>
            </a:p>
          </p:txBody>
        </p:sp>
        <p:sp>
          <p:nvSpPr>
            <p:cNvPr id="5154" name="Прямоугольник 3"/>
            <p:cNvSpPr>
              <a:spLocks noChangeArrowheads="1"/>
            </p:cNvSpPr>
            <p:nvPr/>
          </p:nvSpPr>
          <p:spPr bwMode="auto">
            <a:xfrm>
              <a:off x="809062" y="1110747"/>
              <a:ext cx="442750" cy="369332"/>
            </a:xfrm>
            <a:prstGeom prst="rect">
              <a:avLst/>
            </a:prstGeom>
            <a:noFill/>
            <a:ln w="9525">
              <a:solidFill>
                <a:srgbClr val="000000">
                  <a:alpha val="78822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800"/>
                <a:t>-1-</a:t>
              </a:r>
            </a:p>
          </p:txBody>
        </p:sp>
      </p:grpSp>
      <p:grpSp>
        <p:nvGrpSpPr>
          <p:cNvPr id="6" name="Группа 5"/>
          <p:cNvGrpSpPr>
            <a:grpSpLocks/>
          </p:cNvGrpSpPr>
          <p:nvPr/>
        </p:nvGrpSpPr>
        <p:grpSpPr bwMode="auto">
          <a:xfrm>
            <a:off x="96838" y="3476625"/>
            <a:ext cx="2797175" cy="3427413"/>
            <a:chOff x="96368" y="3477164"/>
            <a:chExt cx="2797715" cy="3426802"/>
          </a:xfrm>
        </p:grpSpPr>
        <p:pic>
          <p:nvPicPr>
            <p:cNvPr id="5149" name="Picture 2" descr="Все о мыле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624" y="3534570"/>
              <a:ext cx="2202037" cy="2176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50" name="Прямоугольник 60"/>
            <p:cNvSpPr>
              <a:spLocks noChangeArrowheads="1"/>
            </p:cNvSpPr>
            <p:nvPr/>
          </p:nvSpPr>
          <p:spPr bwMode="auto">
            <a:xfrm>
              <a:off x="1009679" y="3477164"/>
              <a:ext cx="442750" cy="369332"/>
            </a:xfrm>
            <a:prstGeom prst="rect">
              <a:avLst/>
            </a:prstGeom>
            <a:solidFill>
              <a:srgbClr val="FFFFFF">
                <a:alpha val="7882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800"/>
                <a:t>-2-</a:t>
              </a:r>
            </a:p>
          </p:txBody>
        </p:sp>
        <p:sp>
          <p:nvSpPr>
            <p:cNvPr id="5151" name="Прямоугольник 7"/>
            <p:cNvSpPr>
              <a:spLocks noChangeArrowheads="1"/>
            </p:cNvSpPr>
            <p:nvPr/>
          </p:nvSpPr>
          <p:spPr bwMode="auto">
            <a:xfrm>
              <a:off x="96368" y="5703637"/>
              <a:ext cx="2797715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/>
                <a:t>6 тысяч лет назад существовало производство мыла из соли, растений, золы, животных жиров. Скифы расти-рали в порошок древесину кипариса и кедра, добавляя к нему воду и ладан. Этой мазью натирали тело.</a:t>
              </a:r>
            </a:p>
          </p:txBody>
        </p:sp>
      </p:grpSp>
      <p:pic>
        <p:nvPicPr>
          <p:cNvPr id="5130" name="Picture 3" descr="G:\Науко-Град\Фото МЫЛОЛОГИЯ\foto-10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1647825"/>
            <a:ext cx="1127125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Группа 6"/>
          <p:cNvGrpSpPr>
            <a:grpSpLocks/>
          </p:cNvGrpSpPr>
          <p:nvPr/>
        </p:nvGrpSpPr>
        <p:grpSpPr bwMode="auto">
          <a:xfrm>
            <a:off x="2970213" y="4881563"/>
            <a:ext cx="3768725" cy="2124075"/>
            <a:chOff x="2970043" y="4881389"/>
            <a:chExt cx="3768918" cy="2123658"/>
          </a:xfrm>
        </p:grpSpPr>
        <p:pic>
          <p:nvPicPr>
            <p:cNvPr id="64" name="Picture 4" descr="Публікації - Натуральное растительное эко-мыло ручного производства, высококачественные эфирные и косметические масла. . Доставк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0043" y="5017901"/>
              <a:ext cx="1830957" cy="183095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47" name="Прямоугольник 64"/>
            <p:cNvSpPr>
              <a:spLocks noChangeArrowheads="1"/>
            </p:cNvSpPr>
            <p:nvPr/>
          </p:nvSpPr>
          <p:spPr bwMode="auto">
            <a:xfrm>
              <a:off x="3086183" y="5089514"/>
              <a:ext cx="442750" cy="369332"/>
            </a:xfrm>
            <a:prstGeom prst="rect">
              <a:avLst/>
            </a:prstGeom>
            <a:solidFill>
              <a:srgbClr val="FFFFFF">
                <a:alpha val="6509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800"/>
                <a:t>-3-</a:t>
              </a:r>
            </a:p>
          </p:txBody>
        </p:sp>
        <p:sp>
          <p:nvSpPr>
            <p:cNvPr id="5148" name="Прямоугольник 11"/>
            <p:cNvSpPr>
              <a:spLocks noChangeArrowheads="1"/>
            </p:cNvSpPr>
            <p:nvPr/>
          </p:nvSpPr>
          <p:spPr bwMode="auto">
            <a:xfrm>
              <a:off x="4749149" y="4881389"/>
              <a:ext cx="1989812" cy="2123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/>
                <a:t>В античном мире мыло делали из козьего или бычьего жира с примесью золы бука. Оно было трех сортов: твердое, мягкое и жидкое. А монголы и многие народы в Азии всю жизнь обтирались просто-квашей или похожими молочными продуктами.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200"/>
            </a:p>
          </p:txBody>
        </p:sp>
      </p:grpSp>
      <p:grpSp>
        <p:nvGrpSpPr>
          <p:cNvPr id="9" name="Группа 8"/>
          <p:cNvGrpSpPr>
            <a:grpSpLocks/>
          </p:cNvGrpSpPr>
          <p:nvPr/>
        </p:nvGrpSpPr>
        <p:grpSpPr bwMode="auto">
          <a:xfrm>
            <a:off x="6262688" y="2784475"/>
            <a:ext cx="2911475" cy="4064000"/>
            <a:chOff x="6263164" y="2784667"/>
            <a:chExt cx="2910600" cy="4064191"/>
          </a:xfrm>
        </p:grpSpPr>
        <p:pic>
          <p:nvPicPr>
            <p:cNvPr id="67" name="Picture 6" descr="Завод Гаврила ондреева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5055" y="4804633"/>
              <a:ext cx="2658709" cy="204422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42" name="Прямоугольник 67"/>
            <p:cNvSpPr>
              <a:spLocks noChangeArrowheads="1"/>
            </p:cNvSpPr>
            <p:nvPr/>
          </p:nvSpPr>
          <p:spPr bwMode="auto">
            <a:xfrm>
              <a:off x="6532163" y="4469804"/>
              <a:ext cx="442750" cy="369332"/>
            </a:xfrm>
            <a:prstGeom prst="rect">
              <a:avLst/>
            </a:prstGeom>
            <a:solidFill>
              <a:srgbClr val="FFFFFF">
                <a:alpha val="6509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800"/>
                <a:t>-4-</a:t>
              </a:r>
            </a:p>
          </p:txBody>
        </p:sp>
        <p:sp>
          <p:nvSpPr>
            <p:cNvPr id="5143" name="Прямоугольник 68"/>
            <p:cNvSpPr>
              <a:spLocks noChangeArrowheads="1"/>
            </p:cNvSpPr>
            <p:nvPr/>
          </p:nvSpPr>
          <p:spPr bwMode="auto">
            <a:xfrm>
              <a:off x="6572155" y="4822701"/>
              <a:ext cx="1708929" cy="369332"/>
            </a:xfrm>
            <a:prstGeom prst="rect">
              <a:avLst/>
            </a:prstGeom>
            <a:solidFill>
              <a:srgbClr val="FFFFFF">
                <a:alpha val="5098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800" b="1"/>
                <a:t>Мыло в России</a:t>
              </a:r>
              <a:endParaRPr lang="ru-RU" altLang="ru-RU" sz="1800"/>
            </a:p>
          </p:txBody>
        </p:sp>
        <p:sp>
          <p:nvSpPr>
            <p:cNvPr id="5144" name="Прямоугольник 59"/>
            <p:cNvSpPr>
              <a:spLocks noChangeArrowheads="1"/>
            </p:cNvSpPr>
            <p:nvPr/>
          </p:nvSpPr>
          <p:spPr bwMode="auto">
            <a:xfrm>
              <a:off x="7213518" y="2784667"/>
              <a:ext cx="1960246" cy="2123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/>
                <a:t>600 лет назад Гаврила Ондреев завел в Твери мыльную поварню. Более 300 лет назад при царе  Петре 1появились первые мыльные фабрики,  на них работали </a:t>
              </a:r>
              <a:r>
                <a:rPr lang="ru-RU" altLang="ru-RU" sz="1200">
                  <a:solidFill>
                    <a:srgbClr val="0070C0"/>
                  </a:solidFill>
                </a:rPr>
                <a:t>мастера-мыло-вары</a:t>
              </a:r>
              <a:r>
                <a:rPr lang="ru-RU" altLang="ru-RU" sz="1200"/>
                <a:t>. Мыло в России счи-талось дорогой роскошью и было доступно лишь для знатных горожан.</a:t>
              </a:r>
            </a:p>
          </p:txBody>
        </p:sp>
        <p:pic>
          <p:nvPicPr>
            <p:cNvPr id="5145" name="Picture 14" descr="&quot;Нэфис Косметикс&quot; продолжила ретро-тематику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3164" y="3012844"/>
              <a:ext cx="932454" cy="1456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Группа 9"/>
          <p:cNvGrpSpPr>
            <a:grpSpLocks/>
          </p:cNvGrpSpPr>
          <p:nvPr/>
        </p:nvGrpSpPr>
        <p:grpSpPr bwMode="auto">
          <a:xfrm>
            <a:off x="5999163" y="465138"/>
            <a:ext cx="3175000" cy="2387600"/>
            <a:chOff x="5999504" y="464361"/>
            <a:chExt cx="3174259" cy="2388575"/>
          </a:xfrm>
        </p:grpSpPr>
        <p:pic>
          <p:nvPicPr>
            <p:cNvPr id="5137" name="Picture 2" descr="История мыловарения в России - Wiki - Орден Чёрных Копателей - фото и видео находок на раскопках, военная и историческая археоло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7791" y="1425064"/>
              <a:ext cx="1729922" cy="1427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38" name="Прямоугольник 78"/>
            <p:cNvSpPr>
              <a:spLocks noChangeArrowheads="1"/>
            </p:cNvSpPr>
            <p:nvPr/>
          </p:nvSpPr>
          <p:spPr bwMode="auto">
            <a:xfrm>
              <a:off x="6057046" y="1447120"/>
              <a:ext cx="442750" cy="369332"/>
            </a:xfrm>
            <a:prstGeom prst="rect">
              <a:avLst/>
            </a:prstGeom>
            <a:solidFill>
              <a:srgbClr val="FFFFFF">
                <a:alpha val="6509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800"/>
                <a:t>-5-</a:t>
              </a:r>
            </a:p>
          </p:txBody>
        </p:sp>
        <p:sp>
          <p:nvSpPr>
            <p:cNvPr id="5139" name="Прямоугольник 81"/>
            <p:cNvSpPr>
              <a:spLocks noChangeArrowheads="1"/>
            </p:cNvSpPr>
            <p:nvPr/>
          </p:nvSpPr>
          <p:spPr bwMode="auto">
            <a:xfrm>
              <a:off x="5999504" y="464361"/>
              <a:ext cx="3150582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/>
                <a:t>Простые люди стирали и мылись древесной золой, залитой кипятком и распаренной в печи. Иногда они использовали в качестве мыла полусырой картофель и специальные шарики из папоротниковой золы.</a:t>
              </a:r>
            </a:p>
          </p:txBody>
        </p:sp>
        <p:sp>
          <p:nvSpPr>
            <p:cNvPr id="5140" name="Прямоугольник 61"/>
            <p:cNvSpPr>
              <a:spLocks noChangeArrowheads="1"/>
            </p:cNvSpPr>
            <p:nvPr/>
          </p:nvSpPr>
          <p:spPr bwMode="auto">
            <a:xfrm>
              <a:off x="7897712" y="1525927"/>
              <a:ext cx="1276051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/>
                <a:t>Люди парились в бане, обивая себя вениками: берёзовыми, дубовыми …</a:t>
              </a:r>
            </a:p>
          </p:txBody>
        </p:sp>
      </p:grpSp>
      <p:pic>
        <p:nvPicPr>
          <p:cNvPr id="5134" name="Рисунок 8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-31750"/>
            <a:ext cx="952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Рисунок 8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01615">
            <a:off x="8473282" y="-115094"/>
            <a:ext cx="4953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Рисунок 8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01615">
            <a:off x="7136606" y="-154781"/>
            <a:ext cx="474663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226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Группа 6"/>
          <p:cNvGrpSpPr>
            <a:grpSpLocks/>
          </p:cNvGrpSpPr>
          <p:nvPr/>
        </p:nvGrpSpPr>
        <p:grpSpPr bwMode="auto">
          <a:xfrm>
            <a:off x="38100" y="407988"/>
            <a:ext cx="615950" cy="3425825"/>
            <a:chOff x="0" y="0"/>
            <a:chExt cx="616442" cy="3425281"/>
          </a:xfrm>
        </p:grpSpPr>
        <p:pic>
          <p:nvPicPr>
            <p:cNvPr id="6194" name="Рисунок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95" name="Рисунок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96" name="Рисунок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97" name="Рисунок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147" name="Группа 12"/>
          <p:cNvGrpSpPr>
            <a:grpSpLocks/>
          </p:cNvGrpSpPr>
          <p:nvPr/>
        </p:nvGrpSpPr>
        <p:grpSpPr bwMode="auto">
          <a:xfrm>
            <a:off x="26988" y="3384550"/>
            <a:ext cx="617537" cy="3425825"/>
            <a:chOff x="0" y="0"/>
            <a:chExt cx="616442" cy="3425281"/>
          </a:xfrm>
        </p:grpSpPr>
        <p:pic>
          <p:nvPicPr>
            <p:cNvPr id="6190" name="Рисунок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91" name="Рисунок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92" name="Рисунок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93" name="Рисунок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148" name="Группа 17"/>
          <p:cNvGrpSpPr>
            <a:grpSpLocks/>
          </p:cNvGrpSpPr>
          <p:nvPr/>
        </p:nvGrpSpPr>
        <p:grpSpPr bwMode="auto">
          <a:xfrm rot="5400000">
            <a:off x="1287463" y="-1360488"/>
            <a:ext cx="615950" cy="3425825"/>
            <a:chOff x="0" y="0"/>
            <a:chExt cx="616442" cy="3425281"/>
          </a:xfrm>
        </p:grpSpPr>
        <p:pic>
          <p:nvPicPr>
            <p:cNvPr id="6186" name="Рисунок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7" name="Рисунок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8" name="Рисунок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9" name="Рисунок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149" name="Группа 22"/>
          <p:cNvGrpSpPr>
            <a:grpSpLocks/>
          </p:cNvGrpSpPr>
          <p:nvPr/>
        </p:nvGrpSpPr>
        <p:grpSpPr bwMode="auto">
          <a:xfrm rot="5400000">
            <a:off x="4236244" y="-1385094"/>
            <a:ext cx="615950" cy="3424238"/>
            <a:chOff x="0" y="0"/>
            <a:chExt cx="616442" cy="3425281"/>
          </a:xfrm>
        </p:grpSpPr>
        <p:pic>
          <p:nvPicPr>
            <p:cNvPr id="6182" name="Рисунок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3" name="Рисунок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4" name="Рисунок 2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5" name="Рисунок 2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150" name="Группа 27"/>
          <p:cNvGrpSpPr>
            <a:grpSpLocks/>
          </p:cNvGrpSpPr>
          <p:nvPr/>
        </p:nvGrpSpPr>
        <p:grpSpPr bwMode="auto">
          <a:xfrm rot="5400000">
            <a:off x="7185026" y="-1389063"/>
            <a:ext cx="615950" cy="3425825"/>
            <a:chOff x="0" y="0"/>
            <a:chExt cx="616442" cy="3425281"/>
          </a:xfrm>
        </p:grpSpPr>
        <p:pic>
          <p:nvPicPr>
            <p:cNvPr id="6178" name="Рисунок 2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9" name="Рисунок 2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0" name="Рисунок 3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1" name="Рисунок 3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151" name="Группа 32"/>
          <p:cNvGrpSpPr>
            <a:grpSpLocks/>
          </p:cNvGrpSpPr>
          <p:nvPr/>
        </p:nvGrpSpPr>
        <p:grpSpPr bwMode="auto">
          <a:xfrm>
            <a:off x="8421688" y="407988"/>
            <a:ext cx="615950" cy="3425825"/>
            <a:chOff x="0" y="0"/>
            <a:chExt cx="616442" cy="3425281"/>
          </a:xfrm>
        </p:grpSpPr>
        <p:pic>
          <p:nvPicPr>
            <p:cNvPr id="6174" name="Рисунок 3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5" name="Рисунок 3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6" name="Рисунок 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7" name="Рисунок 3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152" name="Группа 37"/>
          <p:cNvGrpSpPr>
            <a:grpSpLocks/>
          </p:cNvGrpSpPr>
          <p:nvPr/>
        </p:nvGrpSpPr>
        <p:grpSpPr bwMode="auto">
          <a:xfrm>
            <a:off x="8410575" y="3384550"/>
            <a:ext cx="615950" cy="3425825"/>
            <a:chOff x="0" y="0"/>
            <a:chExt cx="616442" cy="3425281"/>
          </a:xfrm>
        </p:grpSpPr>
        <p:pic>
          <p:nvPicPr>
            <p:cNvPr id="6170" name="Рисунок 3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1" name="Рисунок 3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2" name="Рисунок 4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3" name="Рисунок 4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4" name="Picture 2" descr="рамка - фотография в мыльном пузыре Рамки другие - рукоделие. . Вы можете вставить фотографию в рамку прямо на сайте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8"/>
          <a:stretch/>
        </p:blipFill>
        <p:spPr bwMode="auto">
          <a:xfrm>
            <a:off x="3049607" y="102312"/>
            <a:ext cx="2976329" cy="292095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Прямоугольник 54"/>
          <p:cNvSpPr/>
          <p:nvPr/>
        </p:nvSpPr>
        <p:spPr>
          <a:xfrm>
            <a:off x="3199760" y="652408"/>
            <a:ext cx="2635165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cap="all" dirty="0">
                <a:ln/>
                <a:solidFill>
                  <a:srgbClr val="3D6AA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  <a:cs typeface="+mn-cs"/>
              </a:rPr>
              <a:t>I </a:t>
            </a:r>
            <a:r>
              <a:rPr lang="en-US" sz="2400" b="1" cap="all" dirty="0" err="1">
                <a:ln/>
                <a:solidFill>
                  <a:srgbClr val="3D6AA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  <a:cs typeface="+mn-cs"/>
              </a:rPr>
              <a:t>I</a:t>
            </a:r>
            <a:r>
              <a:rPr lang="en-US" sz="2400" b="1" cap="all" dirty="0">
                <a:ln/>
                <a:solidFill>
                  <a:srgbClr val="3D6AA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  <a:cs typeface="+mn-cs"/>
              </a:rPr>
              <a:t> </a:t>
            </a:r>
            <a:r>
              <a:rPr lang="ru-RU" sz="2400" b="1" cap="all" dirty="0">
                <a:ln/>
                <a:solidFill>
                  <a:srgbClr val="3D6AA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  <a:cs typeface="+mn-cs"/>
              </a:rPr>
              <a:t>этап: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cap="all" dirty="0">
                <a:ln/>
                <a:solidFill>
                  <a:srgbClr val="3D6AA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  <a:cs typeface="+mn-cs"/>
              </a:rPr>
              <a:t>«НАУЧНЫЕ ОПЫТЫ И ЭКСПЕРИМЕНТЫ»</a:t>
            </a:r>
          </a:p>
        </p:txBody>
      </p:sp>
      <p:pic>
        <p:nvPicPr>
          <p:cNvPr id="49" name="Picture 2" descr="G:\Науко-Град\SAM_765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6"/>
          <a:stretch/>
        </p:blipFill>
        <p:spPr bwMode="auto">
          <a:xfrm rot="5400000">
            <a:off x="-69226" y="1249218"/>
            <a:ext cx="3435931" cy="2510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8" name="TextBox 1"/>
          <p:cNvSpPr txBox="1">
            <a:spLocks noChangeArrowheads="1"/>
          </p:cNvSpPr>
          <p:nvPr/>
        </p:nvSpPr>
        <p:spPr bwMode="auto">
          <a:xfrm>
            <a:off x="568325" y="565150"/>
            <a:ext cx="23352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FF0000"/>
                </a:solidFill>
              </a:rPr>
              <a:t>Посещение мини-музея</a:t>
            </a:r>
          </a:p>
        </p:txBody>
      </p:sp>
      <p:grpSp>
        <p:nvGrpSpPr>
          <p:cNvPr id="5" name="Группа 4"/>
          <p:cNvGrpSpPr>
            <a:grpSpLocks/>
          </p:cNvGrpSpPr>
          <p:nvPr/>
        </p:nvGrpSpPr>
        <p:grpSpPr bwMode="auto">
          <a:xfrm>
            <a:off x="263525" y="4197350"/>
            <a:ext cx="3044825" cy="2570163"/>
            <a:chOff x="262798" y="4197698"/>
            <a:chExt cx="3045407" cy="2569522"/>
          </a:xfrm>
        </p:grpSpPr>
        <p:pic>
          <p:nvPicPr>
            <p:cNvPr id="2051" name="Picture 3" descr="M:\2014-2015 уч.год\008. апрель Проекты наукоград\Мылология старш.гр.Белочка\мыльное творчество\P1200220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952" y="4644263"/>
              <a:ext cx="2831253" cy="212295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69" name="TextBox 5"/>
            <p:cNvSpPr txBox="1">
              <a:spLocks noChangeArrowheads="1"/>
            </p:cNvSpPr>
            <p:nvPr/>
          </p:nvSpPr>
          <p:spPr bwMode="auto">
            <a:xfrm>
              <a:off x="262798" y="4197698"/>
              <a:ext cx="294614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 b="1">
                  <a:solidFill>
                    <a:srgbClr val="00B050"/>
                  </a:solidFill>
                </a:rPr>
                <a:t>Исследования в научной лаборатории</a:t>
              </a:r>
            </a:p>
          </p:txBody>
        </p:sp>
      </p:grpSp>
      <p:pic>
        <p:nvPicPr>
          <p:cNvPr id="60" name="Picture 5" descr="M:\2014-2015 уч.год\008. апрель Проекты наукоград\Мылология старш.гр.Белочка\IMG_12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137" y="4644263"/>
            <a:ext cx="2854543" cy="20250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63" name="Прямоугольник 6"/>
          <p:cNvSpPr>
            <a:spLocks noChangeArrowheads="1"/>
          </p:cNvSpPr>
          <p:nvPr/>
        </p:nvSpPr>
        <p:spPr bwMode="auto">
          <a:xfrm>
            <a:off x="3219450" y="4318000"/>
            <a:ext cx="30749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0070C0"/>
                </a:solidFill>
              </a:rPr>
              <a:t>Творческая работа в мастерской</a:t>
            </a:r>
            <a:endParaRPr lang="ru-RU" altLang="ru-RU" sz="1600"/>
          </a:p>
        </p:txBody>
      </p:sp>
      <p:pic>
        <p:nvPicPr>
          <p:cNvPr id="6160" name="Picture 3" descr="G:\Науко-Град\Фото МЫЛОЛОГИЯ\foto-10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689271">
            <a:off x="2884488" y="2054225"/>
            <a:ext cx="496888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Picture 3" descr="G:\Науко-Град\Фото МЫЛОЛОГИЯ\foto-10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343260">
            <a:off x="2874169" y="2747169"/>
            <a:ext cx="1147763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3" descr="G:\Науко-Град\Фото МЫЛОЛОГИЯ\foto-10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922458">
            <a:off x="4419600" y="2862263"/>
            <a:ext cx="1057275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Группа 3"/>
          <p:cNvGrpSpPr>
            <a:grpSpLocks/>
          </p:cNvGrpSpPr>
          <p:nvPr/>
        </p:nvGrpSpPr>
        <p:grpSpPr bwMode="auto">
          <a:xfrm>
            <a:off x="5895975" y="660400"/>
            <a:ext cx="2930525" cy="6048375"/>
            <a:chOff x="5895477" y="660400"/>
            <a:chExt cx="2930895" cy="6048487"/>
          </a:xfrm>
        </p:grpSpPr>
        <p:sp>
          <p:nvSpPr>
            <p:cNvPr id="6165" name="TextBox 3"/>
            <p:cNvSpPr txBox="1">
              <a:spLocks noChangeArrowheads="1"/>
            </p:cNvSpPr>
            <p:nvPr/>
          </p:nvSpPr>
          <p:spPr bwMode="auto">
            <a:xfrm>
              <a:off x="5972936" y="660400"/>
              <a:ext cx="2756652" cy="369332"/>
            </a:xfrm>
            <a:prstGeom prst="rect">
              <a:avLst/>
            </a:prstGeom>
            <a:solidFill>
              <a:srgbClr val="FFFFFF">
                <a:alpha val="4784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800" b="1">
                  <a:solidFill>
                    <a:srgbClr val="7030A0"/>
                  </a:solidFill>
                </a:rPr>
                <a:t>Путешествие в мир науки</a:t>
              </a: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5477" y="1119335"/>
              <a:ext cx="2930895" cy="192558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0942" y="3118936"/>
              <a:ext cx="2417557" cy="358995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6164" name="Picture 3" descr="G:\Науко-Град\Фото МЫЛОЛОГИЯ\foto-100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82355">
            <a:off x="5691188" y="2246313"/>
            <a:ext cx="773112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187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8" grpId="0"/>
      <p:bldP spid="616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Группа 6"/>
          <p:cNvGrpSpPr>
            <a:grpSpLocks/>
          </p:cNvGrpSpPr>
          <p:nvPr/>
        </p:nvGrpSpPr>
        <p:grpSpPr bwMode="auto">
          <a:xfrm>
            <a:off x="38100" y="407988"/>
            <a:ext cx="615950" cy="3425825"/>
            <a:chOff x="0" y="0"/>
            <a:chExt cx="616442" cy="3425281"/>
          </a:xfrm>
        </p:grpSpPr>
        <p:pic>
          <p:nvPicPr>
            <p:cNvPr id="7217" name="Рисунок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8" name="Рисунок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9" name="Рисунок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20" name="Рисунок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171" name="Группа 12"/>
          <p:cNvGrpSpPr>
            <a:grpSpLocks/>
          </p:cNvGrpSpPr>
          <p:nvPr/>
        </p:nvGrpSpPr>
        <p:grpSpPr bwMode="auto">
          <a:xfrm>
            <a:off x="26988" y="3384550"/>
            <a:ext cx="617537" cy="3425825"/>
            <a:chOff x="0" y="0"/>
            <a:chExt cx="616442" cy="3425281"/>
          </a:xfrm>
        </p:grpSpPr>
        <p:pic>
          <p:nvPicPr>
            <p:cNvPr id="7213" name="Рисунок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4" name="Рисунок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5" name="Рисунок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6" name="Рисунок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172" name="Группа 17"/>
          <p:cNvGrpSpPr>
            <a:grpSpLocks/>
          </p:cNvGrpSpPr>
          <p:nvPr/>
        </p:nvGrpSpPr>
        <p:grpSpPr bwMode="auto">
          <a:xfrm rot="5400000">
            <a:off x="1287463" y="-1360488"/>
            <a:ext cx="615950" cy="3425825"/>
            <a:chOff x="0" y="0"/>
            <a:chExt cx="616442" cy="3425281"/>
          </a:xfrm>
        </p:grpSpPr>
        <p:pic>
          <p:nvPicPr>
            <p:cNvPr id="7209" name="Рисунок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0" name="Рисунок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1" name="Рисунок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2" name="Рисунок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173" name="Группа 22"/>
          <p:cNvGrpSpPr>
            <a:grpSpLocks/>
          </p:cNvGrpSpPr>
          <p:nvPr/>
        </p:nvGrpSpPr>
        <p:grpSpPr bwMode="auto">
          <a:xfrm rot="5400000">
            <a:off x="4236244" y="-1385094"/>
            <a:ext cx="615950" cy="3424238"/>
            <a:chOff x="0" y="0"/>
            <a:chExt cx="616442" cy="3425281"/>
          </a:xfrm>
        </p:grpSpPr>
        <p:pic>
          <p:nvPicPr>
            <p:cNvPr id="7205" name="Рисунок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6" name="Рисунок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7" name="Рисунок 2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8" name="Рисунок 2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174" name="Группа 27"/>
          <p:cNvGrpSpPr>
            <a:grpSpLocks/>
          </p:cNvGrpSpPr>
          <p:nvPr/>
        </p:nvGrpSpPr>
        <p:grpSpPr bwMode="auto">
          <a:xfrm rot="5400000">
            <a:off x="7185026" y="-1389063"/>
            <a:ext cx="615950" cy="3425825"/>
            <a:chOff x="0" y="0"/>
            <a:chExt cx="616442" cy="3425281"/>
          </a:xfrm>
        </p:grpSpPr>
        <p:pic>
          <p:nvPicPr>
            <p:cNvPr id="7201" name="Рисунок 2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2" name="Рисунок 2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3" name="Рисунок 3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4" name="Рисунок 3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175" name="Группа 32"/>
          <p:cNvGrpSpPr>
            <a:grpSpLocks/>
          </p:cNvGrpSpPr>
          <p:nvPr/>
        </p:nvGrpSpPr>
        <p:grpSpPr bwMode="auto">
          <a:xfrm>
            <a:off x="8421688" y="407988"/>
            <a:ext cx="615950" cy="3425825"/>
            <a:chOff x="0" y="0"/>
            <a:chExt cx="616442" cy="3425281"/>
          </a:xfrm>
        </p:grpSpPr>
        <p:pic>
          <p:nvPicPr>
            <p:cNvPr id="7197" name="Рисунок 3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8" name="Рисунок 3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9" name="Рисунок 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0" name="Рисунок 3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176" name="Группа 37"/>
          <p:cNvGrpSpPr>
            <a:grpSpLocks/>
          </p:cNvGrpSpPr>
          <p:nvPr/>
        </p:nvGrpSpPr>
        <p:grpSpPr bwMode="auto">
          <a:xfrm>
            <a:off x="8410575" y="3384550"/>
            <a:ext cx="615950" cy="3425825"/>
            <a:chOff x="0" y="0"/>
            <a:chExt cx="616442" cy="3425281"/>
          </a:xfrm>
        </p:grpSpPr>
        <p:pic>
          <p:nvPicPr>
            <p:cNvPr id="7193" name="Рисунок 3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4" name="Рисунок 3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5" name="Рисунок 4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6" name="Рисунок 4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77" name="Picture 2" descr="Где купить Держатель для душа CUbo мыльница(полистерол/желт.), 11,5*8,5*4,5, полистерол, spirella (854888) по низкой цене. Отзы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" t="18953" r="-604" b="25858"/>
          <a:stretch>
            <a:fillRect/>
          </a:stretch>
        </p:blipFill>
        <p:spPr bwMode="auto">
          <a:xfrm>
            <a:off x="733425" y="673100"/>
            <a:ext cx="1150938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Прямоугольник 60"/>
          <p:cNvSpPr/>
          <p:nvPr/>
        </p:nvSpPr>
        <p:spPr>
          <a:xfrm>
            <a:off x="400635" y="505113"/>
            <a:ext cx="7704856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Мини-музей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 «Да здравствует, мыло душистое!»</a:t>
            </a:r>
          </a:p>
        </p:txBody>
      </p:sp>
      <p:pic>
        <p:nvPicPr>
          <p:cNvPr id="62" name="Picture 2" descr="Мыло сваренное своими руками (не моими))))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067" y="408282"/>
            <a:ext cx="1689236" cy="11197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>
            <a:grpSpLocks/>
          </p:cNvGrpSpPr>
          <p:nvPr/>
        </p:nvGrpSpPr>
        <p:grpSpPr bwMode="auto">
          <a:xfrm>
            <a:off x="368300" y="1371600"/>
            <a:ext cx="2422525" cy="5330825"/>
            <a:chOff x="369089" y="1371254"/>
            <a:chExt cx="2421929" cy="5330536"/>
          </a:xfrm>
        </p:grpSpPr>
        <p:pic>
          <p:nvPicPr>
            <p:cNvPr id="7189" name="Picture 6" descr="Производство мыла и парфюмерии на заводе СВОБОДА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171" y="1919902"/>
              <a:ext cx="2293022" cy="1528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0" name="Picture 8" descr="Производство мыла и парфюмерии на заводе СВОБОДА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051" y="3583727"/>
              <a:ext cx="2260397" cy="1506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1" name="Picture 2" descr="Фото УНИАН - photo.unian.net - фото политиков, фото знаменит…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96" y="5176930"/>
              <a:ext cx="2293022" cy="1524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92" name="TextBox 1"/>
            <p:cNvSpPr txBox="1">
              <a:spLocks noChangeArrowheads="1"/>
            </p:cNvSpPr>
            <p:nvPr/>
          </p:nvSpPr>
          <p:spPr bwMode="auto">
            <a:xfrm>
              <a:off x="369089" y="1371254"/>
              <a:ext cx="210218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400"/>
                <a:t>Мы узнали, где производится мыло</a:t>
              </a:r>
            </a:p>
          </p:txBody>
        </p:sp>
      </p:grpSp>
      <p:grpSp>
        <p:nvGrpSpPr>
          <p:cNvPr id="4" name="Группа 3"/>
          <p:cNvGrpSpPr>
            <a:grpSpLocks/>
          </p:cNvGrpSpPr>
          <p:nvPr/>
        </p:nvGrpSpPr>
        <p:grpSpPr bwMode="auto">
          <a:xfrm>
            <a:off x="2790825" y="1331913"/>
            <a:ext cx="2914650" cy="5497512"/>
            <a:chOff x="2791018" y="1331896"/>
            <a:chExt cx="2914078" cy="5497246"/>
          </a:xfrm>
        </p:grpSpPr>
        <p:pic>
          <p:nvPicPr>
            <p:cNvPr id="67" name="Picture 2" descr="G:\Науко-Град\Фото МЫЛОЛОГИЯ\выставка\20150406_145103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791896" y="2915942"/>
              <a:ext cx="5008896" cy="281750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88" name="TextBox 67"/>
            <p:cNvSpPr txBox="1">
              <a:spLocks noChangeArrowheads="1"/>
            </p:cNvSpPr>
            <p:nvPr/>
          </p:nvSpPr>
          <p:spPr bwMode="auto">
            <a:xfrm>
              <a:off x="2791018" y="1331896"/>
              <a:ext cx="281242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400"/>
                <a:t>Познакомились с разнообразием сортов и видов мыла</a:t>
              </a:r>
            </a:p>
          </p:txBody>
        </p:sp>
      </p:grpSp>
      <p:grpSp>
        <p:nvGrpSpPr>
          <p:cNvPr id="5" name="Группа 4"/>
          <p:cNvGrpSpPr>
            <a:grpSpLocks/>
          </p:cNvGrpSpPr>
          <p:nvPr/>
        </p:nvGrpSpPr>
        <p:grpSpPr bwMode="auto">
          <a:xfrm>
            <a:off x="5808663" y="1411288"/>
            <a:ext cx="2597150" cy="5357812"/>
            <a:chOff x="5808514" y="1411423"/>
            <a:chExt cx="2597845" cy="5357282"/>
          </a:xfrm>
        </p:grpSpPr>
        <p:sp>
          <p:nvSpPr>
            <p:cNvPr id="7183" name="TextBox 68"/>
            <p:cNvSpPr txBox="1">
              <a:spLocks noChangeArrowheads="1"/>
            </p:cNvSpPr>
            <p:nvPr/>
          </p:nvSpPr>
          <p:spPr bwMode="auto">
            <a:xfrm>
              <a:off x="6394790" y="1411423"/>
              <a:ext cx="188110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400"/>
                <a:t>Узнали, где используется мыло</a:t>
              </a:r>
            </a:p>
          </p:txBody>
        </p:sp>
        <p:pic>
          <p:nvPicPr>
            <p:cNvPr id="7184" name="Picture 2" descr="Туалетные диспенсеры Tork - держатели бумажных полотенец и туалетной бумаги по доступным ценам с доставкой.Туалетный освежитель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1489" y="1897644"/>
              <a:ext cx="2473857" cy="1291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5" name="Picture 4" descr="SuperDeal.com.ua - Скидки и акции в Киев. . Скидки и распродажи в Киев. . Купить скидку в Киев. . Акции Киев.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8514" y="3274243"/>
              <a:ext cx="2550789" cy="1797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6" name="Picture 6" descr="Edwardian изображений, стоковых фотографий и иллюстраций Bigstock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555"/>
            <a:stretch>
              <a:fillRect/>
            </a:stretch>
          </p:blipFill>
          <p:spPr bwMode="auto">
            <a:xfrm>
              <a:off x="5932502" y="5110016"/>
              <a:ext cx="2473857" cy="1658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</p:cSld>
  <p:clrMapOvr>
    <a:masterClrMapping/>
  </p:clrMapOvr>
  <p:transition spd="slow" advTm="149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Группа 6"/>
          <p:cNvGrpSpPr>
            <a:grpSpLocks/>
          </p:cNvGrpSpPr>
          <p:nvPr/>
        </p:nvGrpSpPr>
        <p:grpSpPr bwMode="auto">
          <a:xfrm>
            <a:off x="38100" y="407988"/>
            <a:ext cx="615950" cy="3425825"/>
            <a:chOff x="0" y="0"/>
            <a:chExt cx="616442" cy="3425281"/>
          </a:xfrm>
        </p:grpSpPr>
        <p:pic>
          <p:nvPicPr>
            <p:cNvPr id="8247" name="Рисунок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48" name="Рисунок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49" name="Рисунок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50" name="Рисунок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195" name="Группа 12"/>
          <p:cNvGrpSpPr>
            <a:grpSpLocks/>
          </p:cNvGrpSpPr>
          <p:nvPr/>
        </p:nvGrpSpPr>
        <p:grpSpPr bwMode="auto">
          <a:xfrm>
            <a:off x="26988" y="3384550"/>
            <a:ext cx="617537" cy="3425825"/>
            <a:chOff x="0" y="0"/>
            <a:chExt cx="616442" cy="3425281"/>
          </a:xfrm>
        </p:grpSpPr>
        <p:pic>
          <p:nvPicPr>
            <p:cNvPr id="8243" name="Рисунок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44" name="Рисунок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45" name="Рисунок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46" name="Рисунок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196" name="Группа 17"/>
          <p:cNvGrpSpPr>
            <a:grpSpLocks/>
          </p:cNvGrpSpPr>
          <p:nvPr/>
        </p:nvGrpSpPr>
        <p:grpSpPr bwMode="auto">
          <a:xfrm rot="5400000">
            <a:off x="1287463" y="-1360488"/>
            <a:ext cx="615950" cy="3425825"/>
            <a:chOff x="0" y="0"/>
            <a:chExt cx="616442" cy="3425281"/>
          </a:xfrm>
        </p:grpSpPr>
        <p:pic>
          <p:nvPicPr>
            <p:cNvPr id="8239" name="Рисунок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40" name="Рисунок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41" name="Рисунок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42" name="Рисунок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197" name="Группа 22"/>
          <p:cNvGrpSpPr>
            <a:grpSpLocks/>
          </p:cNvGrpSpPr>
          <p:nvPr/>
        </p:nvGrpSpPr>
        <p:grpSpPr bwMode="auto">
          <a:xfrm rot="5400000">
            <a:off x="4236244" y="-1385094"/>
            <a:ext cx="615950" cy="3424238"/>
            <a:chOff x="0" y="0"/>
            <a:chExt cx="616442" cy="3425281"/>
          </a:xfrm>
        </p:grpSpPr>
        <p:pic>
          <p:nvPicPr>
            <p:cNvPr id="8235" name="Рисунок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36" name="Рисунок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37" name="Рисунок 2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38" name="Рисунок 2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198" name="Группа 27"/>
          <p:cNvGrpSpPr>
            <a:grpSpLocks/>
          </p:cNvGrpSpPr>
          <p:nvPr/>
        </p:nvGrpSpPr>
        <p:grpSpPr bwMode="auto">
          <a:xfrm rot="5400000">
            <a:off x="7185026" y="-1389063"/>
            <a:ext cx="615950" cy="3425825"/>
            <a:chOff x="0" y="0"/>
            <a:chExt cx="616442" cy="3425281"/>
          </a:xfrm>
        </p:grpSpPr>
        <p:pic>
          <p:nvPicPr>
            <p:cNvPr id="8231" name="Рисунок 2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32" name="Рисунок 2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33" name="Рисунок 3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34" name="Рисунок 3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199" name="Группа 32"/>
          <p:cNvGrpSpPr>
            <a:grpSpLocks/>
          </p:cNvGrpSpPr>
          <p:nvPr/>
        </p:nvGrpSpPr>
        <p:grpSpPr bwMode="auto">
          <a:xfrm>
            <a:off x="8421688" y="407988"/>
            <a:ext cx="615950" cy="3425825"/>
            <a:chOff x="0" y="0"/>
            <a:chExt cx="616442" cy="3425281"/>
          </a:xfrm>
        </p:grpSpPr>
        <p:pic>
          <p:nvPicPr>
            <p:cNvPr id="8227" name="Рисунок 3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8" name="Рисунок 3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9" name="Рисунок 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30" name="Рисунок 3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200" name="Группа 37"/>
          <p:cNvGrpSpPr>
            <a:grpSpLocks/>
          </p:cNvGrpSpPr>
          <p:nvPr/>
        </p:nvGrpSpPr>
        <p:grpSpPr bwMode="auto">
          <a:xfrm>
            <a:off x="8410575" y="3384550"/>
            <a:ext cx="615950" cy="3425825"/>
            <a:chOff x="0" y="0"/>
            <a:chExt cx="616442" cy="3425281"/>
          </a:xfrm>
        </p:grpSpPr>
        <p:pic>
          <p:nvPicPr>
            <p:cNvPr id="8223" name="Рисунок 3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4" name="Рисунок 3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5" name="Рисунок 4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6" name="Рисунок 4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201" name="Группа 42"/>
          <p:cNvGrpSpPr>
            <a:grpSpLocks/>
          </p:cNvGrpSpPr>
          <p:nvPr/>
        </p:nvGrpSpPr>
        <p:grpSpPr bwMode="auto">
          <a:xfrm rot="-5400000">
            <a:off x="1721644" y="4775994"/>
            <a:ext cx="615950" cy="3424238"/>
            <a:chOff x="0" y="0"/>
            <a:chExt cx="616442" cy="3425281"/>
          </a:xfrm>
        </p:grpSpPr>
        <p:pic>
          <p:nvPicPr>
            <p:cNvPr id="8219" name="Рисунок 4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0" name="Рисунок 4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1" name="Рисунок 4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2" name="Рисунок 4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202" name="Группа 47"/>
          <p:cNvGrpSpPr>
            <a:grpSpLocks/>
          </p:cNvGrpSpPr>
          <p:nvPr/>
        </p:nvGrpSpPr>
        <p:grpSpPr bwMode="auto">
          <a:xfrm rot="5400000">
            <a:off x="4824413" y="4849812"/>
            <a:ext cx="615950" cy="3425825"/>
            <a:chOff x="0" y="0"/>
            <a:chExt cx="616442" cy="3425281"/>
          </a:xfrm>
        </p:grpSpPr>
        <p:pic>
          <p:nvPicPr>
            <p:cNvPr id="8215" name="Рисунок 4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6" name="Рисунок 4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7" name="Рисунок 5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8" name="Рисунок 5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203" name="Группа 52"/>
          <p:cNvGrpSpPr>
            <a:grpSpLocks/>
          </p:cNvGrpSpPr>
          <p:nvPr/>
        </p:nvGrpSpPr>
        <p:grpSpPr bwMode="auto">
          <a:xfrm rot="5400000">
            <a:off x="7321550" y="5583238"/>
            <a:ext cx="617538" cy="1941512"/>
            <a:chOff x="0" y="1483996"/>
            <a:chExt cx="616442" cy="1941285"/>
          </a:xfrm>
        </p:grpSpPr>
        <p:pic>
          <p:nvPicPr>
            <p:cNvPr id="8213" name="Рисунок 5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4" name="Рисунок 5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Группа 2"/>
          <p:cNvGrpSpPr>
            <a:grpSpLocks/>
          </p:cNvGrpSpPr>
          <p:nvPr/>
        </p:nvGrpSpPr>
        <p:grpSpPr bwMode="auto">
          <a:xfrm>
            <a:off x="131763" y="866775"/>
            <a:ext cx="8905875" cy="2325688"/>
            <a:chOff x="305782" y="876997"/>
            <a:chExt cx="8906183" cy="2325814"/>
          </a:xfrm>
        </p:grpSpPr>
        <p:pic>
          <p:nvPicPr>
            <p:cNvPr id="58" name="Picture 10" descr="M:\2014-2015 уч.год\008. апрель Проекты наукоград\Фото МЫЛОЛОГИЯ\Эксперименты с мылом\P1200140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5" t="1" r="6389" b="1438"/>
            <a:stretch/>
          </p:blipFill>
          <p:spPr bwMode="auto">
            <a:xfrm>
              <a:off x="305782" y="876997"/>
              <a:ext cx="2785930" cy="232581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12" descr="M:\2014-2015 уч.год\008. апрель Проекты наукоград\Фото МЫЛОЛОГИЯ\Эксперименты с мылом\P1200145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3436" y="1014177"/>
              <a:ext cx="2898611" cy="21739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14" descr="M:\2014-2015 уч.год\008. апрель Проекты наукоград\Фото МЫЛОЛОГИЯ\Эксперименты с мылом\P1200152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28" b="9003"/>
            <a:stretch/>
          </p:blipFill>
          <p:spPr bwMode="auto">
            <a:xfrm>
              <a:off x="6231286" y="1126512"/>
              <a:ext cx="2980679" cy="206162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205" name="TextBox 1"/>
          <p:cNvSpPr txBox="1">
            <a:spLocks noChangeArrowheads="1"/>
          </p:cNvSpPr>
          <p:nvPr/>
        </p:nvSpPr>
        <p:spPr bwMode="auto">
          <a:xfrm>
            <a:off x="1773238" y="558800"/>
            <a:ext cx="5992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B050"/>
                </a:solidFill>
              </a:rPr>
              <a:t>Мы применили свои знания на практике в саду и дома </a:t>
            </a:r>
            <a:r>
              <a:rPr lang="ru-RU" altLang="ru-RU" sz="1800" b="1">
                <a:solidFill>
                  <a:srgbClr val="00B050"/>
                </a:solidFill>
                <a:sym typeface="Wingdings" pitchFamily="2" charset="2"/>
              </a:rPr>
              <a:t></a:t>
            </a:r>
            <a:endParaRPr lang="ru-RU" altLang="ru-RU" sz="1800" b="1">
              <a:solidFill>
                <a:srgbClr val="00B050"/>
              </a:solidFill>
            </a:endParaRPr>
          </a:p>
        </p:txBody>
      </p:sp>
      <p:grpSp>
        <p:nvGrpSpPr>
          <p:cNvPr id="4" name="Группа 3"/>
          <p:cNvGrpSpPr>
            <a:grpSpLocks/>
          </p:cNvGrpSpPr>
          <p:nvPr/>
        </p:nvGrpSpPr>
        <p:grpSpPr bwMode="auto">
          <a:xfrm>
            <a:off x="396875" y="3249613"/>
            <a:ext cx="8499475" cy="3022600"/>
            <a:chOff x="397278" y="3249451"/>
            <a:chExt cx="8498974" cy="3023320"/>
          </a:xfrm>
        </p:grpSpPr>
        <p:pic>
          <p:nvPicPr>
            <p:cNvPr id="1027" name="Picture 3" descr="M:\2014-2015 уч.год\008. апрель Проекты наукоград\Фото МЫЛОЛОГИЯ\Эксперименты с мылом\P1200103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197" b="162"/>
            <a:stretch/>
          </p:blipFill>
          <p:spPr bwMode="auto">
            <a:xfrm>
              <a:off x="6132142" y="3648385"/>
              <a:ext cx="2764110" cy="244060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M:\2014-2015 уч.год\008. апрель Проекты наукоград\Фото МЫЛОЛОГИЯ\Дети\Иванников\IMG_1268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371"/>
            <a:stretch/>
          </p:blipFill>
          <p:spPr bwMode="auto">
            <a:xfrm>
              <a:off x="3896122" y="3249451"/>
              <a:ext cx="2175925" cy="302332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M:\2014-2015 уч.год\008. апрель Проекты наукоград\Фото МЫЛОЛОГИЯ\Дети\IMG_9660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9" r="10121"/>
            <a:stretch/>
          </p:blipFill>
          <p:spPr bwMode="auto">
            <a:xfrm>
              <a:off x="397278" y="3300003"/>
              <a:ext cx="3498844" cy="283083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</p:cSld>
  <p:clrMapOvr>
    <a:masterClrMapping/>
  </p:clrMapOvr>
  <p:transition spd="slow" advTm="110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Группа 6"/>
          <p:cNvGrpSpPr>
            <a:grpSpLocks/>
          </p:cNvGrpSpPr>
          <p:nvPr/>
        </p:nvGrpSpPr>
        <p:grpSpPr bwMode="auto">
          <a:xfrm>
            <a:off x="38100" y="407988"/>
            <a:ext cx="615950" cy="3425825"/>
            <a:chOff x="0" y="0"/>
            <a:chExt cx="616442" cy="3425281"/>
          </a:xfrm>
        </p:grpSpPr>
        <p:pic>
          <p:nvPicPr>
            <p:cNvPr id="9268" name="Рисунок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9" name="Рисунок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70" name="Рисунок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71" name="Рисунок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19" name="Группа 12"/>
          <p:cNvGrpSpPr>
            <a:grpSpLocks/>
          </p:cNvGrpSpPr>
          <p:nvPr/>
        </p:nvGrpSpPr>
        <p:grpSpPr bwMode="auto">
          <a:xfrm>
            <a:off x="26988" y="3384550"/>
            <a:ext cx="617537" cy="3425825"/>
            <a:chOff x="0" y="0"/>
            <a:chExt cx="616442" cy="3425281"/>
          </a:xfrm>
        </p:grpSpPr>
        <p:pic>
          <p:nvPicPr>
            <p:cNvPr id="9264" name="Рисунок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5" name="Рисунок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6" name="Рисунок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7" name="Рисунок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20" name="Группа 17"/>
          <p:cNvGrpSpPr>
            <a:grpSpLocks/>
          </p:cNvGrpSpPr>
          <p:nvPr/>
        </p:nvGrpSpPr>
        <p:grpSpPr bwMode="auto">
          <a:xfrm rot="5400000">
            <a:off x="1338263" y="-1411288"/>
            <a:ext cx="514350" cy="3425825"/>
            <a:chOff x="0" y="0"/>
            <a:chExt cx="616442" cy="3425281"/>
          </a:xfrm>
        </p:grpSpPr>
        <p:pic>
          <p:nvPicPr>
            <p:cNvPr id="9260" name="Рисунок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1" name="Рисунок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2" name="Рисунок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3" name="Рисунок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21" name="Группа 22"/>
          <p:cNvGrpSpPr>
            <a:grpSpLocks/>
          </p:cNvGrpSpPr>
          <p:nvPr/>
        </p:nvGrpSpPr>
        <p:grpSpPr bwMode="auto">
          <a:xfrm rot="5400000">
            <a:off x="4315619" y="-1464469"/>
            <a:ext cx="457200" cy="3424238"/>
            <a:chOff x="0" y="0"/>
            <a:chExt cx="616442" cy="3425281"/>
          </a:xfrm>
        </p:grpSpPr>
        <p:pic>
          <p:nvPicPr>
            <p:cNvPr id="9256" name="Рисунок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7" name="Рисунок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8" name="Рисунок 2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9" name="Рисунок 2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22" name="Группа 27"/>
          <p:cNvGrpSpPr>
            <a:grpSpLocks/>
          </p:cNvGrpSpPr>
          <p:nvPr/>
        </p:nvGrpSpPr>
        <p:grpSpPr bwMode="auto">
          <a:xfrm rot="5400000">
            <a:off x="7262813" y="-1466850"/>
            <a:ext cx="460375" cy="3425825"/>
            <a:chOff x="0" y="0"/>
            <a:chExt cx="616442" cy="3425281"/>
          </a:xfrm>
        </p:grpSpPr>
        <p:pic>
          <p:nvPicPr>
            <p:cNvPr id="9252" name="Рисунок 2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3" name="Рисунок 2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4" name="Рисунок 3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5" name="Рисунок 3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23" name="Группа 32"/>
          <p:cNvGrpSpPr>
            <a:grpSpLocks/>
          </p:cNvGrpSpPr>
          <p:nvPr/>
        </p:nvGrpSpPr>
        <p:grpSpPr bwMode="auto">
          <a:xfrm>
            <a:off x="8421688" y="407988"/>
            <a:ext cx="615950" cy="3425825"/>
            <a:chOff x="0" y="0"/>
            <a:chExt cx="616442" cy="3425281"/>
          </a:xfrm>
        </p:grpSpPr>
        <p:pic>
          <p:nvPicPr>
            <p:cNvPr id="9248" name="Рисунок 3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9" name="Рисунок 3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0" name="Рисунок 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1" name="Рисунок 3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24" name="Группа 37"/>
          <p:cNvGrpSpPr>
            <a:grpSpLocks/>
          </p:cNvGrpSpPr>
          <p:nvPr/>
        </p:nvGrpSpPr>
        <p:grpSpPr bwMode="auto">
          <a:xfrm>
            <a:off x="8410575" y="3384550"/>
            <a:ext cx="615950" cy="3425825"/>
            <a:chOff x="0" y="0"/>
            <a:chExt cx="616442" cy="3425281"/>
          </a:xfrm>
        </p:grpSpPr>
        <p:pic>
          <p:nvPicPr>
            <p:cNvPr id="9244" name="Рисунок 3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5" name="Рисунок 3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6" name="Рисунок 4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7" name="Рисунок 4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25" name="Группа 42"/>
          <p:cNvGrpSpPr>
            <a:grpSpLocks/>
          </p:cNvGrpSpPr>
          <p:nvPr/>
        </p:nvGrpSpPr>
        <p:grpSpPr bwMode="auto">
          <a:xfrm rot="-5400000">
            <a:off x="1721644" y="4775994"/>
            <a:ext cx="615950" cy="3424238"/>
            <a:chOff x="0" y="0"/>
            <a:chExt cx="616442" cy="3425281"/>
          </a:xfrm>
        </p:grpSpPr>
        <p:pic>
          <p:nvPicPr>
            <p:cNvPr id="9240" name="Рисунок 4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1" name="Рисунок 4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2" name="Рисунок 4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3" name="Рисунок 4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26" name="Группа 47"/>
          <p:cNvGrpSpPr>
            <a:grpSpLocks/>
          </p:cNvGrpSpPr>
          <p:nvPr/>
        </p:nvGrpSpPr>
        <p:grpSpPr bwMode="auto">
          <a:xfrm rot="5400000">
            <a:off x="4824413" y="4849812"/>
            <a:ext cx="615950" cy="3425825"/>
            <a:chOff x="0" y="0"/>
            <a:chExt cx="616442" cy="3425281"/>
          </a:xfrm>
        </p:grpSpPr>
        <p:pic>
          <p:nvPicPr>
            <p:cNvPr id="9236" name="Рисунок 4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7" name="Рисунок 4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8" name="Рисунок 5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9" name="Рисунок 5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27" name="Группа 52"/>
          <p:cNvGrpSpPr>
            <a:grpSpLocks/>
          </p:cNvGrpSpPr>
          <p:nvPr/>
        </p:nvGrpSpPr>
        <p:grpSpPr bwMode="auto">
          <a:xfrm rot="5400000">
            <a:off x="7321550" y="5583238"/>
            <a:ext cx="617538" cy="1941512"/>
            <a:chOff x="0" y="1483996"/>
            <a:chExt cx="616442" cy="1941285"/>
          </a:xfrm>
        </p:grpSpPr>
        <p:pic>
          <p:nvPicPr>
            <p:cNvPr id="9234" name="Рисунок 5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5" name="Рисунок 5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" name="Прямоугольник 60"/>
          <p:cNvSpPr/>
          <p:nvPr/>
        </p:nvSpPr>
        <p:spPr>
          <a:xfrm>
            <a:off x="548406" y="399597"/>
            <a:ext cx="7704856" cy="8925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Путешествие в мир науки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dirty="0">
                <a:solidFill>
                  <a:schemeClr val="tx2"/>
                </a:solidFill>
              </a:rPr>
              <a:t>Мы узнали про разные СВОЙСТВА и СОСТАВ мыла, провели интереснейшие исследования, сделали выводы и умозаключения </a:t>
            </a:r>
            <a:endParaRPr lang="ru-RU" sz="1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+mn-lt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5946" y="1292149"/>
            <a:ext cx="4482750" cy="2521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1" r="7229"/>
          <a:stretch/>
        </p:blipFill>
        <p:spPr>
          <a:xfrm>
            <a:off x="5030307" y="4228361"/>
            <a:ext cx="3570768" cy="2282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231" name="TextBox 11"/>
          <p:cNvSpPr txBox="1">
            <a:spLocks noChangeArrowheads="1"/>
          </p:cNvSpPr>
          <p:nvPr/>
        </p:nvSpPr>
        <p:spPr bwMode="auto">
          <a:xfrm>
            <a:off x="2724150" y="3851275"/>
            <a:ext cx="243046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660066"/>
                </a:solidFill>
              </a:rPr>
              <a:t>В мир науки мы попали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660066"/>
                </a:solidFill>
              </a:rPr>
              <a:t>И о мыле всё узнали.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660066"/>
                </a:solidFill>
              </a:rPr>
              <a:t>Мыло можно растворить,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660066"/>
                </a:solidFill>
              </a:rPr>
              <a:t>Натереть или сварить.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660066"/>
                </a:solidFill>
              </a:rPr>
              <a:t>Интереснее всего -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660066"/>
                </a:solidFill>
              </a:rPr>
              <a:t>В пену превратить его,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660066"/>
                </a:solidFill>
              </a:rPr>
              <a:t>В клей и даже в пузыри.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660066"/>
                </a:solidFill>
              </a:rPr>
              <a:t>Коль не веришь,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660066"/>
                </a:solidFill>
              </a:rPr>
              <a:t>посмотри!</a:t>
            </a:r>
          </a:p>
        </p:txBody>
      </p:sp>
      <p:pic>
        <p:nvPicPr>
          <p:cNvPr id="63" name="Picture 4" descr="M:\2014-2015 уч.год\008. апрель Проекты наукоград\Мылология старш.гр.Белочка\мыльное творчество\P120028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02" b="22067"/>
          <a:stretch/>
        </p:blipFill>
        <p:spPr bwMode="auto">
          <a:xfrm>
            <a:off x="759098" y="3827004"/>
            <a:ext cx="1964307" cy="2361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5748" y="1124744"/>
            <a:ext cx="2659106" cy="3192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spd="slow" advTm="108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9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1000" fill="hold"/>
                                        <p:tgtEl>
                                          <p:spTgt spid="92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00" fill="hold"/>
                                        <p:tgtEl>
                                          <p:spTgt spid="92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1000" fill="hold"/>
                                        <p:tgtEl>
                                          <p:spTgt spid="92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0" fill="hold"/>
                                        <p:tgtEl>
                                          <p:spTgt spid="92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0" fill="hold"/>
                                        <p:tgtEl>
                                          <p:spTgt spid="92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00" fill="hold"/>
                                        <p:tgtEl>
                                          <p:spTgt spid="92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1000" fill="hold"/>
                                        <p:tgtEl>
                                          <p:spTgt spid="92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000" fill="hold"/>
                                        <p:tgtEl>
                                          <p:spTgt spid="92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Группа 6"/>
          <p:cNvGrpSpPr>
            <a:grpSpLocks/>
          </p:cNvGrpSpPr>
          <p:nvPr/>
        </p:nvGrpSpPr>
        <p:grpSpPr bwMode="auto">
          <a:xfrm>
            <a:off x="38100" y="407988"/>
            <a:ext cx="615950" cy="3425825"/>
            <a:chOff x="0" y="0"/>
            <a:chExt cx="616442" cy="3425281"/>
          </a:xfrm>
        </p:grpSpPr>
        <p:pic>
          <p:nvPicPr>
            <p:cNvPr id="10306" name="Рисунок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7" name="Рисунок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8" name="Рисунок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9" name="Рисунок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243" name="Группа 12"/>
          <p:cNvGrpSpPr>
            <a:grpSpLocks/>
          </p:cNvGrpSpPr>
          <p:nvPr/>
        </p:nvGrpSpPr>
        <p:grpSpPr bwMode="auto">
          <a:xfrm>
            <a:off x="26988" y="3384550"/>
            <a:ext cx="617537" cy="3425825"/>
            <a:chOff x="0" y="0"/>
            <a:chExt cx="616442" cy="3425281"/>
          </a:xfrm>
        </p:grpSpPr>
        <p:pic>
          <p:nvPicPr>
            <p:cNvPr id="10302" name="Рисунок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3" name="Рисунок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4" name="Рисунок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5" name="Рисунок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244" name="Группа 17"/>
          <p:cNvGrpSpPr>
            <a:grpSpLocks/>
          </p:cNvGrpSpPr>
          <p:nvPr/>
        </p:nvGrpSpPr>
        <p:grpSpPr bwMode="auto">
          <a:xfrm rot="5400000">
            <a:off x="1323975" y="-1397000"/>
            <a:ext cx="542925" cy="3425825"/>
            <a:chOff x="0" y="0"/>
            <a:chExt cx="616442" cy="3425281"/>
          </a:xfrm>
        </p:grpSpPr>
        <p:pic>
          <p:nvPicPr>
            <p:cNvPr id="10298" name="Рисунок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9" name="Рисунок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0" name="Рисунок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1" name="Рисунок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245" name="Группа 22"/>
          <p:cNvGrpSpPr>
            <a:grpSpLocks/>
          </p:cNvGrpSpPr>
          <p:nvPr/>
        </p:nvGrpSpPr>
        <p:grpSpPr bwMode="auto">
          <a:xfrm rot="5400000">
            <a:off x="4279900" y="-1428750"/>
            <a:ext cx="528638" cy="3424238"/>
            <a:chOff x="0" y="0"/>
            <a:chExt cx="616442" cy="3425281"/>
          </a:xfrm>
        </p:grpSpPr>
        <p:pic>
          <p:nvPicPr>
            <p:cNvPr id="10294" name="Рисунок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5" name="Рисунок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6" name="Рисунок 2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7" name="Рисунок 2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246" name="Группа 27"/>
          <p:cNvGrpSpPr>
            <a:grpSpLocks/>
          </p:cNvGrpSpPr>
          <p:nvPr/>
        </p:nvGrpSpPr>
        <p:grpSpPr bwMode="auto">
          <a:xfrm rot="5400000">
            <a:off x="7213601" y="-1417638"/>
            <a:ext cx="558800" cy="3425825"/>
            <a:chOff x="0" y="0"/>
            <a:chExt cx="616442" cy="3425281"/>
          </a:xfrm>
        </p:grpSpPr>
        <p:pic>
          <p:nvPicPr>
            <p:cNvPr id="10290" name="Рисунок 2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1" name="Рисунок 2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2" name="Рисунок 3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3" name="Рисунок 3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247" name="Группа 32"/>
          <p:cNvGrpSpPr>
            <a:grpSpLocks/>
          </p:cNvGrpSpPr>
          <p:nvPr/>
        </p:nvGrpSpPr>
        <p:grpSpPr bwMode="auto">
          <a:xfrm>
            <a:off x="8421688" y="407988"/>
            <a:ext cx="615950" cy="3425825"/>
            <a:chOff x="0" y="0"/>
            <a:chExt cx="616442" cy="3425281"/>
          </a:xfrm>
        </p:grpSpPr>
        <p:pic>
          <p:nvPicPr>
            <p:cNvPr id="10286" name="Рисунок 3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7" name="Рисунок 3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8" name="Рисунок 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9" name="Рисунок 3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248" name="Группа 37"/>
          <p:cNvGrpSpPr>
            <a:grpSpLocks/>
          </p:cNvGrpSpPr>
          <p:nvPr/>
        </p:nvGrpSpPr>
        <p:grpSpPr bwMode="auto">
          <a:xfrm>
            <a:off x="8410575" y="3384550"/>
            <a:ext cx="615950" cy="3425825"/>
            <a:chOff x="0" y="0"/>
            <a:chExt cx="616442" cy="3425281"/>
          </a:xfrm>
        </p:grpSpPr>
        <p:pic>
          <p:nvPicPr>
            <p:cNvPr id="10282" name="Рисунок 3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3" name="Рисунок 3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4" name="Рисунок 4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5" name="Рисунок 4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249" name="Группа 42"/>
          <p:cNvGrpSpPr>
            <a:grpSpLocks/>
          </p:cNvGrpSpPr>
          <p:nvPr/>
        </p:nvGrpSpPr>
        <p:grpSpPr bwMode="auto">
          <a:xfrm rot="-5400000">
            <a:off x="1721644" y="4775994"/>
            <a:ext cx="615950" cy="3424238"/>
            <a:chOff x="0" y="0"/>
            <a:chExt cx="616442" cy="3425281"/>
          </a:xfrm>
        </p:grpSpPr>
        <p:pic>
          <p:nvPicPr>
            <p:cNvPr id="10278" name="Рисунок 4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9" name="Рисунок 4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0" name="Рисунок 4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1" name="Рисунок 4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250" name="Группа 47"/>
          <p:cNvGrpSpPr>
            <a:grpSpLocks/>
          </p:cNvGrpSpPr>
          <p:nvPr/>
        </p:nvGrpSpPr>
        <p:grpSpPr bwMode="auto">
          <a:xfrm rot="5400000">
            <a:off x="4824413" y="4849812"/>
            <a:ext cx="615950" cy="3425825"/>
            <a:chOff x="0" y="0"/>
            <a:chExt cx="616442" cy="3425281"/>
          </a:xfrm>
        </p:grpSpPr>
        <p:pic>
          <p:nvPicPr>
            <p:cNvPr id="10274" name="Рисунок 4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5" name="Рисунок 4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34680">
              <a:off x="44942" y="980123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6" name="Рисунок 5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7" name="Рисунок 5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251" name="Группа 52"/>
          <p:cNvGrpSpPr>
            <a:grpSpLocks/>
          </p:cNvGrpSpPr>
          <p:nvPr/>
        </p:nvGrpSpPr>
        <p:grpSpPr bwMode="auto">
          <a:xfrm rot="5400000">
            <a:off x="7321550" y="5583238"/>
            <a:ext cx="617538" cy="1941512"/>
            <a:chOff x="0" y="1483996"/>
            <a:chExt cx="616442" cy="1941285"/>
          </a:xfrm>
        </p:grpSpPr>
        <p:pic>
          <p:nvPicPr>
            <p:cNvPr id="10272" name="Рисунок 5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2" y="1483996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3" name="Рисунок 5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01615">
              <a:off x="0" y="2472781"/>
              <a:ext cx="571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Группа 2"/>
          <p:cNvGrpSpPr>
            <a:grpSpLocks/>
          </p:cNvGrpSpPr>
          <p:nvPr/>
        </p:nvGrpSpPr>
        <p:grpSpPr bwMode="auto">
          <a:xfrm>
            <a:off x="230188" y="660400"/>
            <a:ext cx="2584450" cy="4041775"/>
            <a:chOff x="312349" y="597678"/>
            <a:chExt cx="2584961" cy="4042223"/>
          </a:xfrm>
        </p:grpSpPr>
        <p:sp>
          <p:nvSpPr>
            <p:cNvPr id="8" name="10-конечная звезда 7"/>
            <p:cNvSpPr/>
            <p:nvPr/>
          </p:nvSpPr>
          <p:spPr>
            <a:xfrm>
              <a:off x="871063" y="597678"/>
              <a:ext cx="1684713" cy="1402238"/>
            </a:xfrm>
            <a:prstGeom prst="star10">
              <a:avLst>
                <a:gd name="adj" fmla="val 48022"/>
                <a:gd name="hf" fmla="val 105146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dirty="0">
                  <a:solidFill>
                    <a:srgbClr val="0070C0"/>
                  </a:solidFill>
                </a:rPr>
                <a:t>1. Мыло растворяется в воде.</a:t>
              </a:r>
            </a:p>
          </p:txBody>
        </p:sp>
        <p:pic>
          <p:nvPicPr>
            <p:cNvPr id="10271" name="Рисунок 5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349" y="2204864"/>
              <a:ext cx="2584961" cy="243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Группа 3"/>
          <p:cNvGrpSpPr>
            <a:grpSpLocks/>
          </p:cNvGrpSpPr>
          <p:nvPr/>
        </p:nvGrpSpPr>
        <p:grpSpPr bwMode="auto">
          <a:xfrm>
            <a:off x="3046413" y="1071563"/>
            <a:ext cx="2603500" cy="5394325"/>
            <a:chOff x="2994532" y="582211"/>
            <a:chExt cx="2603624" cy="5394107"/>
          </a:xfrm>
        </p:grpSpPr>
        <p:sp>
          <p:nvSpPr>
            <p:cNvPr id="58" name="10-конечная звезда 57"/>
            <p:cNvSpPr/>
            <p:nvPr/>
          </p:nvSpPr>
          <p:spPr>
            <a:xfrm>
              <a:off x="3765383" y="582211"/>
              <a:ext cx="1567919" cy="1402237"/>
            </a:xfrm>
            <a:prstGeom prst="star10">
              <a:avLst>
                <a:gd name="adj" fmla="val 48022"/>
                <a:gd name="hf" fmla="val 105146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rgbClr val="0070C0"/>
                  </a:solidFill>
                </a:rPr>
                <a:t>2. Пенится.</a:t>
              </a:r>
            </a:p>
          </p:txBody>
        </p:sp>
        <p:pic>
          <p:nvPicPr>
            <p:cNvPr id="4098" name="Picture 2" descr="M:\2014-2015 уч.год\008. апрель Проекты наукоград\Фото МЫЛОЛОГИЯ\Дети\Сашенька\IMG_3650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4532" y="2070881"/>
              <a:ext cx="2603624" cy="390543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Группа 4"/>
          <p:cNvGrpSpPr>
            <a:grpSpLocks/>
          </p:cNvGrpSpPr>
          <p:nvPr/>
        </p:nvGrpSpPr>
        <p:grpSpPr bwMode="auto">
          <a:xfrm>
            <a:off x="465138" y="660400"/>
            <a:ext cx="8399462" cy="6202363"/>
            <a:chOff x="465737" y="659662"/>
            <a:chExt cx="8398567" cy="6203223"/>
          </a:xfrm>
        </p:grpSpPr>
        <p:sp>
          <p:nvSpPr>
            <p:cNvPr id="59" name="10-конечная звезда 58"/>
            <p:cNvSpPr/>
            <p:nvPr/>
          </p:nvSpPr>
          <p:spPr>
            <a:xfrm>
              <a:off x="6257270" y="659662"/>
              <a:ext cx="1612183" cy="1402237"/>
            </a:xfrm>
            <a:prstGeom prst="star10">
              <a:avLst>
                <a:gd name="adj" fmla="val 48022"/>
                <a:gd name="hf" fmla="val 105146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dirty="0">
                  <a:solidFill>
                    <a:srgbClr val="0070C0"/>
                  </a:solidFill>
                </a:rPr>
                <a:t>3.Образует много пузырьков.</a:t>
              </a:r>
            </a:p>
          </p:txBody>
        </p:sp>
        <p:pic>
          <p:nvPicPr>
            <p:cNvPr id="10261" name="Рисунок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6305" y="2119107"/>
              <a:ext cx="3125451" cy="2390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0" name="Picture 4" descr="M:\2014-2015 уч.год\008. апрель Проекты наукоград\Фото МЫЛОЛОГИЯ\Праздник\DSC_0469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48" r="11251" b="11664"/>
            <a:stretch/>
          </p:blipFill>
          <p:spPr bwMode="auto">
            <a:xfrm>
              <a:off x="5573755" y="4530511"/>
              <a:ext cx="3290549" cy="233237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1" name="Picture 5" descr="M:\2014-2015 уч.год\008. апрель Проекты наукоград\Фото МЫЛОЛОГИЯ\Мыльное творчество\P1200251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37" y="4715881"/>
              <a:ext cx="2615511" cy="196163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55" name="Picture 4" descr="Доброе слово лечит а плохое калечит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938" y="996950"/>
            <a:ext cx="1103312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Прямоугольник 61"/>
          <p:cNvSpPr/>
          <p:nvPr/>
        </p:nvSpPr>
        <p:spPr>
          <a:xfrm>
            <a:off x="545567" y="383134"/>
            <a:ext cx="7704856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В научной лаборатории</a:t>
            </a:r>
          </a:p>
        </p:txBody>
      </p:sp>
      <p:sp>
        <p:nvSpPr>
          <p:cNvPr id="10257" name="Прямоугольник 1"/>
          <p:cNvSpPr>
            <a:spLocks noChangeArrowheads="1"/>
          </p:cNvSpPr>
          <p:nvPr/>
        </p:nvSpPr>
        <p:spPr bwMode="auto">
          <a:xfrm>
            <a:off x="2219325" y="623888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chemeClr val="tx2"/>
                </a:solidFill>
              </a:rPr>
              <a:t> </a:t>
            </a:r>
            <a:r>
              <a:rPr lang="ru-RU" altLang="ru-RU" sz="1400">
                <a:solidFill>
                  <a:schemeClr val="tx2"/>
                </a:solidFill>
              </a:rPr>
              <a:t>мы проводили опыты и эксперименты, и узнали, что</a:t>
            </a:r>
          </a:p>
        </p:txBody>
      </p:sp>
    </p:spTree>
    <p:custDataLst>
      <p:tags r:id="rId1"/>
    </p:custDataLst>
  </p:cSld>
  <p:clrMapOvr>
    <a:masterClrMapping/>
  </p:clrMapOvr>
  <p:transition spd="slow" advTm="161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3.7|3.6|3.7|3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3.2|3.8|2.3|3.5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.9|3.4|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4.3|4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4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2.5|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4.6|3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6.6|8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.3|3.6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1645</TotalTime>
  <Words>1293</Words>
  <Application>Microsoft Office PowerPoint</Application>
  <PresentationFormat>Экран (4:3)</PresentationFormat>
  <Paragraphs>134</Paragraphs>
  <Slides>17</Slides>
  <Notes>2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lunka</dc:creator>
  <cp:lastModifiedBy>Психолог</cp:lastModifiedBy>
  <cp:revision>135</cp:revision>
  <cp:lastPrinted>2015-04-03T07:16:39Z</cp:lastPrinted>
  <dcterms:created xsi:type="dcterms:W3CDTF">2015-04-01T03:54:24Z</dcterms:created>
  <dcterms:modified xsi:type="dcterms:W3CDTF">2018-04-03T15:20:41Z</dcterms:modified>
</cp:coreProperties>
</file>