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9" r:id="rId3"/>
    <p:sldId id="260" r:id="rId4"/>
    <p:sldId id="261" r:id="rId5"/>
    <p:sldId id="264" r:id="rId6"/>
    <p:sldId id="265" r:id="rId7"/>
    <p:sldId id="266" r:id="rId8"/>
    <p:sldId id="263" r:id="rId9"/>
    <p:sldId id="267" r:id="rId10"/>
    <p:sldId id="268" r:id="rId11"/>
    <p:sldId id="269" r:id="rId12"/>
    <p:sldId id="275" r:id="rId13"/>
    <p:sldId id="270" r:id="rId14"/>
    <p:sldId id="271" r:id="rId15"/>
    <p:sldId id="278" r:id="rId16"/>
    <p:sldId id="279" r:id="rId17"/>
    <p:sldId id="280" r:id="rId18"/>
    <p:sldId id="273" r:id="rId19"/>
    <p:sldId id="274" r:id="rId20"/>
    <p:sldId id="281"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20"/>
    <a:srgbClr val="00682F"/>
    <a:srgbClr val="FFD44B"/>
    <a:srgbClr val="CC9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67799" autoAdjust="0"/>
  </p:normalViewPr>
  <p:slideViewPr>
    <p:cSldViewPr>
      <p:cViewPr varScale="1">
        <p:scale>
          <a:sx n="78" d="100"/>
          <a:sy n="78" d="100"/>
        </p:scale>
        <p:origin x="816"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1E61E1-1BB7-4E83-98DA-7D03949F7BCD}" type="datetimeFigureOut">
              <a:rPr lang="ru-RU" smtClean="0"/>
              <a:t>04.04.2018</a:t>
            </a:fld>
            <a:endParaRPr lang="ru-RU"/>
          </a:p>
        </p:txBody>
      </p:sp>
      <p:sp>
        <p:nvSpPr>
          <p:cNvPr id="4" name="Образ слайда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480E78-24AA-47CB-B5A7-C79F531BCD6F}" type="slidenum">
              <a:rPr lang="ru-RU" smtClean="0"/>
              <a:t>‹#›</a:t>
            </a:fld>
            <a:endParaRPr lang="ru-RU"/>
          </a:p>
        </p:txBody>
      </p:sp>
    </p:spTree>
    <p:extLst>
      <p:ext uri="{BB962C8B-B14F-4D97-AF65-F5344CB8AC3E}">
        <p14:creationId xmlns:p14="http://schemas.microsoft.com/office/powerpoint/2010/main" val="2695604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9480E78-24AA-47CB-B5A7-C79F531BCD6F}" type="slidenum">
              <a:rPr lang="ru-RU" smtClean="0"/>
              <a:t>17</a:t>
            </a:fld>
            <a:endParaRPr lang="ru-RU"/>
          </a:p>
        </p:txBody>
      </p:sp>
    </p:spTree>
    <p:extLst>
      <p:ext uri="{BB962C8B-B14F-4D97-AF65-F5344CB8AC3E}">
        <p14:creationId xmlns:p14="http://schemas.microsoft.com/office/powerpoint/2010/main" val="610311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img-fotki.yandex.ru/get/6617/131624064.2cd/0_9bf95_5ee65467_S" TargetMode="External"/><Relationship Id="rId7" Type="http://schemas.openxmlformats.org/officeDocument/2006/relationships/hyperlink" Target="https://img/" TargetMode="External"/><Relationship Id="rId2" Type="http://schemas.openxmlformats.org/officeDocument/2006/relationships/hyperlink" Target="http://static3.depositphotos.com/1000158/101/i/950/depositphotos_1012115-Snowflake-Background.jpg" TargetMode="External"/><Relationship Id="rId1" Type="http://schemas.openxmlformats.org/officeDocument/2006/relationships/slideMaster" Target="../slideMasters/slideMaster1.xml"/><Relationship Id="rId6" Type="http://schemas.openxmlformats.org/officeDocument/2006/relationships/hyperlink" Target="http://www.playcast.ru/uploads/2016/12/31/21116007.png" TargetMode="External"/><Relationship Id="rId5" Type="http://schemas.openxmlformats.org/officeDocument/2006/relationships/hyperlink" Target="http://www.playcast.ru/uploads/2014/12/28/11322197.png" TargetMode="External"/><Relationship Id="rId4" Type="http://schemas.openxmlformats.org/officeDocument/2006/relationships/hyperlink" Target="https://img-fotki.yandex.ru/get/6414/131624064.2ce/0_9bfa3_f00ab34b_S"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hasCustomPrompt="1"/>
          </p:nvPr>
        </p:nvSpPr>
        <p:spPr>
          <a:xfrm>
            <a:off x="4427984" y="188640"/>
            <a:ext cx="4608512" cy="1152127"/>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lang="ru-RU" sz="1100" smtClean="0"/>
            </a:lvl1pPr>
          </a:lstStyle>
          <a:p>
            <a:r>
              <a:rPr lang="ru-RU" sz="1600" dirty="0">
                <a:latin typeface="Calibri"/>
                <a:ea typeface="Calibri"/>
                <a:cs typeface="Times New Roman"/>
              </a:rPr>
              <a:t>Филиал Детское отделение ГБУЗ «МНПЦ борьбы с туберкулёзом ДЗМ»</a:t>
            </a:r>
            <a:br>
              <a:rPr lang="ru-RU" sz="1100" dirty="0">
                <a:latin typeface="Calibri"/>
                <a:ea typeface="Calibri"/>
                <a:cs typeface="Times New Roman"/>
              </a:rPr>
            </a:br>
            <a:endParaRPr lang="ru-RU" dirty="0"/>
          </a:p>
        </p:txBody>
      </p:sp>
      <p:sp>
        <p:nvSpPr>
          <p:cNvPr id="3" name="Подзаголовок 2"/>
          <p:cNvSpPr>
            <a:spLocks noGrp="1"/>
          </p:cNvSpPr>
          <p:nvPr>
            <p:ph type="subTitle" idx="1" hasCustomPrompt="1"/>
          </p:nvPr>
        </p:nvSpPr>
        <p:spPr>
          <a:xfrm>
            <a:off x="0" y="5157192"/>
            <a:ext cx="6224736" cy="720080"/>
          </a:xfrm>
        </p:spPr>
        <p:txBody>
          <a:bodyPr>
            <a:normAutofit/>
          </a:bodyPr>
          <a:lstStyle>
            <a:lvl1pPr marL="0" indent="0" algn="ctr">
              <a:buNone/>
              <a:defRPr sz="1800" baseline="0">
                <a:solidFill>
                  <a:srgbClr val="00462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Автор: </a:t>
            </a:r>
            <a:r>
              <a:rPr lang="ru-RU" dirty="0" err="1"/>
              <a:t>Куляшова</a:t>
            </a:r>
            <a:r>
              <a:rPr lang="ru-RU" dirty="0"/>
              <a:t> Л.В., воспитатель</a:t>
            </a:r>
          </a:p>
        </p:txBody>
      </p:sp>
      <p:sp>
        <p:nvSpPr>
          <p:cNvPr id="4" name="Дата 3"/>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82DDC9B9-F1EB-48FB-991A-17A4AC6FA545}" type="slidenum">
              <a:rPr lang="ru-RU" smtClean="0"/>
              <a:pPr/>
              <a:t>‹#›</a:t>
            </a:fld>
            <a:endParaRPr lang="ru-RU"/>
          </a:p>
        </p:txBody>
      </p:sp>
      <p:sp>
        <p:nvSpPr>
          <p:cNvPr id="8" name="TextBox 7"/>
          <p:cNvSpPr txBox="1"/>
          <p:nvPr userDrawn="1"/>
        </p:nvSpPr>
        <p:spPr>
          <a:xfrm>
            <a:off x="2051720" y="5877272"/>
            <a:ext cx="2016224" cy="369332"/>
          </a:xfrm>
          <a:prstGeom prst="rect">
            <a:avLst/>
          </a:prstGeom>
          <a:noFill/>
        </p:spPr>
        <p:txBody>
          <a:bodyPr wrap="square" rtlCol="0">
            <a:spAutoFit/>
          </a:bodyPr>
          <a:lstStyle/>
          <a:p>
            <a:r>
              <a:rPr lang="ru-RU" i="1" dirty="0"/>
              <a:t>Москва, 2017</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DC9B9-F1EB-48FB-991A-17A4AC6FA54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hasCustomPrompt="1"/>
          </p:nvPr>
        </p:nvSpPr>
        <p:spPr>
          <a:xfrm rot="16200000">
            <a:off x="4067947" y="-2331642"/>
            <a:ext cx="1080120" cy="6264697"/>
          </a:xfrm>
        </p:spPr>
        <p:txBody>
          <a:bodyPr vert="eaVert"/>
          <a:lstStyle>
            <a:lvl1pPr>
              <a:defRPr/>
            </a:lvl1pPr>
          </a:lstStyle>
          <a:p>
            <a:r>
              <a:rPr lang="ru-RU" dirty="0"/>
              <a:t>Источники:</a:t>
            </a:r>
          </a:p>
        </p:txBody>
      </p:sp>
      <p:sp>
        <p:nvSpPr>
          <p:cNvPr id="3" name="Вертикальный текст 2"/>
          <p:cNvSpPr>
            <a:spLocks noGrp="1"/>
          </p:cNvSpPr>
          <p:nvPr>
            <p:ph type="body" orient="vert" idx="1"/>
          </p:nvPr>
        </p:nvSpPr>
        <p:spPr>
          <a:xfrm rot="16200000">
            <a:off x="2015717" y="584682"/>
            <a:ext cx="4968551" cy="6480722"/>
          </a:xfrm>
        </p:spPr>
        <p:txBody>
          <a:bodyPr vert="eaVert"/>
          <a:lstStyle>
            <a:lvl1pPr>
              <a:buNone/>
              <a:defRPr lang="ru-RU" sz="4000" u="none" smtClean="0"/>
            </a:lvl1pPr>
          </a:lstStyle>
          <a:p>
            <a:endParaRPr lang="ru-RU" sz="1100" dirty="0">
              <a:latin typeface="+mn-lt"/>
              <a:ea typeface="Calibri"/>
              <a:cs typeface="Times New Roman"/>
            </a:endParaRPr>
          </a:p>
          <a:p>
            <a:pPr lvl="0"/>
            <a:r>
              <a:rPr lang="ru-RU" sz="1100" dirty="0">
                <a:latin typeface="+mn-lt"/>
                <a:ea typeface="Calibri"/>
                <a:cs typeface="Times New Roman"/>
              </a:rPr>
              <a:t>Фон1: </a:t>
            </a:r>
            <a:r>
              <a:rPr lang="ru-RU" sz="1100" u="sng" dirty="0">
                <a:solidFill>
                  <a:srgbClr val="0000FF"/>
                </a:solidFill>
                <a:latin typeface="+mn-lt"/>
                <a:ea typeface="Calibri"/>
                <a:cs typeface="Times New Roman"/>
                <a:hlinkClick r:id="rId2"/>
              </a:rPr>
              <a:t>http://static3.depositphotos.com/1000158/101/i/950/depositphotos_1012115-Snowflake-Background.jpg</a:t>
            </a:r>
            <a:endParaRPr lang="ru-RU" sz="1100" dirty="0">
              <a:latin typeface="+mn-lt"/>
              <a:ea typeface="Calibri"/>
              <a:cs typeface="Times New Roman"/>
            </a:endParaRPr>
          </a:p>
          <a:p>
            <a:pPr lvl="0"/>
            <a:r>
              <a:rPr lang="ru-RU" sz="1100" dirty="0">
                <a:latin typeface="+mn-lt"/>
                <a:ea typeface="Calibri"/>
                <a:cs typeface="Times New Roman"/>
              </a:rPr>
              <a:t>Фон 2: https://avatanplus.com/files/resources/original/574d8164f130815506c1727c.jpg</a:t>
            </a:r>
          </a:p>
          <a:p>
            <a:pPr lvl="0"/>
            <a:r>
              <a:rPr lang="ru-RU" sz="1100" dirty="0">
                <a:latin typeface="+mn-lt"/>
                <a:ea typeface="Calibri"/>
                <a:cs typeface="Times New Roman"/>
              </a:rPr>
              <a:t>Шар золотой с красным: </a:t>
            </a:r>
            <a:r>
              <a:rPr lang="ru-RU" sz="1100" u="sng" dirty="0">
                <a:solidFill>
                  <a:srgbClr val="0000FF"/>
                </a:solidFill>
                <a:latin typeface="+mn-lt"/>
                <a:ea typeface="Calibri"/>
                <a:cs typeface="Times New Roman"/>
                <a:hlinkClick r:id="rId3"/>
              </a:rPr>
              <a:t>https://img-fotki.yandex.ru/get/6617/131624064.2cd/0_9bf95_5ee65467_S</a:t>
            </a:r>
            <a:endParaRPr lang="ru-RU" sz="1100" dirty="0">
              <a:latin typeface="+mn-lt"/>
              <a:ea typeface="Calibri"/>
              <a:cs typeface="Times New Roman"/>
            </a:endParaRPr>
          </a:p>
          <a:p>
            <a:pPr lvl="0"/>
            <a:r>
              <a:rPr lang="ru-RU" sz="1100" dirty="0">
                <a:latin typeface="+mn-lt"/>
                <a:ea typeface="Calibri"/>
                <a:cs typeface="Times New Roman"/>
              </a:rPr>
              <a:t>Шар золотой: </a:t>
            </a:r>
            <a:r>
              <a:rPr lang="ru-RU" sz="1100" u="sng" dirty="0">
                <a:solidFill>
                  <a:srgbClr val="0000FF"/>
                </a:solidFill>
                <a:latin typeface="+mn-lt"/>
                <a:ea typeface="Calibri"/>
                <a:cs typeface="Times New Roman"/>
                <a:hlinkClick r:id="rId4"/>
              </a:rPr>
              <a:t>https://img-fotki.yandex.ru/get/6414/131624064.2ce/0_9bfa3_f00ab34b_S</a:t>
            </a:r>
            <a:endParaRPr lang="ru-RU" sz="1100" dirty="0">
              <a:latin typeface="+mn-lt"/>
              <a:ea typeface="Calibri"/>
              <a:cs typeface="Times New Roman"/>
            </a:endParaRPr>
          </a:p>
          <a:p>
            <a:pPr lvl="0"/>
            <a:r>
              <a:rPr lang="ru-RU" sz="1100" u="sng" dirty="0">
                <a:solidFill>
                  <a:srgbClr val="0000FF"/>
                </a:solidFill>
                <a:latin typeface="+mn-lt"/>
                <a:ea typeface="Calibri"/>
                <a:cs typeface="Times New Roman"/>
                <a:hlinkClick r:id="rId3"/>
              </a:rPr>
              <a:t>https://img-fotki.yandex.ru/get/6617/131624064.2cd/0_9bf95_5ee65467_S</a:t>
            </a:r>
            <a:endParaRPr lang="ru-RU" sz="1100" dirty="0">
              <a:latin typeface="+mn-lt"/>
              <a:ea typeface="Calibri"/>
              <a:cs typeface="Times New Roman"/>
            </a:endParaRPr>
          </a:p>
          <a:p>
            <a:pPr lvl="0"/>
            <a:r>
              <a:rPr lang="ru-RU" sz="1100" dirty="0">
                <a:latin typeface="+mn-lt"/>
                <a:ea typeface="Calibri"/>
                <a:cs typeface="Times New Roman"/>
              </a:rPr>
              <a:t>Свечи: </a:t>
            </a:r>
            <a:r>
              <a:rPr lang="ru-RU" sz="1100" u="sng" dirty="0">
                <a:solidFill>
                  <a:srgbClr val="0000FF"/>
                </a:solidFill>
                <a:latin typeface="+mn-lt"/>
                <a:ea typeface="Calibri"/>
                <a:cs typeface="Times New Roman"/>
                <a:hlinkClick r:id="rId5"/>
              </a:rPr>
              <a:t>http://www.playcast.ru/uploads/2014/12/28/11322197.png</a:t>
            </a:r>
            <a:endParaRPr lang="ru-RU" sz="1100" dirty="0">
              <a:latin typeface="+mn-lt"/>
              <a:ea typeface="Calibri"/>
              <a:cs typeface="Times New Roman"/>
            </a:endParaRPr>
          </a:p>
          <a:p>
            <a:pPr lvl="0"/>
            <a:r>
              <a:rPr lang="ru-RU" sz="1100" dirty="0">
                <a:latin typeface="+mn-lt"/>
                <a:ea typeface="Calibri"/>
                <a:cs typeface="Times New Roman"/>
              </a:rPr>
              <a:t>Серпантин: http://www.playcast.ru/uploads/2015/01/06/11476545.png</a:t>
            </a:r>
          </a:p>
          <a:p>
            <a:pPr lvl="0"/>
            <a:r>
              <a:rPr lang="ru-RU" sz="1100" dirty="0">
                <a:latin typeface="+mn-lt"/>
                <a:ea typeface="Calibri"/>
                <a:cs typeface="Times New Roman"/>
              </a:rPr>
              <a:t>Еловая ветка : </a:t>
            </a:r>
            <a:r>
              <a:rPr lang="ru-RU" sz="1100" u="sng" dirty="0">
                <a:solidFill>
                  <a:srgbClr val="0000FF"/>
                </a:solidFill>
                <a:latin typeface="+mn-lt"/>
                <a:ea typeface="Calibri"/>
                <a:cs typeface="Times New Roman"/>
                <a:hlinkClick r:id="rId6"/>
              </a:rPr>
              <a:t>http://www.playcast.ru/uploads/2016/12/31/21116007.png</a:t>
            </a:r>
            <a:endParaRPr lang="ru-RU" sz="1100" dirty="0">
              <a:latin typeface="+mn-lt"/>
              <a:ea typeface="Calibri"/>
              <a:cs typeface="Times New Roman"/>
            </a:endParaRPr>
          </a:p>
          <a:p>
            <a:pPr lvl="0"/>
            <a:r>
              <a:rPr lang="ru-RU" sz="1100" dirty="0">
                <a:latin typeface="+mn-lt"/>
                <a:ea typeface="Calibri"/>
                <a:cs typeface="Times New Roman"/>
              </a:rPr>
              <a:t>С новым годом: </a:t>
            </a:r>
            <a:r>
              <a:rPr lang="ru-RU" sz="1100" u="sng" dirty="0">
                <a:solidFill>
                  <a:srgbClr val="0000FF"/>
                </a:solidFill>
                <a:latin typeface="+mn-lt"/>
                <a:ea typeface="Calibri"/>
                <a:cs typeface="Times New Roman"/>
                <a:hlinkClick r:id="rId7"/>
              </a:rPr>
              <a:t>https://img</a:t>
            </a:r>
            <a:r>
              <a:rPr lang="ru-RU" sz="1100" dirty="0">
                <a:latin typeface="+mn-lt"/>
                <a:ea typeface="Calibri"/>
                <a:cs typeface="Times New Roman"/>
              </a:rPr>
              <a:t> </a:t>
            </a:r>
            <a:r>
              <a:rPr lang="ru-RU" sz="1100" dirty="0" err="1">
                <a:latin typeface="+mn-lt"/>
                <a:ea typeface="Calibri"/>
                <a:cs typeface="Times New Roman"/>
              </a:rPr>
              <a:t>fotki.yandex.ru</a:t>
            </a:r>
            <a:r>
              <a:rPr lang="ru-RU" sz="1100" dirty="0">
                <a:latin typeface="+mn-lt"/>
                <a:ea typeface="Calibri"/>
                <a:cs typeface="Times New Roman"/>
              </a:rPr>
              <a:t>/</a:t>
            </a:r>
            <a:r>
              <a:rPr lang="ru-RU" sz="1100" dirty="0" err="1">
                <a:latin typeface="+mn-lt"/>
                <a:ea typeface="Calibri"/>
                <a:cs typeface="Times New Roman"/>
              </a:rPr>
              <a:t>get</a:t>
            </a:r>
            <a:r>
              <a:rPr lang="ru-RU" sz="1100" dirty="0">
                <a:latin typeface="+mn-lt"/>
                <a:ea typeface="Calibri"/>
                <a:cs typeface="Times New Roman"/>
              </a:rPr>
              <a:t>/15564/112265771.9b2/0_cc0ae_73555abe_XL.png</a:t>
            </a:r>
          </a:p>
          <a:p>
            <a:pPr lvl="0"/>
            <a:r>
              <a:rPr lang="ru-RU" sz="1100" dirty="0">
                <a:latin typeface="+mn-lt"/>
                <a:ea typeface="Calibri"/>
                <a:cs typeface="Times New Roman"/>
              </a:rPr>
              <a:t>Звёздный дождь:  http://s0.pic4you.ru/allimage/y2011/10-15/12216/1292687.png</a:t>
            </a:r>
          </a:p>
          <a:p>
            <a:r>
              <a:rPr lang="ru-RU" sz="1100" dirty="0">
                <a:latin typeface="+mn-lt"/>
                <a:ea typeface="Calibri"/>
                <a:cs typeface="Times New Roman"/>
              </a:rPr>
              <a:t> </a:t>
            </a:r>
          </a:p>
          <a:p>
            <a:r>
              <a:rPr lang="ru-RU" sz="1100" dirty="0">
                <a:latin typeface="+mn-lt"/>
                <a:ea typeface="Calibri"/>
                <a:cs typeface="Times New Roman"/>
              </a:rPr>
              <a:t> </a:t>
            </a:r>
          </a:p>
          <a:p>
            <a:pPr lvl="0"/>
            <a:endParaRPr lang="ru-RU" dirty="0"/>
          </a:p>
        </p:txBody>
      </p:sp>
      <p:sp>
        <p:nvSpPr>
          <p:cNvPr id="4" name="Дата 3"/>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DC9B9-F1EB-48FB-991A-17A4AC6FA54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DC9B9-F1EB-48FB-991A-17A4AC6FA54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2DDC9B9-F1EB-48FB-991A-17A4AC6FA54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DDC9B9-F1EB-48FB-991A-17A4AC6FA54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2DDC9B9-F1EB-48FB-991A-17A4AC6FA54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2DDC9B9-F1EB-48FB-991A-17A4AC6FA54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2DDC9B9-F1EB-48FB-991A-17A4AC6FA54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DDC9B9-F1EB-48FB-991A-17A4AC6FA54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96EF458A-B6F8-4843-9909-07A5BEDA59E5}" type="datetimeFigureOut">
              <a:rPr lang="ru-RU" smtClean="0"/>
              <a:pPr/>
              <a:t>04.04.2018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2DDC9B9-F1EB-48FB-991A-17A4AC6FA54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8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EF458A-B6F8-4843-9909-07A5BEDA59E5}" type="datetimeFigureOut">
              <a:rPr lang="ru-RU" smtClean="0"/>
              <a:pPr/>
              <a:t>04.04.2018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DDC9B9-F1EB-48FB-991A-17A4AC6FA54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i="1" kern="1200">
          <a:solidFill>
            <a:schemeClr val="tx1"/>
          </a:solidFill>
          <a:latin typeface="Georg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i="1"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i="1"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i="1"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i="1"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i="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8.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000" b="1" dirty="0"/>
              <a:t>Особенности взаимодействия детей в возрасте 2-3 лет</a:t>
            </a:r>
          </a:p>
        </p:txBody>
      </p:sp>
      <p:sp useBgFill="1">
        <p:nvSpPr>
          <p:cNvPr id="3" name="Подзаголовок 2"/>
          <p:cNvSpPr>
            <a:spLocks noGrp="1"/>
          </p:cNvSpPr>
          <p:nvPr>
            <p:ph type="subTitle" idx="1"/>
          </p:nvPr>
        </p:nvSpPr>
        <p:spPr>
          <a:xfrm>
            <a:off x="1547664" y="5733256"/>
            <a:ext cx="2304256" cy="864096"/>
          </a:xfrm>
        </p:spPr>
        <p:txBody>
          <a:bodyPr>
            <a:noAutofit/>
          </a:bodyPr>
          <a:lstStyle/>
          <a:p>
            <a:pPr>
              <a:spcBef>
                <a:spcPts val="0"/>
              </a:spcBef>
            </a:pPr>
            <a:r>
              <a:rPr lang="ru-RU" b="1" dirty="0">
                <a:latin typeface="Georgia" panose="02040502050405020303" pitchFamily="18" charset="0"/>
                <a:cs typeface="Times New Roman" panose="02020603050405020304" pitchFamily="18" charset="0"/>
              </a:rPr>
              <a:t>воспитатель</a:t>
            </a:r>
          </a:p>
          <a:p>
            <a:pPr>
              <a:spcBef>
                <a:spcPts val="0"/>
              </a:spcBef>
            </a:pPr>
            <a:r>
              <a:rPr lang="ru-RU" b="1" dirty="0">
                <a:latin typeface="Georgia" panose="02040502050405020303" pitchFamily="18" charset="0"/>
                <a:cs typeface="Times New Roman" panose="02020603050405020304" pitchFamily="18" charset="0"/>
              </a:rPr>
              <a:t>Лынова И.Н</a:t>
            </a:r>
            <a:r>
              <a:rPr lang="ru-RU" b="1" dirty="0">
                <a:latin typeface="Georgia" panose="02040502050405020303" pitchFamily="18" charset="0"/>
              </a:rPr>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A3BF0D-3C6D-4083-B90B-76C665EE4050}"/>
              </a:ext>
            </a:extLst>
          </p:cNvPr>
          <p:cNvSpPr>
            <a:spLocks noGrp="1"/>
          </p:cNvSpPr>
          <p:nvPr>
            <p:ph type="title"/>
          </p:nvPr>
        </p:nvSpPr>
        <p:spPr/>
        <p:txBody>
          <a:bodyPr/>
          <a:lstStyle/>
          <a:p>
            <a:r>
              <a:rPr lang="ru-RU" dirty="0"/>
              <a:t>Эмоциональное развитие</a:t>
            </a:r>
          </a:p>
        </p:txBody>
      </p:sp>
      <p:sp>
        <p:nvSpPr>
          <p:cNvPr id="4" name="Текст 3">
            <a:extLst>
              <a:ext uri="{FF2B5EF4-FFF2-40B4-BE49-F238E27FC236}">
                <a16:creationId xmlns:a16="http://schemas.microsoft.com/office/drawing/2014/main" id="{0D7A9D72-A538-4EB9-88DE-FFD89E5525DF}"/>
              </a:ext>
            </a:extLst>
          </p:cNvPr>
          <p:cNvSpPr>
            <a:spLocks noGrp="1"/>
          </p:cNvSpPr>
          <p:nvPr>
            <p:ph type="body" sz="half" idx="2"/>
          </p:nvPr>
        </p:nvSpPr>
        <p:spPr/>
        <p:txBody>
          <a:bodyPr/>
          <a:lstStyle/>
          <a:p>
            <a:pPr algn="just"/>
            <a:r>
              <a:rPr lang="ru-RU" sz="1800" b="1" dirty="0"/>
              <a:t>Малыши учатся выражать свои эмоции, как положительные так и отрицательные. Наша задача- научить выражать эти эмоции приемлемым способом.</a:t>
            </a:r>
          </a:p>
          <a:p>
            <a:pPr algn="just"/>
            <a:r>
              <a:rPr lang="ru-RU" sz="1800" b="1" dirty="0"/>
              <a:t>Для этого  потребуется много времени и терпения.</a:t>
            </a:r>
          </a:p>
          <a:p>
            <a:pPr algn="just"/>
            <a:r>
              <a:rPr lang="ru-RU" sz="1800" b="1" dirty="0"/>
              <a:t>А так же неординарное  повторение малышу как следует  ему вести себя.</a:t>
            </a:r>
          </a:p>
          <a:p>
            <a:pPr algn="just"/>
            <a:endParaRPr lang="ru-RU" b="1" dirty="0"/>
          </a:p>
        </p:txBody>
      </p:sp>
      <p:pic>
        <p:nvPicPr>
          <p:cNvPr id="9" name="Объект 8">
            <a:extLst>
              <a:ext uri="{FF2B5EF4-FFF2-40B4-BE49-F238E27FC236}">
                <a16:creationId xmlns:a16="http://schemas.microsoft.com/office/drawing/2014/main" id="{97CA330D-DCC3-4FBB-B67B-BC53934FCDA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51920" y="121593"/>
            <a:ext cx="4596693" cy="2875359"/>
          </a:xfrm>
        </p:spPr>
      </p:pic>
      <p:pic>
        <p:nvPicPr>
          <p:cNvPr id="11" name="Рисунок 10">
            <a:extLst>
              <a:ext uri="{FF2B5EF4-FFF2-40B4-BE49-F238E27FC236}">
                <a16:creationId xmlns:a16="http://schemas.microsoft.com/office/drawing/2014/main" id="{81C25FD1-8EEA-49B5-B5DC-73F01E4406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2996952"/>
            <a:ext cx="2736304" cy="3739455"/>
          </a:xfrm>
          <a:prstGeom prst="rect">
            <a:avLst/>
          </a:prstGeom>
        </p:spPr>
      </p:pic>
    </p:spTree>
    <p:extLst>
      <p:ext uri="{BB962C8B-B14F-4D97-AF65-F5344CB8AC3E}">
        <p14:creationId xmlns:p14="http://schemas.microsoft.com/office/powerpoint/2010/main" val="924122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18E4DA2-504F-4B91-BADD-E7BB52E22CE3}"/>
              </a:ext>
            </a:extLst>
          </p:cNvPr>
          <p:cNvSpPr>
            <a:spLocks noGrp="1"/>
          </p:cNvSpPr>
          <p:nvPr>
            <p:ph type="title"/>
          </p:nvPr>
        </p:nvSpPr>
        <p:spPr/>
        <p:txBody>
          <a:bodyPr/>
          <a:lstStyle/>
          <a:p>
            <a:pPr algn="just"/>
            <a:r>
              <a:rPr lang="ru-RU" dirty="0"/>
              <a:t>Умственное развитие</a:t>
            </a:r>
          </a:p>
        </p:txBody>
      </p:sp>
      <p:pic>
        <p:nvPicPr>
          <p:cNvPr id="6" name="Объект 5">
            <a:extLst>
              <a:ext uri="{FF2B5EF4-FFF2-40B4-BE49-F238E27FC236}">
                <a16:creationId xmlns:a16="http://schemas.microsoft.com/office/drawing/2014/main" id="{A7A81234-F594-45E5-846E-8A97A9BAB22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35896" y="692696"/>
            <a:ext cx="5317430" cy="4464496"/>
          </a:xfrm>
        </p:spPr>
      </p:pic>
      <p:sp>
        <p:nvSpPr>
          <p:cNvPr id="4" name="Текст 3">
            <a:extLst>
              <a:ext uri="{FF2B5EF4-FFF2-40B4-BE49-F238E27FC236}">
                <a16:creationId xmlns:a16="http://schemas.microsoft.com/office/drawing/2014/main" id="{6B1708E2-7885-43FB-86FE-6BC1D12D156C}"/>
              </a:ext>
            </a:extLst>
          </p:cNvPr>
          <p:cNvSpPr>
            <a:spLocks noGrp="1"/>
          </p:cNvSpPr>
          <p:nvPr>
            <p:ph type="body" sz="half" idx="2"/>
          </p:nvPr>
        </p:nvSpPr>
        <p:spPr/>
        <p:txBody>
          <a:bodyPr>
            <a:normAutofit/>
          </a:bodyPr>
          <a:lstStyle/>
          <a:p>
            <a:r>
              <a:rPr lang="ru-RU" sz="1800" b="1" dirty="0"/>
              <a:t>В игре происходит всесторонне развитие малыша, в том числе и умственное.</a:t>
            </a:r>
          </a:p>
          <a:p>
            <a:pPr algn="just"/>
            <a:r>
              <a:rPr lang="ru-RU" sz="1800" b="1" dirty="0"/>
              <a:t>Через игру малыши знакомятся  с предметным миром; изучают качества предметов и действия, которые можно осуществить с этим предметом</a:t>
            </a:r>
          </a:p>
          <a:p>
            <a:pPr algn="just"/>
            <a:r>
              <a:rPr lang="ru-RU" sz="1800" b="1" dirty="0"/>
              <a:t>Игра носит процессуальный характер</a:t>
            </a:r>
          </a:p>
        </p:txBody>
      </p:sp>
    </p:spTree>
    <p:extLst>
      <p:ext uri="{BB962C8B-B14F-4D97-AF65-F5344CB8AC3E}">
        <p14:creationId xmlns:p14="http://schemas.microsoft.com/office/powerpoint/2010/main" val="69497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E63164-103C-4318-A5CD-D929F6FF4DCF}"/>
              </a:ext>
            </a:extLst>
          </p:cNvPr>
          <p:cNvSpPr>
            <a:spLocks noGrp="1"/>
          </p:cNvSpPr>
          <p:nvPr>
            <p:ph type="title"/>
          </p:nvPr>
        </p:nvSpPr>
        <p:spPr/>
        <p:txBody>
          <a:bodyPr/>
          <a:lstStyle/>
          <a:p>
            <a:r>
              <a:rPr lang="ru-RU" dirty="0"/>
              <a:t>Специальные игры- занятия.</a:t>
            </a:r>
          </a:p>
        </p:txBody>
      </p:sp>
      <p:pic>
        <p:nvPicPr>
          <p:cNvPr id="6" name="Объект 5">
            <a:extLst>
              <a:ext uri="{FF2B5EF4-FFF2-40B4-BE49-F238E27FC236}">
                <a16:creationId xmlns:a16="http://schemas.microsoft.com/office/drawing/2014/main" id="{8445C90F-615B-41E2-A2DF-A3D3EDE4BDD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34219" y="3403307"/>
            <a:ext cx="2125794" cy="3155950"/>
          </a:xfrm>
        </p:spPr>
      </p:pic>
      <p:sp>
        <p:nvSpPr>
          <p:cNvPr id="4" name="Текст 3">
            <a:extLst>
              <a:ext uri="{FF2B5EF4-FFF2-40B4-BE49-F238E27FC236}">
                <a16:creationId xmlns:a16="http://schemas.microsoft.com/office/drawing/2014/main" id="{99E11DB0-B60A-48C1-8BBF-966AA1A6295A}"/>
              </a:ext>
            </a:extLst>
          </p:cNvPr>
          <p:cNvSpPr>
            <a:spLocks noGrp="1"/>
          </p:cNvSpPr>
          <p:nvPr>
            <p:ph type="body" sz="half" idx="2"/>
          </p:nvPr>
        </p:nvSpPr>
        <p:spPr/>
        <p:txBody>
          <a:bodyPr>
            <a:normAutofit/>
          </a:bodyPr>
          <a:lstStyle/>
          <a:p>
            <a:r>
              <a:rPr lang="ru-RU" sz="1800" b="1" i="0" dirty="0"/>
              <a:t>Организуются специальные</a:t>
            </a:r>
          </a:p>
          <a:p>
            <a:r>
              <a:rPr lang="ru-RU" sz="2000" b="1" i="0" dirty="0"/>
              <a:t>игры –занятия ,продолжительностью 10 минут.</a:t>
            </a:r>
          </a:p>
        </p:txBody>
      </p:sp>
      <p:pic>
        <p:nvPicPr>
          <p:cNvPr id="8" name="Рисунок 7">
            <a:extLst>
              <a:ext uri="{FF2B5EF4-FFF2-40B4-BE49-F238E27FC236}">
                <a16:creationId xmlns:a16="http://schemas.microsoft.com/office/drawing/2014/main" id="{3158AA8B-CE49-48C3-870E-2F16347538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6604" y="273050"/>
            <a:ext cx="2125795" cy="3024336"/>
          </a:xfrm>
          <a:prstGeom prst="rect">
            <a:avLst/>
          </a:prstGeom>
        </p:spPr>
      </p:pic>
      <p:pic>
        <p:nvPicPr>
          <p:cNvPr id="10" name="Рисунок 9">
            <a:extLst>
              <a:ext uri="{FF2B5EF4-FFF2-40B4-BE49-F238E27FC236}">
                <a16:creationId xmlns:a16="http://schemas.microsoft.com/office/drawing/2014/main" id="{3A57C225-38F2-4EC9-B722-6042A94EA9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5002" y="273050"/>
            <a:ext cx="2282114" cy="3024336"/>
          </a:xfrm>
          <a:prstGeom prst="rect">
            <a:avLst/>
          </a:prstGeom>
        </p:spPr>
      </p:pic>
    </p:spTree>
    <p:extLst>
      <p:ext uri="{BB962C8B-B14F-4D97-AF65-F5344CB8AC3E}">
        <p14:creationId xmlns:p14="http://schemas.microsoft.com/office/powerpoint/2010/main" val="1250539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6E0B8CD-401C-415A-ABB1-2AAE8836C79C}"/>
              </a:ext>
            </a:extLst>
          </p:cNvPr>
          <p:cNvSpPr>
            <a:spLocks noGrp="1"/>
          </p:cNvSpPr>
          <p:nvPr>
            <p:ph type="title"/>
          </p:nvPr>
        </p:nvSpPr>
        <p:spPr/>
        <p:txBody>
          <a:bodyPr/>
          <a:lstStyle/>
          <a:p>
            <a:pPr algn="just"/>
            <a:r>
              <a:rPr lang="ru-RU" dirty="0"/>
              <a:t>Сенсорное развитие</a:t>
            </a:r>
          </a:p>
        </p:txBody>
      </p:sp>
      <p:pic>
        <p:nvPicPr>
          <p:cNvPr id="10" name="Объект 9">
            <a:extLst>
              <a:ext uri="{FF2B5EF4-FFF2-40B4-BE49-F238E27FC236}">
                <a16:creationId xmlns:a16="http://schemas.microsoft.com/office/drawing/2014/main" id="{37C4C3D6-82C9-4ED3-AA07-96AF307FDA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5513" y="980727"/>
            <a:ext cx="5498975" cy="4691063"/>
          </a:xfrm>
        </p:spPr>
      </p:pic>
      <p:sp>
        <p:nvSpPr>
          <p:cNvPr id="4" name="Текст 3">
            <a:extLst>
              <a:ext uri="{FF2B5EF4-FFF2-40B4-BE49-F238E27FC236}">
                <a16:creationId xmlns:a16="http://schemas.microsoft.com/office/drawing/2014/main" id="{74F57EB9-503D-43CC-A3AF-E953333A774E}"/>
              </a:ext>
            </a:extLst>
          </p:cNvPr>
          <p:cNvSpPr>
            <a:spLocks noGrp="1"/>
          </p:cNvSpPr>
          <p:nvPr>
            <p:ph type="body" sz="half" idx="2"/>
          </p:nvPr>
        </p:nvSpPr>
        <p:spPr/>
        <p:txBody>
          <a:bodyPr>
            <a:normAutofit/>
          </a:bodyPr>
          <a:lstStyle/>
          <a:p>
            <a:pPr algn="just"/>
            <a:r>
              <a:rPr lang="ru-RU" sz="2000" b="1" dirty="0"/>
              <a:t>С помощью специально подобранных игр ,ребёнок знакомится с сенсорными эталонами: цветом и формой.</a:t>
            </a:r>
          </a:p>
        </p:txBody>
      </p:sp>
    </p:spTree>
    <p:extLst>
      <p:ext uri="{BB962C8B-B14F-4D97-AF65-F5344CB8AC3E}">
        <p14:creationId xmlns:p14="http://schemas.microsoft.com/office/powerpoint/2010/main" val="35253595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6C5EA1C-3074-4339-9F74-44739668C050}"/>
              </a:ext>
            </a:extLst>
          </p:cNvPr>
          <p:cNvSpPr>
            <a:spLocks noGrp="1"/>
          </p:cNvSpPr>
          <p:nvPr>
            <p:ph type="title"/>
          </p:nvPr>
        </p:nvSpPr>
        <p:spPr/>
        <p:txBody>
          <a:bodyPr/>
          <a:lstStyle/>
          <a:p>
            <a:r>
              <a:rPr lang="ru-RU" dirty="0"/>
              <a:t>Ознакомление с окружающим миром</a:t>
            </a:r>
          </a:p>
        </p:txBody>
      </p:sp>
      <p:sp>
        <p:nvSpPr>
          <p:cNvPr id="4" name="Текст 3">
            <a:extLst>
              <a:ext uri="{FF2B5EF4-FFF2-40B4-BE49-F238E27FC236}">
                <a16:creationId xmlns:a16="http://schemas.microsoft.com/office/drawing/2014/main" id="{0E591996-7653-4C10-AB4E-1D845E1D7B23}"/>
              </a:ext>
            </a:extLst>
          </p:cNvPr>
          <p:cNvSpPr>
            <a:spLocks noGrp="1"/>
          </p:cNvSpPr>
          <p:nvPr>
            <p:ph type="body" sz="half" idx="2"/>
          </p:nvPr>
        </p:nvSpPr>
        <p:spPr/>
        <p:txBody>
          <a:bodyPr>
            <a:normAutofit/>
          </a:bodyPr>
          <a:lstStyle/>
          <a:p>
            <a:pPr algn="just"/>
            <a:r>
              <a:rPr lang="ru-RU" sz="2000" b="1" dirty="0"/>
              <a:t>Правильно организованная прогулка создаёт все условия для ознакомления ребёнка с окружающим миром:</a:t>
            </a:r>
          </a:p>
          <a:p>
            <a:pPr algn="just"/>
            <a:r>
              <a:rPr lang="ru-RU" sz="2000" b="1" dirty="0"/>
              <a:t>осенью  падают листья,</a:t>
            </a:r>
          </a:p>
          <a:p>
            <a:pPr algn="just"/>
            <a:r>
              <a:rPr lang="ru-RU" sz="2000" b="1" dirty="0"/>
              <a:t>песок может быть липким и сыпучим .</a:t>
            </a:r>
          </a:p>
        </p:txBody>
      </p:sp>
      <p:pic>
        <p:nvPicPr>
          <p:cNvPr id="8" name="Рисунок 7">
            <a:extLst>
              <a:ext uri="{FF2B5EF4-FFF2-40B4-BE49-F238E27FC236}">
                <a16:creationId xmlns:a16="http://schemas.microsoft.com/office/drawing/2014/main" id="{F1DE8C2D-C183-41FD-B05E-561BD82CB0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03271" y="273050"/>
            <a:ext cx="4389209" cy="6108278"/>
          </a:xfrm>
          <a:prstGeom prst="rect">
            <a:avLst/>
          </a:prstGeom>
        </p:spPr>
      </p:pic>
      <p:sp>
        <p:nvSpPr>
          <p:cNvPr id="10" name="Объект 9">
            <a:extLst>
              <a:ext uri="{FF2B5EF4-FFF2-40B4-BE49-F238E27FC236}">
                <a16:creationId xmlns:a16="http://schemas.microsoft.com/office/drawing/2014/main" id="{2676B019-7C43-4411-A9AD-D33DFF7E8113}"/>
              </a:ext>
            </a:extLst>
          </p:cNvPr>
          <p:cNvSpPr>
            <a:spLocks noGrp="1"/>
          </p:cNvSpPr>
          <p:nvPr>
            <p:ph idx="1"/>
          </p:nvPr>
        </p:nvSpPr>
        <p:spPr>
          <a:xfrm>
            <a:off x="4503270" y="273050"/>
            <a:ext cx="4389209" cy="6108278"/>
          </a:xfrm>
        </p:spPr>
        <p:txBody>
          <a:bodyPr/>
          <a:lstStyle/>
          <a:p>
            <a:endParaRPr lang="ru-RU" dirty="0"/>
          </a:p>
        </p:txBody>
      </p:sp>
    </p:spTree>
    <p:extLst>
      <p:ext uri="{BB962C8B-B14F-4D97-AF65-F5344CB8AC3E}">
        <p14:creationId xmlns:p14="http://schemas.microsoft.com/office/powerpoint/2010/main" val="7974753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A6DB175-AB13-41EE-BC5C-BEE14B561C63}"/>
              </a:ext>
            </a:extLst>
          </p:cNvPr>
          <p:cNvSpPr>
            <a:spLocks noGrp="1"/>
          </p:cNvSpPr>
          <p:nvPr>
            <p:ph type="title"/>
          </p:nvPr>
        </p:nvSpPr>
        <p:spPr/>
        <p:txBody>
          <a:bodyPr/>
          <a:lstStyle/>
          <a:p>
            <a:r>
              <a:rPr lang="ru-RU" dirty="0"/>
              <a:t>Осенняя прогулка</a:t>
            </a:r>
          </a:p>
        </p:txBody>
      </p:sp>
      <p:pic>
        <p:nvPicPr>
          <p:cNvPr id="5" name="Объект 4">
            <a:extLst>
              <a:ext uri="{FF2B5EF4-FFF2-40B4-BE49-F238E27FC236}">
                <a16:creationId xmlns:a16="http://schemas.microsoft.com/office/drawing/2014/main" id="{8D532EC7-2142-4156-80EC-B6E4E7512CF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48922" y="1600200"/>
            <a:ext cx="8046156" cy="4525963"/>
          </a:xfrm>
        </p:spPr>
      </p:pic>
    </p:spTree>
    <p:extLst>
      <p:ext uri="{BB962C8B-B14F-4D97-AF65-F5344CB8AC3E}">
        <p14:creationId xmlns:p14="http://schemas.microsoft.com/office/powerpoint/2010/main" val="116114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0857AB5-D21E-45D1-8CA7-070FA0EB2C7A}"/>
              </a:ext>
            </a:extLst>
          </p:cNvPr>
          <p:cNvSpPr>
            <a:spLocks noGrp="1"/>
          </p:cNvSpPr>
          <p:nvPr>
            <p:ph type="title"/>
          </p:nvPr>
        </p:nvSpPr>
        <p:spPr/>
        <p:txBody>
          <a:bodyPr>
            <a:normAutofit/>
          </a:bodyPr>
          <a:lstStyle/>
          <a:p>
            <a:r>
              <a:rPr lang="ru-RU" sz="2800" b="1" dirty="0"/>
              <a:t>Сюжетно- ролевые игры</a:t>
            </a:r>
          </a:p>
        </p:txBody>
      </p:sp>
      <p:pic>
        <p:nvPicPr>
          <p:cNvPr id="5" name="Объект 4">
            <a:extLst>
              <a:ext uri="{FF2B5EF4-FFF2-40B4-BE49-F238E27FC236}">
                <a16:creationId xmlns:a16="http://schemas.microsoft.com/office/drawing/2014/main" id="{02A48A19-B535-4649-A437-68B5820FF31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17638"/>
            <a:ext cx="7787207" cy="4819674"/>
          </a:xfrm>
        </p:spPr>
      </p:pic>
    </p:spTree>
    <p:extLst>
      <p:ext uri="{BB962C8B-B14F-4D97-AF65-F5344CB8AC3E}">
        <p14:creationId xmlns:p14="http://schemas.microsoft.com/office/powerpoint/2010/main" val="272905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8C4F161-5EDA-4BEB-8A98-1F78A0D0F2B6}"/>
              </a:ext>
            </a:extLst>
          </p:cNvPr>
          <p:cNvSpPr>
            <a:spLocks noGrp="1"/>
          </p:cNvSpPr>
          <p:nvPr>
            <p:ph type="title"/>
          </p:nvPr>
        </p:nvSpPr>
        <p:spPr/>
        <p:txBody>
          <a:bodyPr>
            <a:normAutofit/>
          </a:bodyPr>
          <a:lstStyle/>
          <a:p>
            <a:r>
              <a:rPr lang="ru-RU" sz="3200" b="1" dirty="0"/>
              <a:t>Развитие творческих способностей</a:t>
            </a:r>
          </a:p>
        </p:txBody>
      </p:sp>
      <p:pic>
        <p:nvPicPr>
          <p:cNvPr id="5" name="Объект 4">
            <a:extLst>
              <a:ext uri="{FF2B5EF4-FFF2-40B4-BE49-F238E27FC236}">
                <a16:creationId xmlns:a16="http://schemas.microsoft.com/office/drawing/2014/main" id="{7BE5DA44-11AB-4B2E-A776-3CAE9AB7B0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7584" y="1417638"/>
            <a:ext cx="7560839" cy="4891682"/>
          </a:xfrm>
        </p:spPr>
      </p:pic>
    </p:spTree>
    <p:extLst>
      <p:ext uri="{BB962C8B-B14F-4D97-AF65-F5344CB8AC3E}">
        <p14:creationId xmlns:p14="http://schemas.microsoft.com/office/powerpoint/2010/main" val="596497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8FE75F5-5C19-425F-8698-DBBF92361F4C}"/>
              </a:ext>
            </a:extLst>
          </p:cNvPr>
          <p:cNvSpPr>
            <a:spLocks noGrp="1"/>
          </p:cNvSpPr>
          <p:nvPr>
            <p:ph type="title"/>
          </p:nvPr>
        </p:nvSpPr>
        <p:spPr/>
        <p:txBody>
          <a:bodyPr>
            <a:noAutofit/>
          </a:bodyPr>
          <a:lstStyle/>
          <a:p>
            <a:pPr algn="just"/>
            <a:r>
              <a:rPr lang="ru-RU" dirty="0"/>
              <a:t>Формирование культурно - гигиенических навыков </a:t>
            </a:r>
          </a:p>
        </p:txBody>
      </p:sp>
      <p:sp>
        <p:nvSpPr>
          <p:cNvPr id="4" name="Текст 3">
            <a:extLst>
              <a:ext uri="{FF2B5EF4-FFF2-40B4-BE49-F238E27FC236}">
                <a16:creationId xmlns:a16="http://schemas.microsoft.com/office/drawing/2014/main" id="{52D93CCC-94C1-49E7-B882-89D376E54933}"/>
              </a:ext>
            </a:extLst>
          </p:cNvPr>
          <p:cNvSpPr>
            <a:spLocks noGrp="1"/>
          </p:cNvSpPr>
          <p:nvPr>
            <p:ph type="body" sz="half" idx="2"/>
          </p:nvPr>
        </p:nvSpPr>
        <p:spPr/>
        <p:txBody>
          <a:bodyPr>
            <a:normAutofit/>
          </a:bodyPr>
          <a:lstStyle/>
          <a:p>
            <a:pPr algn="just"/>
            <a:r>
              <a:rPr lang="ru-RU" sz="2000" b="1" dirty="0"/>
              <a:t>С появлением этих навыков у малышей появляется чувство  опрятности и желание быть чистым и красивым</a:t>
            </a:r>
          </a:p>
        </p:txBody>
      </p:sp>
      <p:pic>
        <p:nvPicPr>
          <p:cNvPr id="11" name="Рисунок 10">
            <a:extLst>
              <a:ext uri="{FF2B5EF4-FFF2-40B4-BE49-F238E27FC236}">
                <a16:creationId xmlns:a16="http://schemas.microsoft.com/office/drawing/2014/main" id="{E7A6844A-3287-49EC-900F-282BBD6E57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0758" y="188618"/>
            <a:ext cx="4683089" cy="2492963"/>
          </a:xfrm>
          <a:prstGeom prst="rect">
            <a:avLst/>
          </a:prstGeom>
        </p:spPr>
      </p:pic>
      <p:pic>
        <p:nvPicPr>
          <p:cNvPr id="5" name="Объект 4">
            <a:extLst>
              <a:ext uri="{FF2B5EF4-FFF2-40B4-BE49-F238E27FC236}">
                <a16:creationId xmlns:a16="http://schemas.microsoft.com/office/drawing/2014/main" id="{E0977A58-2BB1-4E78-9639-A5B1BC70C0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21359" y="2766013"/>
            <a:ext cx="4765441" cy="3543307"/>
          </a:xfrm>
        </p:spPr>
      </p:pic>
    </p:spTree>
    <p:extLst>
      <p:ext uri="{BB962C8B-B14F-4D97-AF65-F5344CB8AC3E}">
        <p14:creationId xmlns:p14="http://schemas.microsoft.com/office/powerpoint/2010/main" val="2675982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FAAE98-E043-4CEF-A603-2310E6A30B45}"/>
              </a:ext>
            </a:extLst>
          </p:cNvPr>
          <p:cNvSpPr>
            <a:spLocks noGrp="1"/>
          </p:cNvSpPr>
          <p:nvPr>
            <p:ph type="title"/>
          </p:nvPr>
        </p:nvSpPr>
        <p:spPr/>
        <p:txBody>
          <a:bodyPr/>
          <a:lstStyle/>
          <a:p>
            <a:r>
              <a:rPr lang="ru-RU" dirty="0"/>
              <a:t>Формирование навыков самообслуживания </a:t>
            </a:r>
          </a:p>
        </p:txBody>
      </p:sp>
      <p:pic>
        <p:nvPicPr>
          <p:cNvPr id="12" name="Объект 11">
            <a:extLst>
              <a:ext uri="{FF2B5EF4-FFF2-40B4-BE49-F238E27FC236}">
                <a16:creationId xmlns:a16="http://schemas.microsoft.com/office/drawing/2014/main" id="{8CDAA0DC-1C25-42EF-AD2C-647F06211B8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465513" y="1196753"/>
            <a:ext cx="5570983" cy="3960440"/>
          </a:xfrm>
        </p:spPr>
      </p:pic>
      <p:sp>
        <p:nvSpPr>
          <p:cNvPr id="4" name="Текст 3">
            <a:extLst>
              <a:ext uri="{FF2B5EF4-FFF2-40B4-BE49-F238E27FC236}">
                <a16:creationId xmlns:a16="http://schemas.microsoft.com/office/drawing/2014/main" id="{A6B0D389-D795-45EA-8752-F44CBE7A8381}"/>
              </a:ext>
            </a:extLst>
          </p:cNvPr>
          <p:cNvSpPr>
            <a:spLocks noGrp="1"/>
          </p:cNvSpPr>
          <p:nvPr>
            <p:ph type="body" sz="half" idx="2"/>
          </p:nvPr>
        </p:nvSpPr>
        <p:spPr/>
        <p:txBody>
          <a:bodyPr>
            <a:normAutofit/>
          </a:bodyPr>
          <a:lstStyle/>
          <a:p>
            <a:pPr algn="just"/>
            <a:r>
              <a:rPr lang="ru-RU" sz="1800" b="1" dirty="0"/>
              <a:t>В этом возрасте дети уже могут самостоятельно одевать и снимать некоторые предметы одежды.</a:t>
            </a:r>
          </a:p>
          <a:p>
            <a:pPr algn="just"/>
            <a:r>
              <a:rPr lang="ru-RU" sz="1800" b="1" dirty="0"/>
              <a:t>Поощряйте инициативу малыша самостоятельности и будьте всегда готовы ,чтобы помочь ему если у него что- то не получилось</a:t>
            </a:r>
          </a:p>
        </p:txBody>
      </p:sp>
    </p:spTree>
    <p:extLst>
      <p:ext uri="{BB962C8B-B14F-4D97-AF65-F5344CB8AC3E}">
        <p14:creationId xmlns:p14="http://schemas.microsoft.com/office/powerpoint/2010/main" val="115385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A9FBA00-D897-480B-8766-BC25FF0FC9DD}"/>
              </a:ext>
            </a:extLst>
          </p:cNvPr>
          <p:cNvSpPr>
            <a:spLocks noGrp="1"/>
          </p:cNvSpPr>
          <p:nvPr>
            <p:ph type="title"/>
          </p:nvPr>
        </p:nvSpPr>
        <p:spPr>
          <a:xfrm>
            <a:off x="457200" y="233294"/>
            <a:ext cx="3008313" cy="1162050"/>
          </a:xfrm>
        </p:spPr>
        <p:txBody>
          <a:bodyPr>
            <a:normAutofit/>
          </a:bodyPr>
          <a:lstStyle/>
          <a:p>
            <a:r>
              <a:rPr lang="ru-RU" dirty="0"/>
              <a:t>Психологические  особенности </a:t>
            </a:r>
          </a:p>
        </p:txBody>
      </p:sp>
      <p:pic>
        <p:nvPicPr>
          <p:cNvPr id="6" name="Объект 5">
            <a:extLst>
              <a:ext uri="{FF2B5EF4-FFF2-40B4-BE49-F238E27FC236}">
                <a16:creationId xmlns:a16="http://schemas.microsoft.com/office/drawing/2014/main" id="{F34AC9E4-C8E7-412E-AC39-22A5A96D649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5513" y="980728"/>
            <a:ext cx="5570983" cy="4608512"/>
          </a:xfrm>
        </p:spPr>
      </p:pic>
      <p:sp>
        <p:nvSpPr>
          <p:cNvPr id="4" name="Текст 3">
            <a:extLst>
              <a:ext uri="{FF2B5EF4-FFF2-40B4-BE49-F238E27FC236}">
                <a16:creationId xmlns:a16="http://schemas.microsoft.com/office/drawing/2014/main" id="{F898994B-6441-4CF6-89C1-610AD712D7FA}"/>
              </a:ext>
            </a:extLst>
          </p:cNvPr>
          <p:cNvSpPr>
            <a:spLocks noGrp="1"/>
          </p:cNvSpPr>
          <p:nvPr>
            <p:ph type="body" sz="half" idx="2"/>
          </p:nvPr>
        </p:nvSpPr>
        <p:spPr/>
        <p:txBody>
          <a:bodyPr>
            <a:normAutofit/>
          </a:bodyPr>
          <a:lstStyle/>
          <a:p>
            <a:r>
              <a:rPr lang="ru-RU" sz="1600" b="1" dirty="0"/>
              <a:t>1 Мышление ребёнка носит наглядно-действенный характер </a:t>
            </a:r>
          </a:p>
          <a:p>
            <a:r>
              <a:rPr lang="ru-RU" sz="1600" b="1" dirty="0"/>
              <a:t>2 Речь находится в стадии формирования к 3м годам \ 1000-1500 слов\</a:t>
            </a:r>
          </a:p>
          <a:p>
            <a:r>
              <a:rPr lang="ru-RU" sz="1600" b="1" dirty="0"/>
              <a:t>2 Обучение эффективно на фоне психоэмоционального комфортного состояния</a:t>
            </a:r>
          </a:p>
          <a:p>
            <a:r>
              <a:rPr lang="ru-RU" sz="1600" b="1" dirty="0"/>
              <a:t>3 Интеллектуальное развитие зависит от того ,насколько богата окружающая предметная среда.</a:t>
            </a:r>
          </a:p>
          <a:p>
            <a:r>
              <a:rPr lang="ru-RU" sz="1600" b="1" dirty="0"/>
              <a:t>4 Внимание , мышление , память непроизвольны.</a:t>
            </a:r>
          </a:p>
        </p:txBody>
      </p:sp>
    </p:spTree>
    <p:extLst>
      <p:ext uri="{BB962C8B-B14F-4D97-AF65-F5344CB8AC3E}">
        <p14:creationId xmlns:p14="http://schemas.microsoft.com/office/powerpoint/2010/main" val="2865499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2000" b="1" dirty="0"/>
              <a:t>Помните! Что главной фигурой в жизни ребёнка по прежнему остается взрослый</a:t>
            </a:r>
          </a:p>
        </p:txBody>
      </p:sp>
      <p:sp useBgFill="1">
        <p:nvSpPr>
          <p:cNvPr id="3" name="Подзаголовок 2"/>
          <p:cNvSpPr>
            <a:spLocks noGrp="1"/>
          </p:cNvSpPr>
          <p:nvPr>
            <p:ph type="subTitle" idx="1"/>
          </p:nvPr>
        </p:nvSpPr>
        <p:spPr>
          <a:xfrm>
            <a:off x="1547664" y="5733256"/>
            <a:ext cx="2304256" cy="864096"/>
          </a:xfrm>
        </p:spPr>
        <p:txBody>
          <a:bodyPr>
            <a:noAutofit/>
          </a:bodyPr>
          <a:lstStyle/>
          <a:p>
            <a:pPr>
              <a:spcBef>
                <a:spcPts val="0"/>
              </a:spcBef>
            </a:pPr>
            <a:r>
              <a:rPr lang="ru-RU" b="1" dirty="0">
                <a:latin typeface="Georgia" panose="02040502050405020303" pitchFamily="18" charset="0"/>
                <a:cs typeface="Times New Roman" panose="02020603050405020304" pitchFamily="18" charset="0"/>
              </a:rPr>
              <a:t>воспитатель</a:t>
            </a:r>
          </a:p>
          <a:p>
            <a:pPr>
              <a:spcBef>
                <a:spcPts val="0"/>
              </a:spcBef>
            </a:pPr>
            <a:r>
              <a:rPr lang="ru-RU" b="1" dirty="0">
                <a:latin typeface="Georgia" panose="02040502050405020303" pitchFamily="18" charset="0"/>
                <a:cs typeface="Times New Roman" panose="02020603050405020304" pitchFamily="18" charset="0"/>
              </a:rPr>
              <a:t>Лынова И.Н</a:t>
            </a:r>
            <a:r>
              <a:rPr lang="ru-RU" b="1" dirty="0">
                <a:latin typeface="Georgia" panose="02040502050405020303" pitchFamily="18" charset="0"/>
              </a:rPr>
              <a:t>.</a:t>
            </a:r>
          </a:p>
        </p:txBody>
      </p:sp>
    </p:spTree>
    <p:extLst>
      <p:ext uri="{BB962C8B-B14F-4D97-AF65-F5344CB8AC3E}">
        <p14:creationId xmlns:p14="http://schemas.microsoft.com/office/powerpoint/2010/main" val="3005593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359930D-F008-4DA0-B037-B9E63F786DCE}"/>
              </a:ext>
            </a:extLst>
          </p:cNvPr>
          <p:cNvSpPr>
            <a:spLocks noGrp="1"/>
          </p:cNvSpPr>
          <p:nvPr>
            <p:ph type="title"/>
          </p:nvPr>
        </p:nvSpPr>
        <p:spPr/>
        <p:txBody>
          <a:bodyPr/>
          <a:lstStyle/>
          <a:p>
            <a:pPr algn="just"/>
            <a:r>
              <a:rPr lang="ru-RU" dirty="0"/>
              <a:t>Как подразделяется развитие</a:t>
            </a:r>
          </a:p>
        </p:txBody>
      </p:sp>
      <p:pic>
        <p:nvPicPr>
          <p:cNvPr id="6" name="Объект 5">
            <a:extLst>
              <a:ext uri="{FF2B5EF4-FFF2-40B4-BE49-F238E27FC236}">
                <a16:creationId xmlns:a16="http://schemas.microsoft.com/office/drawing/2014/main" id="{41542FCE-C621-4AF6-822A-8E1B5197C3B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3888" y="1052736"/>
            <a:ext cx="5338936" cy="4536504"/>
          </a:xfrm>
        </p:spPr>
      </p:pic>
      <p:sp>
        <p:nvSpPr>
          <p:cNvPr id="4" name="Текст 3">
            <a:extLst>
              <a:ext uri="{FF2B5EF4-FFF2-40B4-BE49-F238E27FC236}">
                <a16:creationId xmlns:a16="http://schemas.microsoft.com/office/drawing/2014/main" id="{AB361363-A511-4A79-97D5-86D6A8DFDB00}"/>
              </a:ext>
            </a:extLst>
          </p:cNvPr>
          <p:cNvSpPr>
            <a:spLocks noGrp="1"/>
          </p:cNvSpPr>
          <p:nvPr>
            <p:ph type="body" sz="half" idx="2"/>
          </p:nvPr>
        </p:nvSpPr>
        <p:spPr/>
        <p:txBody>
          <a:bodyPr>
            <a:normAutofit fontScale="77500" lnSpcReduction="20000"/>
          </a:bodyPr>
          <a:lstStyle/>
          <a:p>
            <a:r>
              <a:rPr lang="ru-RU" b="1" i="0" dirty="0"/>
              <a:t>Социально-эмоциональное развитие</a:t>
            </a:r>
            <a:r>
              <a:rPr lang="ru-RU" dirty="0"/>
              <a:t>: Играет самостоятельно, проявляет фантазию. Любит нравиться другим; подражает сверстникам. Играет в простые групповые игры.</a:t>
            </a:r>
          </a:p>
          <a:p>
            <a:r>
              <a:rPr lang="ru-RU" b="1" dirty="0"/>
              <a:t>Зрительно-моторная координация</a:t>
            </a:r>
            <a:r>
              <a:rPr lang="ru-RU" dirty="0"/>
              <a:t>: Может крутить пальцем диск телефона, рисует черточки, воспроизводит простые формы. Режет ножницами. Рисует по образцу крест. </a:t>
            </a:r>
          </a:p>
          <a:p>
            <a:r>
              <a:rPr lang="ru-RU" b="1" dirty="0"/>
              <a:t>Восприятие, предметно-игровая деятельность </a:t>
            </a:r>
            <a:r>
              <a:rPr lang="ru-RU" dirty="0"/>
              <a:t>:Рассматривает картинки. Разбирает и складывает пирамиду без учета величины колец. Выделяет парную картинку по образцу. </a:t>
            </a:r>
          </a:p>
          <a:p>
            <a:r>
              <a:rPr lang="ru-RU" b="1" dirty="0"/>
              <a:t>Психическое развитие</a:t>
            </a:r>
            <a:r>
              <a:rPr lang="ru-RU" dirty="0"/>
              <a:t>: Слушает простые рассказы. Понимает значение некоторых абстрактных слов (большой-маленький, мокрый-сухой и др.). Задает вопросы "Что это?". Начинает понимать точку зрения другого лица. Отвечает "нет" на абсурдные вопросы. Развивается начальное представление о количестве (больше-меньше, полный-пустой). </a:t>
            </a:r>
          </a:p>
          <a:p>
            <a:r>
              <a:rPr lang="ru-RU" b="1" dirty="0"/>
              <a:t>Понимание речи</a:t>
            </a:r>
            <a:r>
              <a:rPr lang="ru-RU" dirty="0"/>
              <a:t>: Происходит быстрое увеличение словарного запаса. Понимает сложноподчиненные предложения типа: "Когда мы придем домой, я буду...". Понимает вопросы типа: "Что у тебя в руках?". Слушает объяснения "как" и "почему". Выполняет двухступенчатую инструкцию типа: "Сначала вымоем руки, затем будем обедать</a:t>
            </a:r>
          </a:p>
          <a:p>
            <a:endParaRPr lang="ru-RU" dirty="0"/>
          </a:p>
        </p:txBody>
      </p:sp>
    </p:spTree>
    <p:extLst>
      <p:ext uri="{BB962C8B-B14F-4D97-AF65-F5344CB8AC3E}">
        <p14:creationId xmlns:p14="http://schemas.microsoft.com/office/powerpoint/2010/main" val="3221813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EC65BA-9A67-46A4-8BC6-2576A8C999C7}"/>
              </a:ext>
            </a:extLst>
          </p:cNvPr>
          <p:cNvSpPr>
            <a:spLocks noGrp="1"/>
          </p:cNvSpPr>
          <p:nvPr>
            <p:ph type="title"/>
          </p:nvPr>
        </p:nvSpPr>
        <p:spPr/>
        <p:txBody>
          <a:bodyPr/>
          <a:lstStyle/>
          <a:p>
            <a:r>
              <a:rPr lang="ru-RU" dirty="0"/>
              <a:t>Взаимодействие со сверстником</a:t>
            </a:r>
          </a:p>
        </p:txBody>
      </p:sp>
      <p:sp>
        <p:nvSpPr>
          <p:cNvPr id="4" name="Текст 3">
            <a:extLst>
              <a:ext uri="{FF2B5EF4-FFF2-40B4-BE49-F238E27FC236}">
                <a16:creationId xmlns:a16="http://schemas.microsoft.com/office/drawing/2014/main" id="{1D8BB9A3-CA22-422E-A31D-DF92205DB114}"/>
              </a:ext>
            </a:extLst>
          </p:cNvPr>
          <p:cNvSpPr>
            <a:spLocks noGrp="1"/>
          </p:cNvSpPr>
          <p:nvPr>
            <p:ph type="body" sz="half" idx="2"/>
          </p:nvPr>
        </p:nvSpPr>
        <p:spPr/>
        <p:txBody>
          <a:bodyPr>
            <a:normAutofit/>
          </a:bodyPr>
          <a:lstStyle/>
          <a:p>
            <a:pPr algn="just">
              <a:spcBef>
                <a:spcPts val="0"/>
              </a:spcBef>
            </a:pPr>
            <a:r>
              <a:rPr lang="ru-RU" sz="1600" b="1" dirty="0">
                <a:latin typeface="Times New Roman" panose="02020603050405020304" pitchFamily="18" charset="0"/>
                <a:cs typeface="Times New Roman" panose="02020603050405020304" pitchFamily="18" charset="0"/>
              </a:rPr>
              <a:t>Сверстник еще не представляет для ребенка данного возраста особого интереса и воспринимается часто как предмет. Дети играют "рядом, но не вместе".  Друг для друга дети нередко становятся источниками отрицательных эмоций: другой ребенок исследует предмет, который интересует и меня; другой ребенок завладел вниманием воспитательницы, которую я люблю; другой ребенок наступил мне на ногу; он пролил компот на скатерть и т.п.</a:t>
            </a:r>
          </a:p>
        </p:txBody>
      </p:sp>
      <p:pic>
        <p:nvPicPr>
          <p:cNvPr id="25" name="Объект 24">
            <a:extLst>
              <a:ext uri="{FF2B5EF4-FFF2-40B4-BE49-F238E27FC236}">
                <a16:creationId xmlns:a16="http://schemas.microsoft.com/office/drawing/2014/main" id="{E09BFB57-671E-4DA9-AFAF-B70A6329EE5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38339" y="3429000"/>
            <a:ext cx="4391670" cy="2952328"/>
          </a:xfrm>
        </p:spPr>
      </p:pic>
      <p:pic>
        <p:nvPicPr>
          <p:cNvPr id="27" name="Рисунок 26">
            <a:extLst>
              <a:ext uri="{FF2B5EF4-FFF2-40B4-BE49-F238E27FC236}">
                <a16:creationId xmlns:a16="http://schemas.microsoft.com/office/drawing/2014/main" id="{3B88E3A5-95BE-48E9-A8B9-B9C52AB527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6738" y="273050"/>
            <a:ext cx="4360912" cy="2875360"/>
          </a:xfrm>
          <a:prstGeom prst="rect">
            <a:avLst/>
          </a:prstGeom>
        </p:spPr>
      </p:pic>
    </p:spTree>
    <p:extLst>
      <p:ext uri="{BB962C8B-B14F-4D97-AF65-F5344CB8AC3E}">
        <p14:creationId xmlns:p14="http://schemas.microsoft.com/office/powerpoint/2010/main" val="308015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7B82FF5-6E61-4602-A097-6A279CFCD6B7}"/>
              </a:ext>
            </a:extLst>
          </p:cNvPr>
          <p:cNvSpPr>
            <a:spLocks noGrp="1"/>
          </p:cNvSpPr>
          <p:nvPr>
            <p:ph type="title"/>
          </p:nvPr>
        </p:nvSpPr>
        <p:spPr/>
        <p:txBody>
          <a:bodyPr/>
          <a:lstStyle/>
          <a:p>
            <a:r>
              <a:rPr lang="ru-RU" dirty="0"/>
              <a:t>Взаимодействие со сверстником</a:t>
            </a:r>
          </a:p>
        </p:txBody>
      </p:sp>
      <p:sp>
        <p:nvSpPr>
          <p:cNvPr id="4" name="Текст 3">
            <a:extLst>
              <a:ext uri="{FF2B5EF4-FFF2-40B4-BE49-F238E27FC236}">
                <a16:creationId xmlns:a16="http://schemas.microsoft.com/office/drawing/2014/main" id="{86E6D2C3-5895-4AD2-9441-DC671509BC7F}"/>
              </a:ext>
            </a:extLst>
          </p:cNvPr>
          <p:cNvSpPr>
            <a:spLocks noGrp="1"/>
          </p:cNvSpPr>
          <p:nvPr>
            <p:ph type="body" sz="half" idx="2"/>
          </p:nvPr>
        </p:nvSpPr>
        <p:spPr/>
        <p:txBody>
          <a:bodyPr/>
          <a:lstStyle/>
          <a:p>
            <a:r>
              <a:rPr lang="ru-RU" sz="2000" b="1" i="0" dirty="0">
                <a:latin typeface="Times New Roman" panose="02020603050405020304" pitchFamily="18" charset="0"/>
                <a:cs typeface="Times New Roman" panose="02020603050405020304" pitchFamily="18" charset="0"/>
              </a:rPr>
              <a:t>Взаимодействия  между детьми носят избирательный характер ,т.е. ребёнок играет, даёт игрушки, разговаривает с определёнными детьми, хотя объяснить, чем вызвана симпатия, в таком возрасте, не может</a:t>
            </a:r>
          </a:p>
          <a:p>
            <a:endParaRPr lang="ru-RU" dirty="0"/>
          </a:p>
        </p:txBody>
      </p:sp>
      <p:pic>
        <p:nvPicPr>
          <p:cNvPr id="11" name="Объект 10">
            <a:extLst>
              <a:ext uri="{FF2B5EF4-FFF2-40B4-BE49-F238E27FC236}">
                <a16:creationId xmlns:a16="http://schemas.microsoft.com/office/drawing/2014/main" id="{6BBC9375-D8FE-4649-BC42-4E022EEA1A0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282700"/>
            <a:ext cx="5111750" cy="4234532"/>
          </a:xfrm>
        </p:spPr>
      </p:pic>
    </p:spTree>
    <p:extLst>
      <p:ext uri="{BB962C8B-B14F-4D97-AF65-F5344CB8AC3E}">
        <p14:creationId xmlns:p14="http://schemas.microsoft.com/office/powerpoint/2010/main" val="675760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47B61B-D5EA-4784-92A6-16C27C86F04F}"/>
              </a:ext>
            </a:extLst>
          </p:cNvPr>
          <p:cNvSpPr>
            <a:spLocks noGrp="1"/>
          </p:cNvSpPr>
          <p:nvPr>
            <p:ph type="title"/>
          </p:nvPr>
        </p:nvSpPr>
        <p:spPr/>
        <p:txBody>
          <a:bodyPr>
            <a:normAutofit/>
          </a:bodyPr>
          <a:lstStyle/>
          <a:p>
            <a:r>
              <a:rPr lang="ru-RU" sz="1600" dirty="0" err="1"/>
              <a:t>Кусание</a:t>
            </a:r>
            <a:r>
              <a:rPr lang="ru-RU" sz="1600" dirty="0"/>
              <a:t> – это атавизм, врожденная реакция, свойственная всем детям</a:t>
            </a:r>
          </a:p>
        </p:txBody>
      </p:sp>
      <p:pic>
        <p:nvPicPr>
          <p:cNvPr id="6" name="Объект 5">
            <a:extLst>
              <a:ext uri="{FF2B5EF4-FFF2-40B4-BE49-F238E27FC236}">
                <a16:creationId xmlns:a16="http://schemas.microsoft.com/office/drawing/2014/main" id="{F0200D92-023B-4437-984F-78AD77EEDCC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65513" y="1435100"/>
            <a:ext cx="5570983" cy="4622192"/>
          </a:xfrm>
        </p:spPr>
      </p:pic>
      <p:sp>
        <p:nvSpPr>
          <p:cNvPr id="4" name="Текст 3">
            <a:extLst>
              <a:ext uri="{FF2B5EF4-FFF2-40B4-BE49-F238E27FC236}">
                <a16:creationId xmlns:a16="http://schemas.microsoft.com/office/drawing/2014/main" id="{28331535-7E9C-4E71-AF5F-F662CD316EBE}"/>
              </a:ext>
            </a:extLst>
          </p:cNvPr>
          <p:cNvSpPr>
            <a:spLocks noGrp="1"/>
          </p:cNvSpPr>
          <p:nvPr>
            <p:ph type="body" sz="half" idx="2"/>
          </p:nvPr>
        </p:nvSpPr>
        <p:spPr/>
        <p:txBody>
          <a:bodyPr>
            <a:normAutofit/>
          </a:bodyPr>
          <a:lstStyle/>
          <a:p>
            <a:pPr algn="just"/>
            <a:r>
              <a:rPr lang="ru-RU" dirty="0"/>
              <a:t> </a:t>
            </a:r>
            <a:r>
              <a:rPr lang="ru-RU" b="1" dirty="0">
                <a:latin typeface="Times New Roman" panose="02020603050405020304" pitchFamily="18" charset="0"/>
                <a:cs typeface="Times New Roman" panose="02020603050405020304" pitchFamily="18" charset="0"/>
              </a:rPr>
              <a:t>Поэтому родителям и воспитателям потребуется время, внимание и огромное терпение, чтобы ребенок изжил то, что заложено в него природой.</a:t>
            </a:r>
          </a:p>
          <a:p>
            <a:r>
              <a:rPr lang="ru-RU" b="1" dirty="0">
                <a:latin typeface="Times New Roman" panose="02020603050405020304" pitchFamily="18" charset="0"/>
                <a:cs typeface="Times New Roman" panose="02020603050405020304" pitchFamily="18" charset="0"/>
              </a:rPr>
              <a:t>Причины: это происходит, когда ребенок:</a:t>
            </a:r>
          </a:p>
          <a:p>
            <a:r>
              <a:rPr lang="ru-RU" b="1" dirty="0">
                <a:latin typeface="Times New Roman" panose="02020603050405020304" pitchFamily="18" charset="0"/>
                <a:cs typeface="Times New Roman" panose="02020603050405020304" pitchFamily="18" charset="0"/>
              </a:rPr>
              <a:t>•находится в состоянии чрезмерного перевозбуждения, усталости или дискомфорта (например, ему жарко или он голоден);</a:t>
            </a:r>
          </a:p>
          <a:p>
            <a:r>
              <a:rPr lang="ru-RU" b="1" dirty="0">
                <a:latin typeface="Times New Roman" panose="02020603050405020304" pitchFamily="18" charset="0"/>
                <a:cs typeface="Times New Roman" panose="02020603050405020304" pitchFamily="18" charset="0"/>
              </a:rPr>
              <a:t>•защищает свою игрушку или оберегает свою (по его разумению) территорию;</a:t>
            </a:r>
          </a:p>
          <a:p>
            <a:r>
              <a:rPr lang="ru-RU" b="1" dirty="0">
                <a:latin typeface="Times New Roman" panose="02020603050405020304" pitchFamily="18" charset="0"/>
                <a:cs typeface="Times New Roman" panose="02020603050405020304" pitchFamily="18" charset="0"/>
              </a:rPr>
              <a:t>•хочет что-то получить и не знает, как это сделать по-другому;</a:t>
            </a:r>
          </a:p>
          <a:p>
            <a:r>
              <a:rPr lang="ru-RU" b="1" dirty="0">
                <a:latin typeface="Times New Roman" panose="02020603050405020304" pitchFamily="18" charset="0"/>
                <a:cs typeface="Times New Roman" panose="02020603050405020304" pitchFamily="18" charset="0"/>
              </a:rPr>
              <a:t>•еще не умеет сочувствовать другим людям;</a:t>
            </a:r>
          </a:p>
          <a:p>
            <a:endParaRPr lang="ru-RU" dirty="0"/>
          </a:p>
        </p:txBody>
      </p:sp>
    </p:spTree>
    <p:extLst>
      <p:ext uri="{BB962C8B-B14F-4D97-AF65-F5344CB8AC3E}">
        <p14:creationId xmlns:p14="http://schemas.microsoft.com/office/powerpoint/2010/main" val="2352571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176C467-5419-4A71-B799-85BCC69BCDD9}"/>
              </a:ext>
            </a:extLst>
          </p:cNvPr>
          <p:cNvSpPr>
            <a:spLocks noGrp="1"/>
          </p:cNvSpPr>
          <p:nvPr>
            <p:ph type="title"/>
          </p:nvPr>
        </p:nvSpPr>
        <p:spPr/>
        <p:txBody>
          <a:bodyPr/>
          <a:lstStyle/>
          <a:p>
            <a:r>
              <a:rPr lang="ru-RU" dirty="0"/>
              <a:t>Причины </a:t>
            </a:r>
            <a:r>
              <a:rPr lang="ru-RU" dirty="0" err="1"/>
              <a:t>кусания</a:t>
            </a:r>
            <a:endParaRPr lang="ru-RU" dirty="0"/>
          </a:p>
        </p:txBody>
      </p:sp>
      <p:sp>
        <p:nvSpPr>
          <p:cNvPr id="4" name="Текст 3">
            <a:extLst>
              <a:ext uri="{FF2B5EF4-FFF2-40B4-BE49-F238E27FC236}">
                <a16:creationId xmlns:a16="http://schemas.microsoft.com/office/drawing/2014/main" id="{A7A53AF5-A61A-43D2-8D79-53EC886A3137}"/>
              </a:ext>
            </a:extLst>
          </p:cNvPr>
          <p:cNvSpPr>
            <a:spLocks noGrp="1"/>
          </p:cNvSpPr>
          <p:nvPr>
            <p:ph type="body" sz="half" idx="2"/>
          </p:nvPr>
        </p:nvSpPr>
        <p:spPr/>
        <p:txBody>
          <a:bodyPr>
            <a:normAutofit/>
          </a:bodyPr>
          <a:lstStyle/>
          <a:p>
            <a:r>
              <a:rPr lang="ru-RU" sz="1600" b="1" dirty="0"/>
              <a:t>принять к сведению указанные рекомендации</a:t>
            </a:r>
            <a:endParaRPr lang="ru-RU" dirty="0"/>
          </a:p>
        </p:txBody>
      </p:sp>
      <p:pic>
        <p:nvPicPr>
          <p:cNvPr id="11" name="Объект 10">
            <a:extLst>
              <a:ext uri="{FF2B5EF4-FFF2-40B4-BE49-F238E27FC236}">
                <a16:creationId xmlns:a16="http://schemas.microsoft.com/office/drawing/2014/main" id="{887C7B55-9366-410E-905E-DFD2C5F2FD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78639" y="3212976"/>
            <a:ext cx="4229890" cy="3096344"/>
          </a:xfrm>
        </p:spPr>
      </p:pic>
      <p:pic>
        <p:nvPicPr>
          <p:cNvPr id="13" name="Рисунок 12">
            <a:extLst>
              <a:ext uri="{FF2B5EF4-FFF2-40B4-BE49-F238E27FC236}">
                <a16:creationId xmlns:a16="http://schemas.microsoft.com/office/drawing/2014/main" id="{8F8ED1BF-C013-493C-8065-5EB568AE26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5896" y="273050"/>
            <a:ext cx="4320480" cy="2880320"/>
          </a:xfrm>
          <a:prstGeom prst="rect">
            <a:avLst/>
          </a:prstGeom>
        </p:spPr>
      </p:pic>
    </p:spTree>
    <p:extLst>
      <p:ext uri="{BB962C8B-B14F-4D97-AF65-F5344CB8AC3E}">
        <p14:creationId xmlns:p14="http://schemas.microsoft.com/office/powerpoint/2010/main" val="1192451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E270278-36F4-4D11-9D7C-16C676EA0B0A}"/>
              </a:ext>
            </a:extLst>
          </p:cNvPr>
          <p:cNvSpPr>
            <a:spLocks noGrp="1"/>
          </p:cNvSpPr>
          <p:nvPr>
            <p:ph type="title"/>
          </p:nvPr>
        </p:nvSpPr>
        <p:spPr>
          <a:xfrm>
            <a:off x="457200" y="692696"/>
            <a:ext cx="8229600" cy="5544616"/>
          </a:xfrm>
        </p:spPr>
        <p:txBody>
          <a:bodyPr>
            <a:normAutofit fontScale="90000"/>
          </a:bodyPr>
          <a:lstStyle/>
          <a:p>
            <a:pPr algn="l"/>
            <a:r>
              <a:rPr lang="ru-RU" sz="2000" b="1" dirty="0"/>
              <a:t> </a:t>
            </a:r>
            <a:br>
              <a:rPr lang="ru-RU" sz="2000" b="1" dirty="0"/>
            </a:br>
            <a:r>
              <a:rPr lang="ru-RU" sz="1300" dirty="0"/>
              <a:t>•</a:t>
            </a:r>
            <a:r>
              <a:rPr lang="ru-RU" sz="1300" b="1" dirty="0"/>
              <a:t>Никогда не смейтесь, если кто-то кусается или укушен.        </a:t>
            </a:r>
            <a:br>
              <a:rPr lang="ru-RU" sz="1300" b="1" dirty="0"/>
            </a:br>
            <a:r>
              <a:rPr lang="ru-RU" sz="1300" b="1" dirty="0"/>
              <a:t>•Не кусайте своего ребенка в шутку. Он не поймет разницы между вашими нежными укусами и своими.       </a:t>
            </a:r>
            <a:br>
              <a:rPr lang="ru-RU" sz="1300" b="1" dirty="0"/>
            </a:br>
            <a:r>
              <a:rPr lang="ru-RU" sz="1300" b="1" dirty="0"/>
              <a:t>•Учите своего ребенка другим способом получить то, что он хочет. Например, вежливо </a:t>
            </a:r>
            <a:r>
              <a:rPr lang="ru-RU" sz="1600" b="1" dirty="0"/>
              <a:t>попросить словами или рукой.       </a:t>
            </a:r>
            <a:br>
              <a:rPr lang="ru-RU" sz="1600" b="1" dirty="0"/>
            </a:br>
            <a:r>
              <a:rPr lang="ru-RU" sz="1600" b="1" dirty="0"/>
              <a:t>•Учите ребенка, как надо делиться. Например, делитесь с ним печеньем. Хвалите, если ребенок делиться с кем-то.    </a:t>
            </a:r>
            <a:br>
              <a:rPr lang="ru-RU" sz="1600" b="1" dirty="0"/>
            </a:br>
            <a:r>
              <a:rPr lang="ru-RU" sz="1600" b="1" dirty="0"/>
              <a:t>•Учите ребенка играть с игрушкой по очереди с другими детьми или вместе. Хвалите, если он это делает на ваших глазах.  </a:t>
            </a:r>
            <a:br>
              <a:rPr lang="ru-RU" sz="1600" b="1" dirty="0"/>
            </a:br>
            <a:r>
              <a:rPr lang="ru-RU" sz="1600" b="1" dirty="0"/>
              <a:t>•Приучайте его к ласковым действиям и во время игры. Например, покажите ему, как обнимать мишку, гладить котенка, любить куклу. Хвалите, если ребенок играет мирно   </a:t>
            </a:r>
            <a:br>
              <a:rPr lang="ru-RU" sz="1600" b="1" dirty="0"/>
            </a:br>
            <a:r>
              <a:rPr lang="ru-RU" sz="1600" b="1" dirty="0"/>
              <a:t>•Не оставляйте без внимания, если ребенок бьет игрушки, колотит машинки, швыряет кукол, без устали объясняйте, что игрушечке больно, ее надо пожалеть.</a:t>
            </a:r>
            <a:br>
              <a:rPr lang="ru-RU" sz="1600" b="1" dirty="0"/>
            </a:br>
            <a:r>
              <a:rPr lang="ru-RU" sz="1600" b="1" dirty="0"/>
              <a:t>•Взрослым необходимо понаблюдать, в каких именно случаях ребёнок начинает кусаться, и, по возможности, предвидеть и предотвращать болезненные и конфликтные ситуации. Решение по первому вопросу: принять к сведению указанные рекомендации, формировать </a:t>
            </a:r>
            <a:br>
              <a:rPr lang="ru-RU" sz="1600" b="1" dirty="0"/>
            </a:br>
            <a:r>
              <a:rPr lang="ru-RU" sz="1600" b="1" dirty="0"/>
              <a:t>•Не спускайте глаз во время игры с тех детей, которые склонны кусаться и драться.</a:t>
            </a:r>
            <a:br>
              <a:rPr lang="ru-RU" sz="1600" b="1" dirty="0"/>
            </a:br>
            <a:r>
              <a:rPr lang="ru-RU" sz="1600" b="1" dirty="0"/>
              <a:t>Если вы видите, что малыш приближается к другому ребёнку с ясно видимой целью укусить, как можно быстрее приложите ладонь к его рту, тем самым создав физическую преграду и предотвратив укус. При этом нужно сказать, решительно и строго, что ''кусаться нельзя!''</a:t>
            </a:r>
            <a:br>
              <a:rPr lang="ru-RU" b="1" dirty="0"/>
            </a:br>
            <a:endParaRPr lang="ru-RU" b="1" dirty="0"/>
          </a:p>
        </p:txBody>
      </p:sp>
    </p:spTree>
    <p:extLst>
      <p:ext uri="{BB962C8B-B14F-4D97-AF65-F5344CB8AC3E}">
        <p14:creationId xmlns:p14="http://schemas.microsoft.com/office/powerpoint/2010/main" val="725152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A53282E-3E71-46BF-9C69-B4B432904EFF}"/>
              </a:ext>
            </a:extLst>
          </p:cNvPr>
          <p:cNvSpPr>
            <a:spLocks noGrp="1"/>
          </p:cNvSpPr>
          <p:nvPr>
            <p:ph type="title"/>
          </p:nvPr>
        </p:nvSpPr>
        <p:spPr/>
        <p:txBody>
          <a:bodyPr/>
          <a:lstStyle/>
          <a:p>
            <a:r>
              <a:rPr lang="ru-RU" dirty="0"/>
              <a:t>Двигательные навыки</a:t>
            </a:r>
          </a:p>
        </p:txBody>
      </p:sp>
      <p:pic>
        <p:nvPicPr>
          <p:cNvPr id="6" name="Объект 5">
            <a:extLst>
              <a:ext uri="{FF2B5EF4-FFF2-40B4-BE49-F238E27FC236}">
                <a16:creationId xmlns:a16="http://schemas.microsoft.com/office/drawing/2014/main" id="{64D29827-D7D7-465C-AE9F-9AA46D06CB8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345742" y="620688"/>
            <a:ext cx="2846296" cy="1800200"/>
          </a:xfrm>
        </p:spPr>
      </p:pic>
      <p:sp>
        <p:nvSpPr>
          <p:cNvPr id="4" name="Текст 3">
            <a:extLst>
              <a:ext uri="{FF2B5EF4-FFF2-40B4-BE49-F238E27FC236}">
                <a16:creationId xmlns:a16="http://schemas.microsoft.com/office/drawing/2014/main" id="{BE075BD4-67FD-4B77-AFB2-0BBFD0AF430E}"/>
              </a:ext>
            </a:extLst>
          </p:cNvPr>
          <p:cNvSpPr>
            <a:spLocks noGrp="1"/>
          </p:cNvSpPr>
          <p:nvPr>
            <p:ph type="body" sz="half" idx="2"/>
          </p:nvPr>
        </p:nvSpPr>
        <p:spPr/>
        <p:txBody>
          <a:bodyPr>
            <a:normAutofit/>
          </a:bodyPr>
          <a:lstStyle/>
          <a:p>
            <a:r>
              <a:rPr lang="ru-RU" sz="1800" dirty="0">
                <a:latin typeface="Times New Roman" panose="02020603050405020304" pitchFamily="18" charset="0"/>
                <a:cs typeface="Times New Roman" panose="02020603050405020304" pitchFamily="18" charset="0"/>
              </a:rPr>
              <a:t>Дети учатся управлять своим телом при ходьбе и беге; при наклонах и  подъемах.</a:t>
            </a:r>
          </a:p>
          <a:p>
            <a:pPr algn="just"/>
            <a:r>
              <a:rPr lang="ru-RU" sz="1800" dirty="0">
                <a:latin typeface="Times New Roman" panose="02020603050405020304" pitchFamily="18" charset="0"/>
                <a:cs typeface="Times New Roman" panose="02020603050405020304" pitchFamily="18" charset="0"/>
              </a:rPr>
              <a:t>Малыши учатся новым движениям; прыгать с высоты, подниматься и спускаться по лестнице, скакать на двух ногах и ползать под дугами</a:t>
            </a:r>
          </a:p>
        </p:txBody>
      </p:sp>
      <p:pic>
        <p:nvPicPr>
          <p:cNvPr id="8" name="Рисунок 7">
            <a:extLst>
              <a:ext uri="{FF2B5EF4-FFF2-40B4-BE49-F238E27FC236}">
                <a16:creationId xmlns:a16="http://schemas.microsoft.com/office/drawing/2014/main" id="{3830B3F0-6585-484E-AC8F-8B2A545B581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5742" y="2546557"/>
            <a:ext cx="2846296" cy="1955221"/>
          </a:xfrm>
          <a:prstGeom prst="rect">
            <a:avLst/>
          </a:prstGeom>
        </p:spPr>
      </p:pic>
      <p:pic>
        <p:nvPicPr>
          <p:cNvPr id="10" name="Рисунок 9">
            <a:extLst>
              <a:ext uri="{FF2B5EF4-FFF2-40B4-BE49-F238E27FC236}">
                <a16:creationId xmlns:a16="http://schemas.microsoft.com/office/drawing/2014/main" id="{381467D5-9813-4C32-B9BA-2B2C3CBDE2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90000" y="4627447"/>
            <a:ext cx="2802038" cy="2095574"/>
          </a:xfrm>
          <a:prstGeom prst="rect">
            <a:avLst/>
          </a:prstGeom>
        </p:spPr>
      </p:pic>
    </p:spTree>
    <p:extLst>
      <p:ext uri="{BB962C8B-B14F-4D97-AF65-F5344CB8AC3E}">
        <p14:creationId xmlns:p14="http://schemas.microsoft.com/office/powerpoint/2010/main" val="17852206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647</TotalTime>
  <Words>724</Words>
  <Application>Microsoft Office PowerPoint</Application>
  <PresentationFormat>Экран (4:3)</PresentationFormat>
  <Paragraphs>61</Paragraphs>
  <Slides>20</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20</vt:i4>
      </vt:variant>
    </vt:vector>
  </HeadingPairs>
  <TitlesOfParts>
    <vt:vector size="25" baseType="lpstr">
      <vt:lpstr>Arial</vt:lpstr>
      <vt:lpstr>Calibri</vt:lpstr>
      <vt:lpstr>Georgia</vt:lpstr>
      <vt:lpstr>Times New Roman</vt:lpstr>
      <vt:lpstr>Тема Office</vt:lpstr>
      <vt:lpstr>Особенности взаимодействия детей в возрасте 2-3 лет</vt:lpstr>
      <vt:lpstr>Психологические  особенности </vt:lpstr>
      <vt:lpstr>Как подразделяется развитие</vt:lpstr>
      <vt:lpstr>Взаимодействие со сверстником</vt:lpstr>
      <vt:lpstr>Взаимодействие со сверстником</vt:lpstr>
      <vt:lpstr>Кусание – это атавизм, врожденная реакция, свойственная всем детям</vt:lpstr>
      <vt:lpstr>Причины кусания</vt:lpstr>
      <vt:lpstr>  •Никогда не смейтесь, если кто-то кусается или укушен.         •Не кусайте своего ребенка в шутку. Он не поймет разницы между вашими нежными укусами и своими.        •Учите своего ребенка другим способом получить то, что он хочет. Например, вежливо попросить словами или рукой.        •Учите ребенка, как надо делиться. Например, делитесь с ним печеньем. Хвалите, если ребенок делиться с кем-то.     •Учите ребенка играть с игрушкой по очереди с другими детьми или вместе. Хвалите, если он это делает на ваших глазах.   •Приучайте его к ласковым действиям и во время игры. Например, покажите ему, как обнимать мишку, гладить котенка, любить куклу. Хвалите, если ребенок играет мирно    •Не оставляйте без внимания, если ребенок бьет игрушки, колотит машинки, швыряет кукол, без устали объясняйте, что игрушечке больно, ее надо пожалеть. •Взрослым необходимо понаблюдать, в каких именно случаях ребёнок начинает кусаться, и, по возможности, предвидеть и предотвращать болезненные и конфликтные ситуации. Решение по первому вопросу: принять к сведению указанные рекомендации, формировать  •Не спускайте глаз во время игры с тех детей, которые склонны кусаться и драться. Если вы видите, что малыш приближается к другому ребёнку с ясно видимой целью укусить, как можно быстрее приложите ладонь к его рту, тем самым создав физическую преграду и предотвратив укус. При этом нужно сказать, решительно и строго, что ''кусаться нельзя!'' </vt:lpstr>
      <vt:lpstr>Двигательные навыки</vt:lpstr>
      <vt:lpstr>Эмоциональное развитие</vt:lpstr>
      <vt:lpstr>Умственное развитие</vt:lpstr>
      <vt:lpstr>Специальные игры- занятия.</vt:lpstr>
      <vt:lpstr>Сенсорное развитие</vt:lpstr>
      <vt:lpstr>Ознакомление с окружающим миром</vt:lpstr>
      <vt:lpstr>Осенняя прогулка</vt:lpstr>
      <vt:lpstr>Сюжетно- ролевые игры</vt:lpstr>
      <vt:lpstr>Развитие творческих способностей</vt:lpstr>
      <vt:lpstr>Формирование культурно - гигиенических навыков </vt:lpstr>
      <vt:lpstr>Формирование навыков самообслуживания </vt:lpstr>
      <vt:lpstr>Помните! Что главной фигурой в жизни ребёнка по прежнему остается взрослый</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 Windows</dc:creator>
  <cp:lastModifiedBy>Вова Лынов</cp:lastModifiedBy>
  <cp:revision>33</cp:revision>
  <dcterms:created xsi:type="dcterms:W3CDTF">2017-12-04T19:55:02Z</dcterms:created>
  <dcterms:modified xsi:type="dcterms:W3CDTF">2018-04-04T10:33:10Z</dcterms:modified>
</cp:coreProperties>
</file>