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257" r:id="rId3"/>
    <p:sldId id="350" r:id="rId4"/>
    <p:sldId id="268" r:id="rId5"/>
    <p:sldId id="258" r:id="rId6"/>
    <p:sldId id="259" r:id="rId7"/>
    <p:sldId id="261" r:id="rId8"/>
    <p:sldId id="262" r:id="rId9"/>
    <p:sldId id="260" r:id="rId10"/>
    <p:sldId id="272" r:id="rId11"/>
    <p:sldId id="269" r:id="rId12"/>
    <p:sldId id="270" r:id="rId13"/>
    <p:sldId id="275" r:id="rId14"/>
    <p:sldId id="276" r:id="rId15"/>
    <p:sldId id="282" r:id="rId16"/>
    <p:sldId id="277" r:id="rId17"/>
    <p:sldId id="278" r:id="rId18"/>
    <p:sldId id="279" r:id="rId19"/>
    <p:sldId id="287" r:id="rId20"/>
    <p:sldId id="284" r:id="rId21"/>
    <p:sldId id="283" r:id="rId22"/>
    <p:sldId id="285" r:id="rId23"/>
    <p:sldId id="294" r:id="rId24"/>
    <p:sldId id="295" r:id="rId25"/>
    <p:sldId id="300" r:id="rId26"/>
    <p:sldId id="299" r:id="rId27"/>
    <p:sldId id="305" r:id="rId28"/>
    <p:sldId id="304" r:id="rId29"/>
    <p:sldId id="298" r:id="rId30"/>
    <p:sldId id="306" r:id="rId31"/>
    <p:sldId id="307" r:id="rId32"/>
    <p:sldId id="311" r:id="rId33"/>
    <p:sldId id="310" r:id="rId34"/>
    <p:sldId id="308" r:id="rId35"/>
    <p:sldId id="322" r:id="rId36"/>
    <p:sldId id="314" r:id="rId37"/>
    <p:sldId id="312" r:id="rId38"/>
    <p:sldId id="323" r:id="rId39"/>
    <p:sldId id="309" r:id="rId40"/>
    <p:sldId id="315" r:id="rId41"/>
    <p:sldId id="320" r:id="rId42"/>
    <p:sldId id="337" r:id="rId43"/>
    <p:sldId id="336" r:id="rId44"/>
    <p:sldId id="321" r:id="rId45"/>
    <p:sldId id="338" r:id="rId46"/>
    <p:sldId id="355" r:id="rId47"/>
    <p:sldId id="35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2357430"/>
            <a:ext cx="46434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Нам с детства внушали, что правда одна;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Гражданская как-то случилась </a:t>
            </a:r>
            <a:r>
              <a:rPr lang="ru-RU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война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кто прав был в той бойне, а кто виноват;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отец против сына, на брата шёл брат.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Белые, красные, красные, белые… –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 те, и другие отчаянно-смелые;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сжигали друг друга, стреляли, рубили,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 землю родную всем сердцем любили…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фото гражданская война\6a7f13f303dedc574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496"/>
            <a:ext cx="5102714" cy="321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28794" y="357166"/>
            <a:ext cx="5214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Белое движение в Гражданской войне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500702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Работу выполнил Лопухов Денис студент группы ПК-1 «Ступинский техникум </a:t>
            </a:r>
            <a:r>
              <a:rPr lang="ru-RU" b="1" i="1" dirty="0" err="1" smtClean="0"/>
              <a:t>им.А.Т.Туманова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142852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 января 1919 г. Добровольческая армия (Деникин А.И.) и Войско Донское (П.Н.Краснов) объединились в Вооруженные силы Юга России (ВСЮР), которые возглавил А.И.Деникин, за что получил прозвище «Царь Антон».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571612"/>
            <a:ext cx="4857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мае 1919 г. началось наступление Деникина. Белогвардейцы захватили Северный Кавказ, Кубань, Донскую область, Царицын, Крым, и часть Левобережной Украины (Николаев, Херсон, Одессу, Киев).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3643314"/>
            <a:ext cx="4357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октябре 1919 г. войска Деникина начинают наступление на Москву. Белые захватили Воронеж, Орел, и угрожали Туле.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5429264"/>
            <a:ext cx="42148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Большевиками был провозглашен отчаянный лозунг:  </a:t>
            </a:r>
            <a:r>
              <a:rPr lang="ru-RU" sz="2400" b="1" dirty="0" smtClean="0">
                <a:solidFill>
                  <a:schemeClr val="bg1"/>
                </a:solidFill>
              </a:rPr>
              <a:t>«Все на борьбу с Деникиным !»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Игорь\Desktop\slide_10.jpg"/>
          <p:cNvPicPr>
            <a:picLocks noChangeAspect="1" noChangeArrowheads="1"/>
          </p:cNvPicPr>
          <p:nvPr/>
        </p:nvPicPr>
        <p:blipFill>
          <a:blip r:embed="rId3"/>
          <a:srcRect l="36698" t="44195" r="33427"/>
          <a:stretch>
            <a:fillRect/>
          </a:stretch>
        </p:blipFill>
        <p:spPr bwMode="auto">
          <a:xfrm>
            <a:off x="285721" y="1214422"/>
            <a:ext cx="3816762" cy="5347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img26.jpg"/>
          <p:cNvPicPr>
            <a:picLocks noChangeAspect="1" noChangeArrowheads="1"/>
          </p:cNvPicPr>
          <p:nvPr/>
        </p:nvPicPr>
        <p:blipFill>
          <a:blip r:embed="rId3"/>
          <a:srcRect l="7931" t="14286" r="5219" b="5494"/>
          <a:stretch>
            <a:fillRect/>
          </a:stretch>
        </p:blipFill>
        <p:spPr bwMode="auto">
          <a:xfrm>
            <a:off x="428596" y="285728"/>
            <a:ext cx="8440449" cy="6215106"/>
          </a:xfrm>
          <a:prstGeom prst="rect">
            <a:avLst/>
          </a:prstGeom>
          <a:noFill/>
        </p:spPr>
      </p:pic>
      <p:pic>
        <p:nvPicPr>
          <p:cNvPr id="5" name="Picture 2" descr="C:\Users\Игорь\Desktop\big_11491_oboi_tjomno-krasnyj_fon.jpg"/>
          <p:cNvPicPr>
            <a:picLocks noChangeAspect="1" noChangeArrowheads="1"/>
          </p:cNvPicPr>
          <p:nvPr/>
        </p:nvPicPr>
        <p:blipFill>
          <a:blip r:embed="rId2"/>
          <a:srcRect l="40625" t="31249" r="28906" b="39584"/>
          <a:stretch>
            <a:fillRect/>
          </a:stretch>
        </p:blipFill>
        <p:spPr bwMode="auto">
          <a:xfrm>
            <a:off x="357158" y="1142984"/>
            <a:ext cx="214314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58" y="1500174"/>
            <a:ext cx="2202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«Фронтовой этап»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Гражданкой войны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(май 1918-1920)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5720" y="285729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После поражений красным в апреле 1920 г сдал командование Врангелю.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714487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Эмигрировал за границу в Константинополь (1920), затем в Париж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4286257"/>
            <a:ext cx="51435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годы Второй мировой войны отверг все попытки гитлеровцев наладить контакт с ним как с возможным лидером, вокруг которого могли бы объединиться антисоветские силы.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До конца дней оставался  патриотом России.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Умер в США.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Игорь\Desktop\загруженно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86058"/>
            <a:ext cx="2857520" cy="388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Игорь\Desktop\i_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1437" y="251177"/>
            <a:ext cx="5246843" cy="389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7159" y="214290"/>
            <a:ext cx="4857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Юденич Николай Николаевич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32959232.jpg"/>
          <p:cNvPicPr>
            <a:picLocks noChangeAspect="1" noChangeArrowheads="1"/>
          </p:cNvPicPr>
          <p:nvPr/>
        </p:nvPicPr>
        <p:blipFill>
          <a:blip r:embed="rId3"/>
          <a:srcRect l="66049" t="16601" r="2496" b="19283"/>
          <a:stretch>
            <a:fillRect/>
          </a:stretch>
        </p:blipFill>
        <p:spPr bwMode="auto">
          <a:xfrm>
            <a:off x="4442353" y="857232"/>
            <a:ext cx="4407990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000760" y="285728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(1862-1933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643182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Герой русско-японской войны, в годы Первой мировой он снискал себе славу «нового Суворова», не проиграв ни одного крупного сражения.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285860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Из дворян, в 1881 году окончил Александровское военное училище в Москве.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6000768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Видный военачальник,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один из лучших генералов России.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4786322"/>
            <a:ext cx="4000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Организацией русских эмигрантов в январе 1919 года Юденич провозглашен лидером Белого движения на </a:t>
            </a:r>
            <a:r>
              <a:rPr lang="ru-RU" dirty="0" err="1" smtClean="0">
                <a:solidFill>
                  <a:schemeClr val="bg1"/>
                </a:solidFill>
              </a:rPr>
              <a:t>Северо-Западе</a:t>
            </a:r>
            <a:r>
              <a:rPr lang="ru-RU" dirty="0" smtClean="0">
                <a:solidFill>
                  <a:schemeClr val="bg1"/>
                </a:solidFill>
              </a:rPr>
              <a:t> России с диктаторскими полномочиями.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14810" y="214290"/>
            <a:ext cx="492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Боевые награды Юденича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85728"/>
            <a:ext cx="385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Станислава 3-й ст. (1889),  2-й ст. (1895), 1-й ст. с мечами (1906)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Орден Святой Анны 3-й ст. (1893), 2-й ст. (1900), 1-й ст. (1909)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214554"/>
            <a:ext cx="4214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Владимира4-й ст. (8 августа 1904), 3-й ст. с мечами (1905), 2-й ст. (1913)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Золотое оружие «За храбрость»(5 мая 1905)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4071942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Георгия4-й ст. (13 января 1915), 3-й ст. (4 августа 1915), 2-й ст. (15 февраля 1816)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286388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Белого орла с мечами (1915)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Орден Святого Александра Невского с мечами (1916)</a:t>
            </a:r>
          </a:p>
        </p:txBody>
      </p:sp>
      <p:pic>
        <p:nvPicPr>
          <p:cNvPr id="12" name="Picture 2" descr="C:\Users\Игорь\Desktop\img7.jpg"/>
          <p:cNvPicPr>
            <a:picLocks noChangeAspect="1" noChangeArrowheads="1"/>
          </p:cNvPicPr>
          <p:nvPr/>
        </p:nvPicPr>
        <p:blipFill>
          <a:blip r:embed="rId3"/>
          <a:srcRect l="31059" t="15152" r="33427" b="21025"/>
          <a:stretch>
            <a:fillRect/>
          </a:stretch>
        </p:blipFill>
        <p:spPr bwMode="auto">
          <a:xfrm>
            <a:off x="4929190" y="1285860"/>
            <a:ext cx="3286148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143504" y="6143644"/>
            <a:ext cx="30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Георгия 2-й ст.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42976" y="5715016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Приказом Адмирала Колчака от 5 июня 1919 года генерал Юденич назначается Главнокомандующим Северо-Западного Фронта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Игорь\Desktop\5232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28604"/>
            <a:ext cx="6786610" cy="50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38576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июле на территории Латвии и Эстонии на основе разрозненных антибольшевистских соединений была сформирована Северо-Западная Армия. В сентябре 1919 года заручившись поддержкой Великобритании и Эстонии, СЗА при поддержке двух эстонских дивизий начала наступление на Петроград.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0340" y="214290"/>
            <a:ext cx="4727515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Игорь\Desktop\img_s738530_0_7.jpg"/>
          <p:cNvPicPr>
            <a:picLocks noChangeAspect="1" noChangeArrowheads="1"/>
          </p:cNvPicPr>
          <p:nvPr/>
        </p:nvPicPr>
        <p:blipFill>
          <a:blip r:embed="rId4"/>
          <a:srcRect l="4821" t="10008" r="36518" b="35917"/>
          <a:stretch>
            <a:fillRect/>
          </a:stretch>
        </p:blipFill>
        <p:spPr bwMode="auto">
          <a:xfrm>
            <a:off x="285720" y="3214686"/>
            <a:ext cx="485650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286380" y="4143380"/>
            <a:ext cx="3500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середине октября  прибывшие подкрепления Красной Армии во главе с Троцким отбросили Юденича от города и сами перешли в наступление.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428604"/>
            <a:ext cx="3929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Вследствие предательства союзников Юденич потерпел поражение, Эстония заключила мир с большевиками, а СЗА была интернирована и разоружена на ее территории.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265723_html_m454f585b.jpg"/>
          <p:cNvPicPr>
            <a:picLocks noChangeAspect="1" noChangeArrowheads="1"/>
          </p:cNvPicPr>
          <p:nvPr/>
        </p:nvPicPr>
        <p:blipFill>
          <a:blip r:embed="rId3"/>
          <a:srcRect t="9973"/>
          <a:stretch>
            <a:fillRect/>
          </a:stretch>
        </p:blipFill>
        <p:spPr bwMode="auto">
          <a:xfrm>
            <a:off x="4213812" y="285728"/>
            <a:ext cx="4614908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2571744"/>
            <a:ext cx="3500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22 января 1920 года Юденич объявил о роспуске Северо-Западной армии, а сам через Скандинавские страны выехал во Францию.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Там он поселился в Ницце, где и прожил до своей смерти 5 октября 1933 года, в политической жизни более не участвуя.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img7.jpg"/>
          <p:cNvPicPr>
            <a:picLocks noChangeAspect="1" noChangeArrowheads="1"/>
          </p:cNvPicPr>
          <p:nvPr/>
        </p:nvPicPr>
        <p:blipFill>
          <a:blip r:embed="rId3"/>
          <a:srcRect l="6177" t="13516" r="57645" b="15894"/>
          <a:stretch>
            <a:fillRect/>
          </a:stretch>
        </p:blipFill>
        <p:spPr bwMode="auto">
          <a:xfrm>
            <a:off x="4617245" y="285729"/>
            <a:ext cx="4292233" cy="628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4348" y="285728"/>
            <a:ext cx="364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Колчак Александр Васильевич  </a:t>
            </a:r>
            <a:r>
              <a:rPr lang="ru-RU" sz="2000" dirty="0" smtClean="0">
                <a:solidFill>
                  <a:schemeClr val="bg1"/>
                </a:solidFill>
              </a:rPr>
              <a:t>(1874-1920)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286124"/>
            <a:ext cx="421484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А. В. Колчак - адмирал,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обладавший изумительной способностью составлять самые неожиданные и всегда остроумные, а подчас и гениальные планы операций.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Жизнь адмирала - это яркий пример мужества, героизма и высокой ответственности перед своей Родиной.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736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Семья Колчаков происходит от древнего дворянского рода. Отец - Василий Иванович Колчак, генерал-майор морской артиллерии, мать - Ольга Ильинична </a:t>
            </a:r>
            <a:r>
              <a:rPr lang="ru-RU" dirty="0" err="1" smtClean="0">
                <a:solidFill>
                  <a:schemeClr val="bg1"/>
                </a:solidFill>
              </a:rPr>
              <a:t>Посохова</a:t>
            </a:r>
            <a:r>
              <a:rPr lang="ru-RU" dirty="0" smtClean="0">
                <a:solidFill>
                  <a:schemeClr val="bg1"/>
                </a:solidFill>
              </a:rPr>
              <a:t>, донская казачка.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6000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Адмирал, ученый- гидролог, океанограф, участник полярной экспедиции 1900-1902 гг.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Северный морской путь был проложен благодаря его лоциям. На географическую карту России были нанесены мысы  и острова.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Карты, которые составил Колчак, использовали советские моряки вплоть до конца 1950-х гг.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Picture 2" descr="C:\Users\Игорь\Desktop\800px-Vayga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14290"/>
            <a:ext cx="2469766" cy="35719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15074" y="3857628"/>
            <a:ext cx="2714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проектам Колчака сооружались ледоколы, долгое время бороздившие просторы Северно-Ледовитого океана.</a:t>
            </a:r>
          </a:p>
        </p:txBody>
      </p:sp>
      <p:pic>
        <p:nvPicPr>
          <p:cNvPr id="10" name="Picture 2" descr="C:\Users\Игорь\Desktop\ОфицерыВайгача.jpg"/>
          <p:cNvPicPr>
            <a:picLocks noChangeAspect="1" noChangeArrowheads="1"/>
          </p:cNvPicPr>
          <p:nvPr/>
        </p:nvPicPr>
        <p:blipFill>
          <a:blip r:embed="rId4"/>
          <a:srcRect t="4024"/>
          <a:stretch>
            <a:fillRect/>
          </a:stretch>
        </p:blipFill>
        <p:spPr bwMode="auto">
          <a:xfrm>
            <a:off x="357157" y="2214554"/>
            <a:ext cx="5322953" cy="3576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2844" y="5929330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Группа офицеров ледокольного парохода «Вайгач». В центре 1 ряда — командир корабля капитан 2 ранга А. В. Колчак. Второй справа за его спиной — лейтенант Георгий Брусилов.  Во время перехода с Балтики на Дальний Восток. Гавр. 1909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7158" y="550070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2500306"/>
            <a:ext cx="4572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Белая гвардия, путь твой высок: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Черному дулу — грудь и висок.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Божье да белое твое дело: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Белое тело твое — в песок.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Не лебедей это в небе стая: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Белогвардейская рать святая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Белым видением тает, тает...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Игорь\Desktop\фото гражданская война\cover.jpg"/>
          <p:cNvPicPr>
            <a:picLocks noChangeAspect="1" noChangeArrowheads="1"/>
          </p:cNvPicPr>
          <p:nvPr/>
        </p:nvPicPr>
        <p:blipFill>
          <a:blip r:embed="rId3"/>
          <a:srcRect b="14865"/>
          <a:stretch>
            <a:fillRect/>
          </a:stretch>
        </p:blipFill>
        <p:spPr bwMode="auto">
          <a:xfrm>
            <a:off x="5000628" y="1785926"/>
            <a:ext cx="3552484" cy="4526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C:\Users\Игорь\Desktop\2285047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57166"/>
            <a:ext cx="2476498" cy="1225440"/>
          </a:xfrm>
          <a:prstGeom prst="rect">
            <a:avLst/>
          </a:prstGeom>
          <a:noFill/>
        </p:spPr>
      </p:pic>
      <p:pic>
        <p:nvPicPr>
          <p:cNvPr id="8" name="Picture 2" descr="C:\Users\Игорь\Desktop\2285047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285728"/>
            <a:ext cx="4048134" cy="2003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00166" y="4286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А. В. Колчак стал четвёртым в истории полярным мореплавателем, получившим высшую награду географического общества - Константиновскую медаль. До него этой чести удостоились великие Ф. Нансен, Н. </a:t>
            </a:r>
            <a:r>
              <a:rPr lang="ru-RU" dirty="0" err="1" smtClean="0">
                <a:solidFill>
                  <a:schemeClr val="bg1"/>
                </a:solidFill>
              </a:rPr>
              <a:t>Норденшельд</a:t>
            </a:r>
            <a:r>
              <a:rPr lang="ru-RU" dirty="0" smtClean="0">
                <a:solidFill>
                  <a:schemeClr val="bg1"/>
                </a:solidFill>
              </a:rPr>
              <a:t>, Н. </a:t>
            </a:r>
            <a:r>
              <a:rPr lang="ru-RU" dirty="0" err="1" smtClean="0">
                <a:solidFill>
                  <a:schemeClr val="bg1"/>
                </a:solidFill>
              </a:rPr>
              <a:t>Юргенс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2" descr="C:\Users\Игорь\Desktop\549a66c4-8436-4037-b242-48e2de97f771_-_k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179" y="1285860"/>
            <a:ext cx="7445651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800px-SibirskiyStrelok.jpg"/>
          <p:cNvPicPr>
            <a:picLocks noChangeAspect="1" noChangeArrowheads="1"/>
          </p:cNvPicPr>
          <p:nvPr/>
        </p:nvPicPr>
        <p:blipFill>
          <a:blip r:embed="rId3"/>
          <a:srcRect l="3111" t="2525" r="10647" b="16976"/>
          <a:stretch>
            <a:fillRect/>
          </a:stretch>
        </p:blipFill>
        <p:spPr bwMode="auto">
          <a:xfrm>
            <a:off x="3674090" y="571480"/>
            <a:ext cx="5255628" cy="416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14876" y="4929198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Эсминец «Сибирский стрелок» — флагманский корабль командира бригады миноносцев Колчака. 1915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KolchaksSmi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22900"/>
            <a:ext cx="3929090" cy="5033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4282" y="6215082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Контр-адмирал Колчак на Балтике в 1916 г.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42852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Участник русско-японской и Первой мировой войн.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15 ноября 1904 года А. В. Колчак был награждён орденом Святой Анны4-й степени с надписью «За храбрость»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142984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 декабря 1905 года «за отличие в делах против неприятеля под Порт-Артуром» награждён Георгиевским оружием с надписью «За храбрость»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571744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возвращении из японского плена был награждён орденом Святого Станислава2-й степени с мечами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000504"/>
            <a:ext cx="3929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 ордену Святого Владимира4-й степени, которым Колчак был награждён за Русскую полярную экспедицию, в 1906 году ему были пожалованы мечи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5572140"/>
            <a:ext cx="3429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1914 году Колчак был удостоен нагрудного знака участника обороны Порт-Артура</a:t>
            </a:r>
            <a:r>
              <a:rPr lang="ru-RU" baseline="30000" dirty="0" smtClean="0">
                <a:solidFill>
                  <a:schemeClr val="bg1"/>
                </a:solidFill>
              </a:rPr>
              <a:t>.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1" name="Picture 2" descr="C:\Users\Игорь\Desktop\колчак-белое-движ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857232"/>
            <a:ext cx="4649927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3FA63BGZFAQ.jpg"/>
          <p:cNvPicPr>
            <a:picLocks noChangeAspect="1" noChangeArrowheads="1"/>
          </p:cNvPicPr>
          <p:nvPr/>
        </p:nvPicPr>
        <p:blipFill>
          <a:blip r:embed="rId3"/>
          <a:srcRect b="11850"/>
          <a:stretch>
            <a:fillRect/>
          </a:stretch>
        </p:blipFill>
        <p:spPr bwMode="auto">
          <a:xfrm>
            <a:off x="642910" y="1500174"/>
            <a:ext cx="7895003" cy="4214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5857892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Весной 1919 г собрал 400 тыс. армию, кроме того имел поддержку западных государств. Колчаку удалось освободить от большевиков Ижевск, Уфу, Стерлитамак. Началось планирование наступления на Москву.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8572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ходе переворота (18 ноября 1918 г.) в Омске становится военным и морским министром Директории.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После ее падения – Верховный Главнокомандующий и Верховный Правитель России.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214942" y="785794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Прорвав в марте Восточный фронт Красной армии, дал возможность войскам Деникина на юге  перейти в контрнаступление.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фото гражданская война\5etnU9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7238" y="2786058"/>
            <a:ext cx="5119550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3857628"/>
            <a:ext cx="32861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Колчак не рассчитал свои силы, к тому же упустил шанс, когда финский военачальник  Маннергейм предложил помощь захватить Петроград в обмен на независимость Финляндии. Колчак отверг это предложение, а мог овладеть незащищенным Петроградом.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Игорь\Desktop\image8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7" y="285728"/>
            <a:ext cx="4733329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5720" y="2214554"/>
            <a:ext cx="3857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28.04.1919 г. Красная армия под командованием М.В.Фрунзе под Самарой разгромила колчаковцев и взяли Уфу. 14 июля освободила Екатеринбург, а в  ноябре  - Омск столицу белой армии.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За три дня до этого Колчак покинул город, увезя с собой поезд с золотым запасом.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572139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Под ударами Красной армии </a:t>
            </a:r>
            <a:r>
              <a:rPr lang="ru-RU" dirty="0" err="1" smtClean="0">
                <a:solidFill>
                  <a:schemeClr val="bg1"/>
                </a:solidFill>
              </a:rPr>
              <a:t>колчаковское</a:t>
            </a:r>
            <a:r>
              <a:rPr lang="ru-RU" dirty="0" smtClean="0">
                <a:solidFill>
                  <a:schemeClr val="bg1"/>
                </a:solidFill>
              </a:rPr>
              <a:t> правительство было вынуждено перебраться в Иркутск.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3-3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9090" y="357166"/>
            <a:ext cx="4682760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5720" y="357166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24 декабря 1919 г.  было поднято </a:t>
            </a:r>
            <a:r>
              <a:rPr lang="ru-RU" dirty="0" err="1" smtClean="0">
                <a:solidFill>
                  <a:schemeClr val="bg1"/>
                </a:solidFill>
              </a:rPr>
              <a:t>антиколчаковское</a:t>
            </a:r>
            <a:r>
              <a:rPr lang="ru-RU" dirty="0" smtClean="0">
                <a:solidFill>
                  <a:schemeClr val="bg1"/>
                </a:solidFill>
              </a:rPr>
              <a:t> восстание. Союзные войска и оставшиеся чехословацкие отряды объявили о своем нейтралитете.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5357826"/>
            <a:ext cx="428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 января 1920 г. в Нижнеудинске А.В.Колчак подписал свой последний Указ, в котором объявил о намерении передать полномочия «Верховной Всероссийской Власти» А.И.Деникину.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После разгрома белой армии в Сибири Колчаку предложили бежать за границу под видом солдата, но он отказался и был арестован.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В начале января 1920 г был блокирован чехами в Нижнеудинске, которые выдали его взявшим власть в Иркутске эсерам и меньшевикам.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w1056h594fi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0"/>
            <a:ext cx="8550823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4643446"/>
            <a:ext cx="4714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 февраля 1920 г. по приговору Иркутского Ревкома адмирал А.В.Колчак был расстрелян без суда на берегу притока Ангары речки </a:t>
            </a:r>
            <a:r>
              <a:rPr lang="ru-RU" dirty="0" err="1" smtClean="0">
                <a:solidFill>
                  <a:schemeClr val="bg1"/>
                </a:solidFill>
              </a:rPr>
              <a:t>Ушаковки</a:t>
            </a:r>
            <a:r>
              <a:rPr lang="ru-RU" dirty="0" smtClean="0">
                <a:solidFill>
                  <a:schemeClr val="bg1"/>
                </a:solidFill>
              </a:rPr>
              <a:t>, тело спущено в прорубь.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Он отверг предложение завязать глаза и сам командовал своим расстрелом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C:\Users\Игорь\Desktop\admiral-kolchak-fa-moskvit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28253"/>
            <a:ext cx="3766385" cy="632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Игорь\Desktop\20170225_tur2.jpg"/>
          <p:cNvPicPr>
            <a:picLocks noChangeAspect="1" noChangeArrowheads="1"/>
          </p:cNvPicPr>
          <p:nvPr/>
        </p:nvPicPr>
        <p:blipFill>
          <a:blip r:embed="rId4"/>
          <a:srcRect l="2801" r="16710"/>
          <a:stretch>
            <a:fillRect/>
          </a:stretch>
        </p:blipFill>
        <p:spPr bwMode="auto">
          <a:xfrm>
            <a:off x="267158" y="285728"/>
            <a:ext cx="4579875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2844" y="214290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выручку попавшему в беду адмиралу поспешил оставшийся ему до конца верным генерал В. О. </a:t>
            </a:r>
            <a:r>
              <a:rPr lang="ru-RU" dirty="0" err="1" smtClean="0">
                <a:solidFill>
                  <a:schemeClr val="bg1"/>
                </a:solidFill>
              </a:rPr>
              <a:t>Каппель</a:t>
            </a:r>
            <a:r>
              <a:rPr lang="ru-RU" dirty="0" smtClean="0">
                <a:solidFill>
                  <a:schemeClr val="bg1"/>
                </a:solidFill>
              </a:rPr>
              <a:t> во главе ещё сохранивших боеспособность остатков частей Восточного фронта.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302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8586849" cy="536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1430197142_1177963232.jpg"/>
          <p:cNvPicPr>
            <a:picLocks noChangeAspect="1" noChangeArrowheads="1"/>
          </p:cNvPicPr>
          <p:nvPr/>
        </p:nvPicPr>
        <p:blipFill>
          <a:blip r:embed="rId3"/>
          <a:srcRect b="45387"/>
          <a:stretch>
            <a:fillRect/>
          </a:stretch>
        </p:blipFill>
        <p:spPr bwMode="auto">
          <a:xfrm>
            <a:off x="285720" y="142852"/>
            <a:ext cx="3500461" cy="450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Игорь\Desktop\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643182"/>
            <a:ext cx="4833970" cy="362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57158" y="4714884"/>
            <a:ext cx="3500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Владимир </a:t>
            </a:r>
            <a:r>
              <a:rPr lang="ru-RU" b="1" dirty="0" err="1" smtClean="0">
                <a:solidFill>
                  <a:schemeClr val="bg1"/>
                </a:solidFill>
              </a:rPr>
              <a:t>Оскарович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Каппель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– русский офицер, придумал «психологическую атаку», когда офицерские части в парадном обмундировании шли на врага чёткими шеренгами, несмотря на огонь пулеметов.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4810" y="428604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Каппель</a:t>
            </a:r>
            <a:r>
              <a:rPr lang="ru-RU" dirty="0" smtClean="0">
                <a:solidFill>
                  <a:schemeClr val="bg1"/>
                </a:solidFill>
              </a:rPr>
              <a:t> провел несколько успешных военных операций, из-за чего Троцкий объявил, что «революция в опасности», а за голову </a:t>
            </a:r>
            <a:r>
              <a:rPr lang="ru-RU" dirty="0" err="1" smtClean="0">
                <a:solidFill>
                  <a:schemeClr val="bg1"/>
                </a:solidFill>
              </a:rPr>
              <a:t>Каппеля</a:t>
            </a:r>
            <a:r>
              <a:rPr lang="ru-RU" dirty="0" smtClean="0">
                <a:solidFill>
                  <a:schemeClr val="bg1"/>
                </a:solidFill>
              </a:rPr>
              <a:t> назначили премию в 50 тыс. рублей.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7158" y="550070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786058"/>
            <a:ext cx="46434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 спросят избранники – русские люди –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У всех обвиняемых русских людей: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-За что умертвили они в самосуде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Цвет яркий культуры отчизны своей,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Зачем православные Бога забыли,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Зачем шли на брата , рубя и разя?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 скажут они: -Мы обмануты были,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Мы верили в то, во что верить нельзя.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Игорь\Desktop\фото гражданская война\cover.jpg"/>
          <p:cNvPicPr>
            <a:picLocks noChangeAspect="1" noChangeArrowheads="1"/>
          </p:cNvPicPr>
          <p:nvPr/>
        </p:nvPicPr>
        <p:blipFill>
          <a:blip r:embed="rId3"/>
          <a:srcRect b="14865"/>
          <a:stretch>
            <a:fillRect/>
          </a:stretch>
        </p:blipFill>
        <p:spPr bwMode="auto">
          <a:xfrm>
            <a:off x="5572132" y="2428868"/>
            <a:ext cx="2838104" cy="36158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C:\Users\Игорь\Desktop\0_4f411_1567e05f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"/>
            <a:ext cx="3143272" cy="2665494"/>
          </a:xfrm>
          <a:prstGeom prst="rect">
            <a:avLst/>
          </a:prstGeom>
          <a:noFill/>
        </p:spPr>
      </p:pic>
      <p:pic>
        <p:nvPicPr>
          <p:cNvPr id="11" name="Picture 2" descr="C:\Users\Игорь\Desktop\0_4f411_1567e05f_L.jpg"/>
          <p:cNvPicPr>
            <a:picLocks noChangeAspect="1" noChangeArrowheads="1"/>
          </p:cNvPicPr>
          <p:nvPr/>
        </p:nvPicPr>
        <p:blipFill>
          <a:blip r:embed="rId4"/>
          <a:srcRect r="42968"/>
          <a:stretch>
            <a:fillRect/>
          </a:stretch>
        </p:blipFill>
        <p:spPr bwMode="auto">
          <a:xfrm>
            <a:off x="4357686" y="-285776"/>
            <a:ext cx="2214578" cy="3292831"/>
          </a:xfrm>
          <a:prstGeom prst="rect">
            <a:avLst/>
          </a:prstGeom>
          <a:noFill/>
        </p:spPr>
      </p:pic>
      <p:pic>
        <p:nvPicPr>
          <p:cNvPr id="12" name="Picture 2" descr="C:\Users\Игорь\Desktop\golub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85728"/>
            <a:ext cx="2042942" cy="192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Игорь\Desktop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8163979" cy="33291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428604"/>
            <a:ext cx="4857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 время Ледяного похода в 50-градусный мороз </a:t>
            </a:r>
            <a:r>
              <a:rPr lang="ru-RU" dirty="0" err="1" smtClean="0">
                <a:solidFill>
                  <a:schemeClr val="bg1"/>
                </a:solidFill>
              </a:rPr>
              <a:t>Каппель</a:t>
            </a:r>
            <a:r>
              <a:rPr lang="ru-RU" dirty="0" smtClean="0">
                <a:solidFill>
                  <a:schemeClr val="bg1"/>
                </a:solidFill>
              </a:rPr>
              <a:t> при переправе через реку Кан </a:t>
            </a:r>
            <a:r>
              <a:rPr lang="ru-RU" dirty="0" err="1" smtClean="0">
                <a:solidFill>
                  <a:schemeClr val="bg1"/>
                </a:solidFill>
              </a:rPr>
              <a:t>Каппель</a:t>
            </a:r>
            <a:r>
              <a:rPr lang="ru-RU" dirty="0" smtClean="0">
                <a:solidFill>
                  <a:schemeClr val="bg1"/>
                </a:solidFill>
              </a:rPr>
              <a:t> провалился с конём под лед, получил сильное обморожение – не прятался у печки, был с солдатами. В итоге ему ножом отрезали ногу…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Скончался генерал-лейтенант от воспаления лёгких, не дожив до 37 лет.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image-1.jpg"/>
          <p:cNvPicPr>
            <a:picLocks noChangeAspect="1" noChangeArrowheads="1"/>
          </p:cNvPicPr>
          <p:nvPr/>
        </p:nvPicPr>
        <p:blipFill>
          <a:blip r:embed="rId4"/>
          <a:srcRect l="11495" t="7260" r="13521" b="42231"/>
          <a:stretch>
            <a:fillRect/>
          </a:stretch>
        </p:blipFill>
        <p:spPr bwMode="auto">
          <a:xfrm>
            <a:off x="5500694" y="214290"/>
            <a:ext cx="3221407" cy="27860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5720" y="357166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Войска под командованием генерала </a:t>
            </a:r>
            <a:r>
              <a:rPr lang="ru-RU" b="1" dirty="0" smtClean="0">
                <a:solidFill>
                  <a:schemeClr val="bg1"/>
                </a:solidFill>
              </a:rPr>
              <a:t>С.Н. Войцеховского </a:t>
            </a:r>
            <a:r>
              <a:rPr lang="ru-RU" dirty="0" smtClean="0">
                <a:solidFill>
                  <a:schemeClr val="bg1"/>
                </a:solidFill>
              </a:rPr>
              <a:t>продолжили движение вперед. Их оставалось всего 4-5 тысяч бойцов. Он планировал взять штурмом Иркутск и спасти Колчака и всех томившихся в тюрьмах города офицеров.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400px-S._Wojciechowski_02.JPG"/>
          <p:cNvPicPr>
            <a:picLocks noChangeAspect="1" noChangeArrowheads="1"/>
          </p:cNvPicPr>
          <p:nvPr/>
        </p:nvPicPr>
        <p:blipFill>
          <a:blip r:embed="rId3"/>
          <a:srcRect b="30550"/>
          <a:stretch>
            <a:fillRect/>
          </a:stretch>
        </p:blipFill>
        <p:spPr bwMode="auto">
          <a:xfrm>
            <a:off x="4143372" y="1214422"/>
            <a:ext cx="4631343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2857496"/>
            <a:ext cx="37862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Больные, обмороженные, 30 января они вышли на линию железной дороги и у станции Зима разбили высланные против них советские войска.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После короткого отдыха,2 февраля, </a:t>
            </a:r>
            <a:r>
              <a:rPr lang="ru-RU" dirty="0" err="1" smtClean="0">
                <a:solidFill>
                  <a:schemeClr val="bg1"/>
                </a:solidFill>
              </a:rPr>
              <a:t>каппелевцы</a:t>
            </a:r>
            <a:r>
              <a:rPr lang="ru-RU" dirty="0" smtClean="0">
                <a:solidFill>
                  <a:schemeClr val="bg1"/>
                </a:solidFill>
              </a:rPr>
              <a:t> двинулись на Иркутск.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Они с ходу взяли Черемхово в 140 км от Иркутска, разогнав шахтёрские дружины и расстреляв местный ревком</a:t>
            </a:r>
            <a:r>
              <a:rPr lang="ru-RU" baseline="30000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85728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Генерал </a:t>
            </a:r>
            <a:r>
              <a:rPr lang="ru-RU" sz="2400" b="1" dirty="0" smtClean="0">
                <a:solidFill>
                  <a:schemeClr val="bg1"/>
                </a:solidFill>
              </a:rPr>
              <a:t>С.Н. Войцеховский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Игорь\Desktop\3759.jpeg"/>
          <p:cNvPicPr>
            <a:picLocks noChangeAspect="1" noChangeArrowheads="1"/>
          </p:cNvPicPr>
          <p:nvPr/>
        </p:nvPicPr>
        <p:blipFill>
          <a:blip r:embed="rId3"/>
          <a:srcRect l="7335" b="8312"/>
          <a:stretch>
            <a:fillRect/>
          </a:stretch>
        </p:blipFill>
        <p:spPr bwMode="auto">
          <a:xfrm>
            <a:off x="285720" y="1500174"/>
            <a:ext cx="866393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Войцеховский направил красным ультиматум с требованием освобождения адмирала Колчака и арестованных с ним лиц, обещая обойти в этом случае Иркутск стороной</a:t>
            </a:r>
            <a:r>
              <a:rPr lang="ru-RU" baseline="30000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143513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Большевики не выполнили требований белых, и Войцеховский перешел в атаку: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началось сражение за Иркутск — по ряду оценок, не имевшее себе равных за всю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гражданскую войну по ожесточённости и ярости атак. Пленных не брали</a:t>
            </a:r>
            <a:r>
              <a:rPr lang="ru-RU" baseline="30000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Каппелевцы</a:t>
            </a:r>
            <a:r>
              <a:rPr lang="ru-RU" dirty="0" smtClean="0">
                <a:solidFill>
                  <a:schemeClr val="bg1"/>
                </a:solidFill>
              </a:rPr>
              <a:t>  смогли прорвать линии городской обороны красных.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 12 часов дня был назначен штурм города.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В этот момент в события вмешались чехи, заключившие с красными соглашение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462.jpg"/>
          <p:cNvPicPr>
            <a:picLocks noChangeAspect="1" noChangeArrowheads="1"/>
          </p:cNvPicPr>
          <p:nvPr/>
        </p:nvPicPr>
        <p:blipFill>
          <a:blip r:embed="rId3"/>
          <a:srcRect b="26984"/>
          <a:stretch>
            <a:fillRect/>
          </a:stretch>
        </p:blipFill>
        <p:spPr bwMode="auto">
          <a:xfrm>
            <a:off x="214282" y="2571744"/>
            <a:ext cx="610515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429388" y="428604"/>
            <a:ext cx="23574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Сражаться со свежим хорошо вооруженным чешским контингентом у Войцеховского уже не хватило бы сил.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Одновременно пришли вести о гибели адмирала Колчака.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В сложившихся обстоятельствах генерал Войцеховский приказал отменить наступление. </a:t>
            </a:r>
            <a:r>
              <a:rPr lang="ru-RU" dirty="0" err="1" smtClean="0">
                <a:solidFill>
                  <a:schemeClr val="bg1"/>
                </a:solidFill>
              </a:rPr>
              <a:t>Каппелевцы</a:t>
            </a:r>
            <a:r>
              <a:rPr lang="ru-RU" dirty="0" smtClean="0">
                <a:solidFill>
                  <a:schemeClr val="bg1"/>
                </a:solidFill>
              </a:rPr>
              <a:t> с боями начали отход в Забайкалье</a:t>
            </a:r>
            <a:r>
              <a:rPr lang="ru-RU" baseline="30000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Врангель Пётр Николаевич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(1878-1928)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500174"/>
            <a:ext cx="35719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Род Врангелей, ведущий свою родословную с XIII столетия, был датского происхождения.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Многие из его представителей служили под знаменами Дании, Швеции, Германии, Австрии, Голландии и Испании, а когда Лифляндия и </a:t>
            </a:r>
            <a:r>
              <a:rPr lang="ru-RU" dirty="0" err="1" smtClean="0">
                <a:solidFill>
                  <a:schemeClr val="bg1"/>
                </a:solidFill>
              </a:rPr>
              <a:t>Эстляндия</a:t>
            </a:r>
            <a:r>
              <a:rPr lang="ru-RU" dirty="0" smtClean="0">
                <a:solidFill>
                  <a:schemeClr val="bg1"/>
                </a:solidFill>
              </a:rPr>
              <a:t> окончательно укрепились за Россией, Врангели начали верой и правдой служить российской короне.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роду Врангелей было 7 фельдмаршалов, 18 генералов и 2 адмирала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Игорь\Desktop\wynzFdolXAPs_petr-vrang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4643470" cy="619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Edc5uWgPkEXc_petr-vrang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500042"/>
            <a:ext cx="4339859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1500174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Генерал –лейтенант, барон, участник русско-японской и Первой мировой войн, один из руководителей белого движения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14290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Врангель Пётр Николаевич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3000372"/>
            <a:ext cx="4143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Получил прозвище «чёрный барон» за свою форму одежды – чёрную казачью черкеску.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714884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апреле 1920 после отставки Деникина принял звание Верховного Правителя и возглавил остатки армии Юга России.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Награжден орденом Святого Георгия 4-й степени (1914 г.), солдатским Георгиевским крестом (1917 г.) и др. орденами. </a:t>
            </a:r>
            <a:endParaRPr lang="ru-RU" dirty="0"/>
          </a:p>
        </p:txBody>
      </p:sp>
      <p:pic>
        <p:nvPicPr>
          <p:cNvPr id="7" name="Picture 3" descr="C:\Users\Игорь\Desktop\b569d0bc7dce68d14c2b1ddd39b88150.jpg"/>
          <p:cNvPicPr>
            <a:picLocks noChangeAspect="1" noChangeArrowheads="1"/>
          </p:cNvPicPr>
          <p:nvPr/>
        </p:nvPicPr>
        <p:blipFill>
          <a:blip r:embed="rId3"/>
          <a:srcRect b="6564"/>
          <a:stretch>
            <a:fillRect/>
          </a:stretch>
        </p:blipFill>
        <p:spPr bwMode="auto">
          <a:xfrm>
            <a:off x="357158" y="1142984"/>
            <a:ext cx="8093842" cy="5492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Игорь\Desktop\img8.jpg"/>
          <p:cNvPicPr>
            <a:picLocks noChangeAspect="1" noChangeArrowheads="1"/>
          </p:cNvPicPr>
          <p:nvPr/>
        </p:nvPicPr>
        <p:blipFill>
          <a:blip r:embed="rId4" cstate="print"/>
          <a:srcRect l="50000" t="13434" r="10645" b="13819"/>
          <a:stretch>
            <a:fillRect/>
          </a:stretch>
        </p:blipFill>
        <p:spPr bwMode="auto">
          <a:xfrm>
            <a:off x="7500958" y="4286256"/>
            <a:ext cx="144281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Игорь\Desktop\60617017.jpg"/>
          <p:cNvPicPr>
            <a:picLocks noChangeAspect="1" noChangeArrowheads="1"/>
          </p:cNvPicPr>
          <p:nvPr/>
        </p:nvPicPr>
        <p:blipFill>
          <a:blip r:embed="rId5" cstate="print"/>
          <a:srcRect l="27973" t="5682" r="17483" b="4349"/>
          <a:stretch>
            <a:fillRect/>
          </a:stretch>
        </p:blipFill>
        <p:spPr bwMode="auto">
          <a:xfrm>
            <a:off x="7358082" y="214290"/>
            <a:ext cx="1571636" cy="172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1413131828_704613868.jpg"/>
          <p:cNvPicPr>
            <a:picLocks noChangeAspect="1" noChangeArrowheads="1"/>
          </p:cNvPicPr>
          <p:nvPr/>
        </p:nvPicPr>
        <p:blipFill>
          <a:blip r:embed="rId3"/>
          <a:srcRect r="3704"/>
          <a:stretch>
            <a:fillRect/>
          </a:stretch>
        </p:blipFill>
        <p:spPr bwMode="auto">
          <a:xfrm>
            <a:off x="285720" y="428604"/>
            <a:ext cx="8572528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214290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Врангель отклонил предложение Польши об объединении сил, но воспользовался началом советско-польской войны и вторгся на Украину, завладел частью </a:t>
            </a:r>
            <a:r>
              <a:rPr lang="ru-RU" dirty="0" err="1" smtClean="0">
                <a:solidFill>
                  <a:schemeClr val="bg1"/>
                </a:solidFill>
              </a:rPr>
              <a:t>Донбаса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3636945_original.jpg"/>
          <p:cNvPicPr>
            <a:picLocks noChangeAspect="1" noChangeArrowheads="1"/>
          </p:cNvPicPr>
          <p:nvPr/>
        </p:nvPicPr>
        <p:blipFill>
          <a:blip r:embed="rId3"/>
          <a:srcRect t="7143" b="14286"/>
          <a:stretch>
            <a:fillRect/>
          </a:stretch>
        </p:blipFill>
        <p:spPr bwMode="auto">
          <a:xfrm>
            <a:off x="357158" y="1428736"/>
            <a:ext cx="8437585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00628" y="285728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ноябре 1920 г. усилившаяся Красная армия нанесла поражение армии Врангеля. После отступления в Крым, остатки Добровольческой армии эвакуировались (150 тыс.человек) в Стамбул и навсегда покидают Россию.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загруженно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572000" cy="340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Игорь\Desktop\295d13a6-e819-4337-926c-cdd19fc349f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5866" y="2643182"/>
            <a:ext cx="6183852" cy="395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4000504"/>
            <a:ext cx="2357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chemeClr val="bg1"/>
                </a:solidFill>
              </a:rPr>
              <a:t>В Турции барон Врангель пробыл около года, оставаясь вместе с армией, поддерживая в ней порядок и дисциплину.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Игорь\Desktop\slide_10.jpg"/>
          <p:cNvPicPr>
            <a:picLocks noChangeAspect="1" noChangeArrowheads="1"/>
          </p:cNvPicPr>
          <p:nvPr/>
        </p:nvPicPr>
        <p:blipFill>
          <a:blip r:embed="rId3"/>
          <a:srcRect t="8839" r="869" b="35393"/>
          <a:stretch>
            <a:fillRect/>
          </a:stretch>
        </p:blipFill>
        <p:spPr bwMode="auto">
          <a:xfrm>
            <a:off x="285720" y="1142984"/>
            <a:ext cx="8572560" cy="37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Игорь\Desktop\Lenta.png"/>
          <p:cNvPicPr>
            <a:picLocks noChangeAspect="1" noChangeArrowheads="1"/>
          </p:cNvPicPr>
          <p:nvPr/>
        </p:nvPicPr>
        <p:blipFill>
          <a:blip r:embed="rId4"/>
          <a:srcRect l="3947" r="15798"/>
          <a:stretch>
            <a:fillRect/>
          </a:stretch>
        </p:blipFill>
        <p:spPr bwMode="auto">
          <a:xfrm>
            <a:off x="0" y="4929198"/>
            <a:ext cx="9144000" cy="17297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00298" y="214290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chemeClr val="bg1"/>
                </a:solidFill>
              </a:rPr>
              <a:t>Белое движение</a:t>
            </a:r>
            <a:endParaRPr lang="ru-RU" sz="4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413059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86314" y="285728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chemeClr val="bg1"/>
                </a:solidFill>
              </a:rPr>
              <a:t>В Париже был основан Русский общевоинский союз (РОВС). Целью </a:t>
            </a:r>
            <a:r>
              <a:rPr lang="ru-RU" dirty="0" err="1" smtClean="0">
                <a:solidFill>
                  <a:schemeClr val="bg1"/>
                </a:solidFill>
              </a:rPr>
              <a:t>РОВСа</a:t>
            </a:r>
            <a:r>
              <a:rPr lang="ru-RU" dirty="0" smtClean="0">
                <a:solidFill>
                  <a:schemeClr val="bg1"/>
                </a:solidFill>
              </a:rPr>
              <a:t> было сохранение офицерских кадров для будущей борьбы.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786190"/>
            <a:ext cx="37862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chemeClr val="bg1"/>
                </a:solidFill>
              </a:rPr>
              <a:t>До самой смерти барон Врангель оставался руководителем </a:t>
            </a:r>
            <a:r>
              <a:rPr lang="ru-RU" dirty="0" err="1" smtClean="0">
                <a:solidFill>
                  <a:schemeClr val="bg1"/>
                </a:solidFill>
              </a:rPr>
              <a:t>РОВСа</a:t>
            </a:r>
            <a:r>
              <a:rPr lang="ru-RU" dirty="0" smtClean="0">
                <a:solidFill>
                  <a:schemeClr val="bg1"/>
                </a:solidFill>
              </a:rPr>
              <a:t> и не прекращал борьбу с большевиками. РОВС проводил большую разведывательную работу и имел боевой отдел, разрабатывающий планы проведения вооруженных акций на территории СССР.</a:t>
            </a:r>
          </a:p>
        </p:txBody>
      </p:sp>
      <p:pic>
        <p:nvPicPr>
          <p:cNvPr id="7" name="Picture 2" descr="C:\Users\Игорь\Desktop\baron-vrang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857364"/>
            <a:ext cx="3476636" cy="3476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43438" y="5429264"/>
            <a:ext cx="4357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chemeClr val="bg1"/>
                </a:solidFill>
              </a:rPr>
              <a:t>Умер Врангель в Брюсселе 25 апреля 1928 г., не дожив до своего 50-тилетия. Его тело было перевезено в Югославию и торжественно захоронено в Белграде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2845" y="357166"/>
            <a:ext cx="435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Миллер Евгений Карлович</a:t>
            </a:r>
          </a:p>
          <a:p>
            <a:pPr algn="ctr"/>
            <a:r>
              <a:rPr lang="ru-RU" sz="2800" dirty="0" smtClean="0"/>
              <a:t>                                  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1867 -1939)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428736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Родители его были потомками знатных дворянских родов. В 1884 году Евгений окончил Николаевское кавалерийское училище,  закончил  Академию Генерального штаба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429000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Миллер обладатель множества наград. Правда, награды, эти, были вручены генералу за дипломатическую службу, а так же работу в штабах.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143512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Награжден Орденом Святого Станислава 3-й и 2-й ст., орденом Святой Анны 3-й ст.,  орденом Святого Владимира 3-й степени.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Игорь\Desktop\1481123248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30973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События 1917 года встретил «в штыки», отказавшись выполнять приказ о демократизации армии.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736"/>
            <a:ext cx="364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После октябрьских событий, Миллер заочно был приговорен к смерти, однако успешно скрывался в итальянском посольстве.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143248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Осенью 1918г он  в  был приглашен антибольшевистским правительством на должность генерал-губернатора Северной области.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857760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Весной 1919 года был назначен Колчаком командующим войсками Северной области, а позже командующим Северным фронтом.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Игорь\Desktop\266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5036" y="285728"/>
            <a:ext cx="4455316" cy="621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7158" y="428604"/>
            <a:ext cx="2857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Армия  Миллера была небольшой, около 10 тыс.человек. Поэтому войска генерала не проявляли большую наступательную активность.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4071942"/>
            <a:ext cx="22860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феврале 1920 года началась эвакуация его армии в Норвегию. Отбивая атаки красного флота, белогвардейским судам все же удалось уйти в Норвегию.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1464707892_c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398" y="285728"/>
            <a:ext cx="571504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Игорь\Desktop\0_230229_b1570c7f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5715860" cy="373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034.jpg"/>
          <p:cNvPicPr>
            <a:picLocks noChangeAspect="1" noChangeArrowheads="1"/>
          </p:cNvPicPr>
          <p:nvPr/>
        </p:nvPicPr>
        <p:blipFill>
          <a:blip r:embed="rId3"/>
          <a:srcRect l="7383" t="49877" r="47632" b="5927"/>
          <a:stretch>
            <a:fillRect/>
          </a:stretch>
        </p:blipFill>
        <p:spPr bwMode="auto">
          <a:xfrm>
            <a:off x="3694335" y="285728"/>
            <a:ext cx="5235385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Игорь\Desktop\3ac068_1.jpg"/>
          <p:cNvPicPr>
            <a:picLocks noChangeAspect="1" noChangeArrowheads="1"/>
          </p:cNvPicPr>
          <p:nvPr/>
        </p:nvPicPr>
        <p:blipFill>
          <a:blip r:embed="rId4" cstate="print"/>
          <a:srcRect l="7161" t="4735" r="6907" b="10031"/>
          <a:stretch>
            <a:fillRect/>
          </a:stretch>
        </p:blipFill>
        <p:spPr bwMode="auto">
          <a:xfrm>
            <a:off x="285720" y="1928802"/>
            <a:ext cx="3167084" cy="475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328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Весной 1920 года Евгений Карлович стал главным уполномоченным по морским и военным делам и у генерала Врангеля.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0562" y="4500570"/>
            <a:ext cx="42148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эмиграции Миллер принимал активное участие в борьбе с большевизмом, был членом </a:t>
            </a:r>
            <a:r>
              <a:rPr lang="ru-RU" dirty="0" err="1" smtClean="0">
                <a:solidFill>
                  <a:schemeClr val="bg1"/>
                </a:solidFill>
              </a:rPr>
              <a:t>Русского-Обще-Воинского</a:t>
            </a:r>
            <a:r>
              <a:rPr lang="ru-RU" dirty="0" smtClean="0">
                <a:solidFill>
                  <a:schemeClr val="bg1"/>
                </a:solidFill>
              </a:rPr>
              <a:t> Союза.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После похищения генерала </a:t>
            </a:r>
            <a:r>
              <a:rPr lang="ru-RU" dirty="0" err="1" smtClean="0">
                <a:solidFill>
                  <a:schemeClr val="bg1"/>
                </a:solidFill>
              </a:rPr>
              <a:t>Кутепова</a:t>
            </a:r>
            <a:r>
              <a:rPr lang="ru-RU" dirty="0" smtClean="0">
                <a:solidFill>
                  <a:schemeClr val="bg1"/>
                </a:solidFill>
              </a:rPr>
              <a:t>, возглавил РОВС.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0034" y="642919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1937 году Миллер был похищен советскими агентами в Париже, и вывезен в СССР.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034.jpg"/>
          <p:cNvPicPr>
            <a:picLocks noChangeAspect="1" noChangeArrowheads="1"/>
          </p:cNvPicPr>
          <p:nvPr/>
        </p:nvPicPr>
        <p:blipFill>
          <a:blip r:embed="rId3"/>
          <a:srcRect l="53551" t="10417" r="3832" b="9084"/>
          <a:stretch>
            <a:fillRect/>
          </a:stretch>
        </p:blipFill>
        <p:spPr bwMode="auto">
          <a:xfrm>
            <a:off x="4357686" y="285728"/>
            <a:ext cx="4357718" cy="6173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2690336"/>
            <a:ext cx="3786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Генерал Евгений Карлович Миллер был расстрелян чекистами в Москве в мае 1939 года.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 допросах он вел себя мужественно, и не выдал чекистам никого из своих соратников.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2690336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14290"/>
            <a:ext cx="514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Причины поражения «белых»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785794"/>
            <a:ext cx="4214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Антибольшевистские силы не имели политической и экономической  программы – их целью была ликвидация «красных» и реставрация довоенного режима.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2357430"/>
            <a:ext cx="428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отличии от большевиков, которые проявили большую сплоченность войск, «белые» никогда не были единой силой. Отсутствие взаимопонимания и единого плана действий привело «белых» к краху.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407194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«Белым» не удалось создать эффективную систему управления на местах и наладить контакты с национальными меньшинствами.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4786322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Сотрудничество с Антантой не пошло на пользу репутации «белых».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521495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«Белые», пытаясь действовать только методами открытой борьбы на поле боя, не имели успеха, что и привело к распаду и краху антибольшевистского движения.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" name="Picture 2" descr="C:\Users\Игорь\Desktop\img58.jpg"/>
          <p:cNvPicPr>
            <a:picLocks noChangeAspect="1" noChangeArrowheads="1"/>
          </p:cNvPicPr>
          <p:nvPr/>
        </p:nvPicPr>
        <p:blipFill>
          <a:blip r:embed="rId3"/>
          <a:srcRect l="73676" t="59837" r="4220" b="12241"/>
          <a:stretch>
            <a:fillRect/>
          </a:stretch>
        </p:blipFill>
        <p:spPr bwMode="auto">
          <a:xfrm>
            <a:off x="5028409" y="214290"/>
            <a:ext cx="3921153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Игорь\Desktop\Lenta.png"/>
          <p:cNvPicPr>
            <a:picLocks noChangeAspect="1" noChangeArrowheads="1"/>
          </p:cNvPicPr>
          <p:nvPr/>
        </p:nvPicPr>
        <p:blipFill>
          <a:blip r:embed="rId4"/>
          <a:srcRect l="3947" r="15798"/>
          <a:stretch>
            <a:fillRect/>
          </a:stretch>
        </p:blipFill>
        <p:spPr bwMode="auto">
          <a:xfrm>
            <a:off x="0" y="5786454"/>
            <a:ext cx="9144000" cy="872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Игорь\Desktop\img13.jpg"/>
          <p:cNvPicPr>
            <a:picLocks noChangeAspect="1" noChangeArrowheads="1"/>
          </p:cNvPicPr>
          <p:nvPr/>
        </p:nvPicPr>
        <p:blipFill>
          <a:blip r:embed="rId3"/>
          <a:srcRect l="5015" t="16731" r="54735" b="12241"/>
          <a:stretch>
            <a:fillRect/>
          </a:stretch>
        </p:blipFill>
        <p:spPr bwMode="auto">
          <a:xfrm>
            <a:off x="338108" y="1071546"/>
            <a:ext cx="3238523" cy="4286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3571868" y="571480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Стихотворение «Белым генералам»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1428736"/>
            <a:ext cx="550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Плотно лежат они, вдоволь познавшие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Муки свои и дороги свои.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Все-таки –русские. Вроде бы наши.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Только не наши, скорее ничьи…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 Гражданской войне нет правых и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виноватых, нет ангелов и нет бесов,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как нет победителей. В ней есть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только побежденные – мы все, весь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народ, вся Россия.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                                             Борис Васильев.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2" y="285729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85728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bg1"/>
                </a:solidFill>
              </a:rPr>
              <a:t>А.И.Деникин «Из наказа Особому совещанию»:</a:t>
            </a:r>
          </a:p>
          <a:p>
            <a:r>
              <a:rPr lang="ru-RU" u="sng" dirty="0" smtClean="0">
                <a:solidFill>
                  <a:schemeClr val="bg1"/>
                </a:solidFill>
              </a:rPr>
              <a:t>«Приказываю принять в основание следующие положения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643050"/>
            <a:ext cx="3643338" cy="5221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Единая, великая, неделимая Россия. Защита веры. Установление порядка.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 Борьба с большевизмом до конца.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 Военная диктатура. Всякое противодействие – справа и слева – карать. Вопрос о форме правления – дело будущего. Русский народ изберет верховную власть без давления и без навязывания.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 Внешняя политика  -  только национально русская. За помощь – </a:t>
            </a:r>
            <a:r>
              <a:rPr lang="ru-RU" b="1" dirty="0" smtClean="0">
                <a:solidFill>
                  <a:schemeClr val="bg1"/>
                </a:solidFill>
              </a:rPr>
              <a:t>ни пяди русской земли.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Игорь\Desktop\Anton_Denikin_1918-19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3906414" cy="608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283" y="285728"/>
            <a:ext cx="4214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Антон Иванович Деникин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Игорь\Desktop\4Vq7cPU770af_anton-deni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339859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215074" y="6357958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1872-1947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214554"/>
            <a:ext cx="39290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Русский военачальник, политический деятель, участник русско-японской войны.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 1916 генерал-лейтенант.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Участвовал в </a:t>
            </a:r>
            <a:r>
              <a:rPr lang="ru-RU" dirty="0" err="1" smtClean="0">
                <a:solidFill>
                  <a:schemeClr val="bg1"/>
                </a:solidFill>
              </a:rPr>
              <a:t>корниловском</a:t>
            </a:r>
            <a:r>
              <a:rPr lang="ru-RU" dirty="0" smtClean="0">
                <a:solidFill>
                  <a:schemeClr val="bg1"/>
                </a:solidFill>
              </a:rPr>
              <a:t> мятеже против Временного правительства.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Арестован, бежал из тюрьмы (декабрь 1917).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786454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Ушел на Дон, где стал одним из организаторов Белой армии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1" y="928670"/>
            <a:ext cx="4214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Отец,  из крепостных  крестьян, офицер.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Мать, — по национальности полька, из семьи обедневших мелких землевладельцев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8596" y="428604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357166"/>
            <a:ext cx="811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 время русско-японской войны, в документах на вопрос «знаете ли Вы японский язык» он написал: Не знаю, но буду драться не хуже знающих».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357298"/>
            <a:ext cx="5000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Деятельность Деникина получила высокое признание у командования, и «за отличие в делах против японцев» он был награждён орденами Святого Станислава Святого 3-й степени с мечами и бантами и Святой Анны  2-й степени с мечами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Игорь\Desktop\Деникин_офицер_Генштаб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3190" y="1156021"/>
            <a:ext cx="3694987" cy="47018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C:\Users\Игорь\Desktop\orden_svjatogo_stanislava_3_j_step_do_kapitul.jpg"/>
          <p:cNvPicPr>
            <a:picLocks noChangeAspect="1" noChangeArrowheads="1"/>
          </p:cNvPicPr>
          <p:nvPr/>
        </p:nvPicPr>
        <p:blipFill>
          <a:blip r:embed="rId4"/>
          <a:srcRect l="23257" t="21911" r="28402"/>
          <a:stretch>
            <a:fillRect/>
          </a:stretch>
        </p:blipFill>
        <p:spPr bwMode="auto">
          <a:xfrm>
            <a:off x="214282" y="3286124"/>
            <a:ext cx="2358588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Игорь\Desktop\93906716b286d5635a279de9b25faf98.jpg"/>
          <p:cNvPicPr>
            <a:picLocks noChangeAspect="1" noChangeArrowheads="1"/>
          </p:cNvPicPr>
          <p:nvPr/>
        </p:nvPicPr>
        <p:blipFill>
          <a:blip r:embed="rId5"/>
          <a:srcRect l="9470" r="11609"/>
          <a:stretch>
            <a:fillRect/>
          </a:stretch>
        </p:blipFill>
        <p:spPr bwMode="auto">
          <a:xfrm>
            <a:off x="2786050" y="3286124"/>
            <a:ext cx="2275182" cy="2882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85852" y="214290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Первую мировую начал в должности  – начальник 4-й стрелковой бригады («Железная бригада»), закончил – командующим фронта.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Игорь\Desktop\Denikin_in_World_War_I,_unknown_ye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7429552" cy="557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горь\Desktop\big_11491_oboi_tjomno-krasnyj_f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197346"/>
            <a:ext cx="764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Боевые награды Деникина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2" descr="C:\Users\Игорь\Desktop\sv3_4a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785794"/>
            <a:ext cx="2071702" cy="297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72198" y="3929066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Владимира 3-й степени (18.04.1914)</a:t>
            </a:r>
          </a:p>
        </p:txBody>
      </p:sp>
      <p:pic>
        <p:nvPicPr>
          <p:cNvPr id="9" name="Picture 3" descr="C:\Users\Игорь\Desktop\znak_ordena_svjatogo_georgija_4_j_stepeni_1916_1917_gg_original.jpg"/>
          <p:cNvPicPr>
            <a:picLocks noChangeAspect="1" noChangeArrowheads="1"/>
          </p:cNvPicPr>
          <p:nvPr/>
        </p:nvPicPr>
        <p:blipFill>
          <a:blip r:embed="rId4"/>
          <a:srcRect l="37309" r="11935"/>
          <a:stretch>
            <a:fillRect/>
          </a:stretch>
        </p:blipFill>
        <p:spPr bwMode="auto">
          <a:xfrm>
            <a:off x="3214678" y="785794"/>
            <a:ext cx="2000264" cy="295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86116" y="3929066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Георгия 4-й степени (24.04.1915)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3929066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Орден Святого Георгия 3-й степени (03.11.1915)</a:t>
            </a:r>
          </a:p>
        </p:txBody>
      </p:sp>
      <p:pic>
        <p:nvPicPr>
          <p:cNvPr id="12" name="Picture 5" descr="C:\Users\Игорь\Desktop\znak_ordena_svjatogo_georgija_4_j_stepeni_1916_1917_gg_original.jpg"/>
          <p:cNvPicPr>
            <a:picLocks noChangeAspect="1" noChangeArrowheads="1"/>
          </p:cNvPicPr>
          <p:nvPr/>
        </p:nvPicPr>
        <p:blipFill>
          <a:blip r:embed="rId5"/>
          <a:srcRect l="30126" r="24286"/>
          <a:stretch>
            <a:fillRect/>
          </a:stretch>
        </p:blipFill>
        <p:spPr bwMode="auto">
          <a:xfrm>
            <a:off x="500034" y="785794"/>
            <a:ext cx="1785950" cy="2938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42844" y="4643446"/>
            <a:ext cx="3000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Георгиевское оружие (10.11.1915)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Георгиевское оружие, украшенное бриллиантами, с надписью «За двукратное освобождение Луцка» (22.09.1916)</a:t>
            </a:r>
          </a:p>
        </p:txBody>
      </p:sp>
      <p:pic>
        <p:nvPicPr>
          <p:cNvPr id="14" name="Picture 2" descr="C:\Users\Игорь\Desktop\94118025_Zolotoe_Georgievskoe_oruzhie_nachalo_20_veka.jpg"/>
          <p:cNvPicPr>
            <a:picLocks noChangeAspect="1" noChangeArrowheads="1"/>
          </p:cNvPicPr>
          <p:nvPr/>
        </p:nvPicPr>
        <p:blipFill>
          <a:blip r:embed="rId6"/>
          <a:srcRect t="8459"/>
          <a:stretch>
            <a:fillRect/>
          </a:stretch>
        </p:blipFill>
        <p:spPr bwMode="auto">
          <a:xfrm>
            <a:off x="3071802" y="4643446"/>
            <a:ext cx="3276561" cy="201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C:\Users\Игорь\Desktop\Фрачный_знак--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6858016" y="5211228"/>
            <a:ext cx="2112196" cy="822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2397</Words>
  <PresentationFormat>Экран (4:3)</PresentationFormat>
  <Paragraphs>205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</dc:creator>
  <cp:lastModifiedBy>Игорь</cp:lastModifiedBy>
  <cp:revision>188</cp:revision>
  <dcterms:created xsi:type="dcterms:W3CDTF">2018-04-28T19:48:49Z</dcterms:created>
  <dcterms:modified xsi:type="dcterms:W3CDTF">2018-05-03T22:50:11Z</dcterms:modified>
</cp:coreProperties>
</file>