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6" r:id="rId6"/>
    <p:sldId id="261" r:id="rId7"/>
    <p:sldId id="267" r:id="rId8"/>
    <p:sldId id="268" r:id="rId9"/>
    <p:sldId id="269" r:id="rId10"/>
    <p:sldId id="278" r:id="rId11"/>
    <p:sldId id="270" r:id="rId12"/>
    <p:sldId id="271" r:id="rId13"/>
    <p:sldId id="272" r:id="rId14"/>
    <p:sldId id="273" r:id="rId15"/>
    <p:sldId id="274" r:id="rId16"/>
    <p:sldId id="275" r:id="rId17"/>
    <p:sldId id="280" r:id="rId18"/>
    <p:sldId id="281" r:id="rId19"/>
    <p:sldId id="279"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3" autoAdjust="0"/>
  </p:normalViewPr>
  <p:slideViewPr>
    <p:cSldViewPr>
      <p:cViewPr>
        <p:scale>
          <a:sx n="60" d="100"/>
          <a:sy n="60" d="100"/>
        </p:scale>
        <p:origin x="-164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436F71-F71C-49E8-BCA0-E577F1B16EB4}" type="datetimeFigureOut">
              <a:rPr lang="ru-RU" smtClean="0"/>
              <a:pPr/>
              <a:t>16.04.2018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CD92FC-0B05-48AB-822F-D79829E684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36F71-F71C-49E8-BCA0-E577F1B16EB4}" type="datetimeFigureOut">
              <a:rPr lang="ru-RU" smtClean="0"/>
              <a:pPr/>
              <a:t>16.04.2018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D92FC-0B05-48AB-822F-D79829E684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48680" y="-1107504"/>
            <a:ext cx="12192000" cy="9753600"/>
          </a:xfrm>
          <a:prstGeom prst="rect">
            <a:avLst/>
          </a:prstGeom>
          <a:noFill/>
        </p:spPr>
      </p:pic>
      <p:pic>
        <p:nvPicPr>
          <p:cNvPr id="5122" name="Picture 2" descr="C:\Users\pc\Downloads\lepka11.jpg"/>
          <p:cNvPicPr>
            <a:picLocks noChangeAspect="1" noChangeArrowheads="1"/>
          </p:cNvPicPr>
          <p:nvPr/>
        </p:nvPicPr>
        <p:blipFill>
          <a:blip r:embed="rId3" cstate="print"/>
          <a:srcRect/>
          <a:stretch>
            <a:fillRect/>
          </a:stretch>
        </p:blipFill>
        <p:spPr bwMode="auto">
          <a:xfrm>
            <a:off x="5148064" y="1916832"/>
            <a:ext cx="4968552" cy="4176464"/>
          </a:xfrm>
          <a:prstGeom prst="roundRect">
            <a:avLst/>
          </a:prstGeom>
          <a:noFill/>
        </p:spPr>
      </p:pic>
      <p:sp>
        <p:nvSpPr>
          <p:cNvPr id="6" name="TextBox 5"/>
          <p:cNvSpPr txBox="1"/>
          <p:nvPr/>
        </p:nvSpPr>
        <p:spPr>
          <a:xfrm>
            <a:off x="-252535" y="260648"/>
            <a:ext cx="9937104" cy="1077218"/>
          </a:xfrm>
          <a:prstGeom prst="rect">
            <a:avLst/>
          </a:prstGeom>
          <a:noFill/>
        </p:spPr>
        <p:txBody>
          <a:bodyPr wrap="square" rtlCol="0">
            <a:spAutoFit/>
          </a:bodyPr>
          <a:lstStyle/>
          <a:p>
            <a:r>
              <a:rPr lang="ru-RU" sz="3200" b="1" dirty="0" smtClean="0">
                <a:solidFill>
                  <a:schemeClr val="accent2">
                    <a:lumMod val="75000"/>
                  </a:schemeClr>
                </a:solidFill>
                <a:latin typeface="Times New Roman" pitchFamily="18" charset="0"/>
                <a:cs typeface="Times New Roman" pitchFamily="18" charset="0"/>
              </a:rPr>
              <a:t>Мастер –класс  «Нетрадиционные техники лепки»</a:t>
            </a:r>
          </a:p>
          <a:p>
            <a:r>
              <a:rPr lang="ru-RU" sz="3200" b="1" dirty="0" smtClean="0">
                <a:solidFill>
                  <a:schemeClr val="accent2">
                    <a:lumMod val="75000"/>
                  </a:schemeClr>
                </a:solidFill>
                <a:latin typeface="Times New Roman" pitchFamily="18" charset="0"/>
                <a:cs typeface="Times New Roman" pitchFamily="18" charset="0"/>
              </a:rPr>
              <a:t>                                Тестопластика.</a:t>
            </a:r>
            <a:endParaRPr lang="ru-RU" sz="3200" b="1" dirty="0">
              <a:solidFill>
                <a:schemeClr val="accent2">
                  <a:lumMod val="75000"/>
                </a:schemeClr>
              </a:solidFill>
              <a:latin typeface="Times New Roman" pitchFamily="18" charset="0"/>
              <a:cs typeface="Times New Roman" pitchFamily="18" charset="0"/>
            </a:endParaRPr>
          </a:p>
        </p:txBody>
      </p:sp>
      <p:sp>
        <p:nvSpPr>
          <p:cNvPr id="7" name="TextBox 6"/>
          <p:cNvSpPr txBox="1"/>
          <p:nvPr/>
        </p:nvSpPr>
        <p:spPr>
          <a:xfrm>
            <a:off x="8100392" y="6525344"/>
            <a:ext cx="2473178" cy="1200329"/>
          </a:xfrm>
          <a:prstGeom prst="rect">
            <a:avLst/>
          </a:prstGeom>
          <a:noFill/>
        </p:spPr>
        <p:txBody>
          <a:bodyPr wrap="none" rtlCol="0">
            <a:spAutoFit/>
          </a:bodyPr>
          <a:lstStyle/>
          <a:p>
            <a:r>
              <a:rPr lang="ru-RU" b="1" dirty="0" smtClean="0">
                <a:solidFill>
                  <a:schemeClr val="accent4">
                    <a:lumMod val="50000"/>
                  </a:schemeClr>
                </a:solidFill>
                <a:latin typeface="Times New Roman" pitchFamily="18" charset="0"/>
                <a:cs typeface="Times New Roman" pitchFamily="18" charset="0"/>
              </a:rPr>
              <a:t>Выполнили педагоги:</a:t>
            </a:r>
          </a:p>
          <a:p>
            <a:r>
              <a:rPr lang="ru-RU" b="1" dirty="0" smtClean="0">
                <a:solidFill>
                  <a:schemeClr val="accent4">
                    <a:lumMod val="50000"/>
                  </a:schemeClr>
                </a:solidFill>
                <a:latin typeface="Times New Roman" pitchFamily="18" charset="0"/>
                <a:cs typeface="Times New Roman" pitchFamily="18" charset="0"/>
              </a:rPr>
              <a:t>Корюкалова Ю.Н.</a:t>
            </a:r>
          </a:p>
          <a:p>
            <a:r>
              <a:rPr lang="ru-RU" b="1" dirty="0" smtClean="0">
                <a:solidFill>
                  <a:schemeClr val="accent4">
                    <a:lumMod val="50000"/>
                  </a:schemeClr>
                </a:solidFill>
                <a:latin typeface="Times New Roman" pitchFamily="18" charset="0"/>
                <a:cs typeface="Times New Roman" pitchFamily="18" charset="0"/>
              </a:rPr>
              <a:t>Краюхина М.С.</a:t>
            </a:r>
          </a:p>
          <a:p>
            <a:r>
              <a:rPr lang="ru-RU" b="1" dirty="0" smtClean="0">
                <a:solidFill>
                  <a:schemeClr val="accent4">
                    <a:lumMod val="50000"/>
                  </a:schemeClr>
                </a:solidFill>
                <a:latin typeface="Times New Roman" pitchFamily="18" charset="0"/>
                <a:cs typeface="Times New Roman" pitchFamily="18" charset="0"/>
              </a:rPr>
              <a:t>Шмакова И.В.</a:t>
            </a:r>
            <a:endParaRPr lang="ru-RU" b="1" dirty="0">
              <a:solidFill>
                <a:schemeClr val="accent4">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476672" y="-1395536"/>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8" name="Прямоугольник 7"/>
          <p:cNvSpPr/>
          <p:nvPr/>
        </p:nvSpPr>
        <p:spPr>
          <a:xfrm>
            <a:off x="1259632" y="-963488"/>
            <a:ext cx="9001000" cy="8956298"/>
          </a:xfrm>
          <a:prstGeom prst="rect">
            <a:avLst/>
          </a:prstGeom>
        </p:spPr>
        <p:txBody>
          <a:bodyPr wrap="square">
            <a:spAutoFit/>
          </a:bodyPr>
          <a:lstStyle/>
          <a:p>
            <a:r>
              <a:rPr lang="ru-RU" sz="2400" b="1" dirty="0" smtClean="0">
                <a:solidFill>
                  <a:schemeClr val="accent2">
                    <a:lumMod val="75000"/>
                  </a:schemeClr>
                </a:solidFill>
                <a:latin typeface="Times New Roman" pitchFamily="18" charset="0"/>
                <a:cs typeface="Times New Roman" pitchFamily="18" charset="0"/>
              </a:rPr>
              <a:t>Мука:</a:t>
            </a:r>
            <a:r>
              <a:rPr lang="ru-RU" sz="2400" dirty="0" smtClean="0">
                <a:solidFill>
                  <a:schemeClr val="accent4">
                    <a:lumMod val="50000"/>
                  </a:schemeClr>
                </a:solidFill>
                <a:latin typeface="Times New Roman" pitchFamily="18" charset="0"/>
                <a:cs typeface="Times New Roman" pitchFamily="18" charset="0"/>
              </a:rPr>
              <a:t/>
            </a:r>
            <a:br>
              <a:rPr lang="ru-RU" sz="2400" dirty="0" smtClean="0">
                <a:solidFill>
                  <a:schemeClr val="accent4">
                    <a:lumMod val="50000"/>
                  </a:schemeClr>
                </a:solidFill>
                <a:latin typeface="Times New Roman" pitchFamily="18" charset="0"/>
                <a:cs typeface="Times New Roman" pitchFamily="18" charset="0"/>
              </a:rPr>
            </a:br>
            <a:r>
              <a:rPr lang="ru-RU" sz="2400" dirty="0" smtClean="0">
                <a:solidFill>
                  <a:schemeClr val="accent4">
                    <a:lumMod val="50000"/>
                  </a:schemeClr>
                </a:solidFill>
                <a:latin typeface="Times New Roman" pitchFamily="18" charset="0"/>
                <a:cs typeface="Times New Roman" pitchFamily="18" charset="0"/>
              </a:rPr>
              <a:t>Лучше использовать недорогие сорта муки, в которых нет эмульгаторов, разрыхлителей и других добавок.</a:t>
            </a:r>
            <a:br>
              <a:rPr lang="ru-RU" sz="2400" dirty="0" smtClean="0">
                <a:solidFill>
                  <a:schemeClr val="accent4">
                    <a:lumMod val="50000"/>
                  </a:schemeClr>
                </a:solidFill>
                <a:latin typeface="Times New Roman" pitchFamily="18" charset="0"/>
                <a:cs typeface="Times New Roman" pitchFamily="18" charset="0"/>
              </a:rPr>
            </a:br>
            <a:r>
              <a:rPr lang="ru-RU" sz="2400" dirty="0" smtClean="0">
                <a:solidFill>
                  <a:schemeClr val="accent4">
                    <a:lumMod val="50000"/>
                  </a:schemeClr>
                </a:solidFill>
                <a:latin typeface="Times New Roman" pitchFamily="18" charset="0"/>
                <a:cs typeface="Times New Roman" pitchFamily="18" charset="0"/>
              </a:rPr>
              <a:t>Ржаная мука придает готовому (просушенному) изделию теплый коричневый оттенок, но если тесто замесить только на ржаной муке, оно получится твердым, неэластичным, а при лепке будет крошиться. Вот поэтому ржаную муку смешивают с пшеничной.</a:t>
            </a:r>
            <a:br>
              <a:rPr lang="ru-RU" sz="2400" dirty="0" smtClean="0">
                <a:solidFill>
                  <a:schemeClr val="accent4">
                    <a:lumMod val="50000"/>
                  </a:schemeClr>
                </a:solidFill>
                <a:latin typeface="Times New Roman" pitchFamily="18" charset="0"/>
                <a:cs typeface="Times New Roman" pitchFamily="18" charset="0"/>
              </a:rPr>
            </a:br>
            <a:r>
              <a:rPr lang="ru-RU" sz="2400" b="1" dirty="0" smtClean="0">
                <a:solidFill>
                  <a:schemeClr val="accent2">
                    <a:lumMod val="75000"/>
                  </a:schemeClr>
                </a:solidFill>
                <a:latin typeface="Times New Roman" pitchFamily="18" charset="0"/>
                <a:cs typeface="Times New Roman" pitchFamily="18" charset="0"/>
              </a:rPr>
              <a:t>Вода:</a:t>
            </a:r>
            <a:r>
              <a:rPr lang="ru-RU" sz="2400" dirty="0" smtClean="0">
                <a:solidFill>
                  <a:schemeClr val="accent4">
                    <a:lumMod val="50000"/>
                  </a:schemeClr>
                </a:solidFill>
                <a:latin typeface="Times New Roman" pitchFamily="18" charset="0"/>
                <a:cs typeface="Times New Roman" pitchFamily="18" charset="0"/>
              </a:rPr>
              <a:t/>
            </a:r>
            <a:br>
              <a:rPr lang="ru-RU" sz="2400" dirty="0" smtClean="0">
                <a:solidFill>
                  <a:schemeClr val="accent4">
                    <a:lumMod val="50000"/>
                  </a:schemeClr>
                </a:solidFill>
                <a:latin typeface="Times New Roman" pitchFamily="18" charset="0"/>
                <a:cs typeface="Times New Roman" pitchFamily="18" charset="0"/>
              </a:rPr>
            </a:br>
            <a:r>
              <a:rPr lang="ru-RU" sz="2400" dirty="0" smtClean="0">
                <a:solidFill>
                  <a:schemeClr val="accent4">
                    <a:lumMod val="50000"/>
                  </a:schemeClr>
                </a:solidFill>
                <a:latin typeface="Times New Roman" pitchFamily="18" charset="0"/>
                <a:cs typeface="Times New Roman" pitchFamily="18" charset="0"/>
              </a:rPr>
              <a:t>Воду в тесто добавляют понемногу и только холодную.</a:t>
            </a:r>
            <a:br>
              <a:rPr lang="ru-RU" sz="2400" dirty="0" smtClean="0">
                <a:solidFill>
                  <a:schemeClr val="accent4">
                    <a:lumMod val="50000"/>
                  </a:schemeClr>
                </a:solidFill>
                <a:latin typeface="Times New Roman" pitchFamily="18" charset="0"/>
                <a:cs typeface="Times New Roman" pitchFamily="18" charset="0"/>
              </a:rPr>
            </a:br>
            <a:r>
              <a:rPr lang="ru-RU" sz="2400" b="1" dirty="0" smtClean="0">
                <a:solidFill>
                  <a:schemeClr val="accent2">
                    <a:lumMod val="75000"/>
                  </a:schemeClr>
                </a:solidFill>
                <a:latin typeface="Times New Roman" pitchFamily="18" charset="0"/>
                <a:cs typeface="Times New Roman" pitchFamily="18" charset="0"/>
              </a:rPr>
              <a:t>Соль:</a:t>
            </a:r>
            <a:r>
              <a:rPr lang="ru-RU" sz="2400" dirty="0" smtClean="0">
                <a:solidFill>
                  <a:schemeClr val="accent4">
                    <a:lumMod val="50000"/>
                  </a:schemeClr>
                </a:solidFill>
                <a:latin typeface="Times New Roman" pitchFamily="18" charset="0"/>
                <a:cs typeface="Times New Roman" pitchFamily="18" charset="0"/>
              </a:rPr>
              <a:t/>
            </a:r>
            <a:br>
              <a:rPr lang="ru-RU" sz="2400" dirty="0" smtClean="0">
                <a:solidFill>
                  <a:schemeClr val="accent4">
                    <a:lumMod val="50000"/>
                  </a:schemeClr>
                </a:solidFill>
                <a:latin typeface="Times New Roman" pitchFamily="18" charset="0"/>
                <a:cs typeface="Times New Roman" pitchFamily="18" charset="0"/>
              </a:rPr>
            </a:br>
            <a:r>
              <a:rPr lang="ru-RU" sz="2400" dirty="0" smtClean="0">
                <a:solidFill>
                  <a:schemeClr val="accent4">
                    <a:lumMod val="50000"/>
                  </a:schemeClr>
                </a:solidFill>
                <a:latin typeface="Times New Roman" pitchFamily="18" charset="0"/>
                <a:cs typeface="Times New Roman" pitchFamily="18" charset="0"/>
              </a:rPr>
              <a:t>Соль должна быть мелкой и однородной. Излишек соли может придать тесту ломкость и хрупкость, а после сушки на подсвечнике могут появиться трещины.</a:t>
            </a:r>
            <a:br>
              <a:rPr lang="ru-RU" sz="2400" dirty="0" smtClean="0">
                <a:solidFill>
                  <a:schemeClr val="accent4">
                    <a:lumMod val="50000"/>
                  </a:schemeClr>
                </a:solidFill>
                <a:latin typeface="Times New Roman" pitchFamily="18" charset="0"/>
                <a:cs typeface="Times New Roman" pitchFamily="18" charset="0"/>
              </a:rPr>
            </a:br>
            <a:r>
              <a:rPr lang="ru-RU" sz="2400" b="1" dirty="0" smtClean="0">
                <a:solidFill>
                  <a:schemeClr val="accent2">
                    <a:lumMod val="75000"/>
                  </a:schemeClr>
                </a:solidFill>
                <a:latin typeface="Times New Roman" pitchFamily="18" charset="0"/>
                <a:cs typeface="Times New Roman" pitchFamily="18" charset="0"/>
              </a:rPr>
              <a:t>Клей:</a:t>
            </a:r>
            <a:r>
              <a:rPr lang="ru-RU" sz="2400" dirty="0" smtClean="0">
                <a:solidFill>
                  <a:schemeClr val="accent4">
                    <a:lumMod val="50000"/>
                  </a:schemeClr>
                </a:solidFill>
                <a:latin typeface="Times New Roman" pitchFamily="18" charset="0"/>
                <a:cs typeface="Times New Roman" pitchFamily="18" charset="0"/>
              </a:rPr>
              <a:t/>
            </a:r>
            <a:br>
              <a:rPr lang="ru-RU" sz="2400" dirty="0" smtClean="0">
                <a:solidFill>
                  <a:schemeClr val="accent4">
                    <a:lumMod val="50000"/>
                  </a:schemeClr>
                </a:solidFill>
                <a:latin typeface="Times New Roman" pitchFamily="18" charset="0"/>
                <a:cs typeface="Times New Roman" pitchFamily="18" charset="0"/>
              </a:rPr>
            </a:br>
            <a:r>
              <a:rPr lang="ru-RU" sz="2400" dirty="0" smtClean="0">
                <a:solidFill>
                  <a:schemeClr val="accent4">
                    <a:lumMod val="50000"/>
                  </a:schemeClr>
                </a:solidFill>
                <a:latin typeface="Times New Roman" pitchFamily="18" charset="0"/>
                <a:cs typeface="Times New Roman" pitchFamily="18" charset="0"/>
              </a:rPr>
              <a:t>Перед добавлением в тесто сухой обойный клей разводят теплой водой до консистенции сметаны.</a:t>
            </a:r>
            <a:br>
              <a:rPr lang="ru-RU" sz="2400" dirty="0" smtClean="0">
                <a:solidFill>
                  <a:schemeClr val="accent4">
                    <a:lumMod val="50000"/>
                  </a:schemeClr>
                </a:solidFill>
                <a:latin typeface="Times New Roman" pitchFamily="18" charset="0"/>
                <a:cs typeface="Times New Roman" pitchFamily="18" charset="0"/>
              </a:rPr>
            </a:br>
            <a:r>
              <a:rPr lang="ru-RU" sz="2400" b="1" dirty="0" smtClean="0">
                <a:solidFill>
                  <a:schemeClr val="accent2">
                    <a:lumMod val="75000"/>
                  </a:schemeClr>
                </a:solidFill>
                <a:latin typeface="Times New Roman" pitchFamily="18" charset="0"/>
                <a:cs typeface="Times New Roman" pitchFamily="18" charset="0"/>
              </a:rPr>
              <a:t>Краски:</a:t>
            </a:r>
            <a:r>
              <a:rPr lang="ru-RU" sz="2400" dirty="0" smtClean="0">
                <a:solidFill>
                  <a:schemeClr val="accent4">
                    <a:lumMod val="50000"/>
                  </a:schemeClr>
                </a:solidFill>
                <a:latin typeface="Times New Roman" pitchFamily="18" charset="0"/>
                <a:cs typeface="Times New Roman" pitchFamily="18" charset="0"/>
              </a:rPr>
              <a:t/>
            </a:r>
            <a:br>
              <a:rPr lang="ru-RU" sz="2400" dirty="0" smtClean="0">
                <a:solidFill>
                  <a:schemeClr val="accent4">
                    <a:lumMod val="50000"/>
                  </a:schemeClr>
                </a:solidFill>
                <a:latin typeface="Times New Roman" pitchFamily="18" charset="0"/>
                <a:cs typeface="Times New Roman" pitchFamily="18" charset="0"/>
              </a:rPr>
            </a:br>
            <a:r>
              <a:rPr lang="ru-RU" sz="2400" dirty="0" smtClean="0">
                <a:solidFill>
                  <a:schemeClr val="accent4">
                    <a:lumMod val="50000"/>
                  </a:schemeClr>
                </a:solidFill>
                <a:latin typeface="Times New Roman" pitchFamily="18" charset="0"/>
                <a:cs typeface="Times New Roman" pitchFamily="18" charset="0"/>
              </a:rPr>
              <a:t>Тесто можно окрасить пищевыми или натуральными красителями: какао-порошок, свекольный сок и другие.</a:t>
            </a:r>
            <a:br>
              <a:rPr lang="ru-RU" sz="2400" dirty="0" smtClean="0">
                <a:solidFill>
                  <a:schemeClr val="accent4">
                    <a:lumMod val="50000"/>
                  </a:schemeClr>
                </a:solidFill>
                <a:latin typeface="Times New Roman" pitchFamily="18" charset="0"/>
                <a:cs typeface="Times New Roman" pitchFamily="18" charset="0"/>
              </a:rPr>
            </a:br>
            <a:r>
              <a:rPr lang="ru-RU" sz="2400" dirty="0" smtClean="0">
                <a:solidFill>
                  <a:schemeClr val="accent4">
                    <a:lumMod val="50000"/>
                  </a:schemeClr>
                </a:solidFill>
                <a:latin typeface="Times New Roman" pitchFamily="18" charset="0"/>
                <a:cs typeface="Times New Roman" pitchFamily="18" charset="0"/>
              </a:rPr>
              <a:t>Готовые изделия раскрашивают либо масляными, либо </a:t>
            </a:r>
            <a:r>
              <a:rPr lang="ru-RU" sz="2400" dirty="0" err="1" smtClean="0">
                <a:solidFill>
                  <a:schemeClr val="accent4">
                    <a:lumMod val="50000"/>
                  </a:schemeClr>
                </a:solidFill>
                <a:latin typeface="Times New Roman" pitchFamily="18" charset="0"/>
                <a:cs typeface="Times New Roman" pitchFamily="18" charset="0"/>
              </a:rPr>
              <a:t>водорастворимыми</a:t>
            </a:r>
            <a:r>
              <a:rPr lang="ru-RU" sz="2400" dirty="0" smtClean="0">
                <a:solidFill>
                  <a:schemeClr val="accent4">
                    <a:lumMod val="50000"/>
                  </a:schemeClr>
                </a:solidFill>
                <a:latin typeface="Times New Roman" pitchFamily="18" charset="0"/>
                <a:cs typeface="Times New Roman" pitchFamily="18" charset="0"/>
              </a:rPr>
              <a:t> красками (гуашь, акварель).</a:t>
            </a:r>
            <a:br>
              <a:rPr lang="ru-RU" sz="2400" dirty="0" smtClean="0">
                <a:solidFill>
                  <a:schemeClr val="accent4">
                    <a:lumMod val="50000"/>
                  </a:schemeClr>
                </a:solidFill>
                <a:latin typeface="Times New Roman" pitchFamily="18" charset="0"/>
                <a:cs typeface="Times New Roman" pitchFamily="18" charset="0"/>
              </a:rPr>
            </a:br>
            <a:r>
              <a:rPr lang="ru-RU" sz="2400" b="1" dirty="0" smtClean="0">
                <a:solidFill>
                  <a:schemeClr val="accent2">
                    <a:lumMod val="75000"/>
                  </a:schemeClr>
                </a:solidFill>
                <a:latin typeface="Times New Roman" pitchFamily="18" charset="0"/>
                <a:cs typeface="Times New Roman" pitchFamily="18" charset="0"/>
              </a:rPr>
              <a:t>Лак</a:t>
            </a:r>
            <a:r>
              <a:rPr lang="ru-RU" sz="2400" dirty="0" smtClean="0">
                <a:solidFill>
                  <a:schemeClr val="accent4">
                    <a:lumMod val="50000"/>
                  </a:schemeClr>
                </a:solidFill>
                <a:latin typeface="Times New Roman" pitchFamily="18" charset="0"/>
                <a:cs typeface="Times New Roman" pitchFamily="18" charset="0"/>
              </a:rPr>
              <a:t/>
            </a:r>
            <a:br>
              <a:rPr lang="ru-RU" sz="2400" dirty="0" smtClean="0">
                <a:solidFill>
                  <a:schemeClr val="accent4">
                    <a:lumMod val="50000"/>
                  </a:schemeClr>
                </a:solidFill>
                <a:latin typeface="Times New Roman" pitchFamily="18" charset="0"/>
                <a:cs typeface="Times New Roman" pitchFamily="18" charset="0"/>
              </a:rPr>
            </a:br>
            <a:r>
              <a:rPr lang="ru-RU" sz="2400" dirty="0" smtClean="0">
                <a:solidFill>
                  <a:schemeClr val="accent4">
                    <a:lumMod val="50000"/>
                  </a:schemeClr>
                </a:solidFill>
                <a:latin typeface="Times New Roman" pitchFamily="18" charset="0"/>
                <a:cs typeface="Times New Roman" pitchFamily="18" charset="0"/>
              </a:rPr>
              <a:t>Для закрепления красок и защиты изделий от влаги используются прозрачные художественные или мебельные лаки.</a:t>
            </a:r>
            <a:endParaRPr lang="ru-RU" sz="2400" dirty="0">
              <a:solidFill>
                <a:schemeClr val="accent4">
                  <a:lumMod val="50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48680" y="-1395536"/>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1403648" y="692696"/>
            <a:ext cx="8496944" cy="4862870"/>
          </a:xfrm>
          <a:prstGeom prst="rect">
            <a:avLst/>
          </a:prstGeom>
        </p:spPr>
        <p:txBody>
          <a:bodyPr wrap="square">
            <a:spAutoFit/>
          </a:bodyPr>
          <a:lstStyle/>
          <a:p>
            <a:r>
              <a:rPr lang="ru-RU" b="1" dirty="0" smtClean="0"/>
              <a:t/>
            </a:r>
            <a:br>
              <a:rPr lang="ru-RU" b="1" dirty="0" smtClean="0"/>
            </a:br>
            <a:r>
              <a:rPr lang="ru-RU" sz="2800" b="1" dirty="0" smtClean="0">
                <a:solidFill>
                  <a:schemeClr val="accent2">
                    <a:lumMod val="50000"/>
                  </a:schemeClr>
                </a:solidFill>
                <a:latin typeface="Times New Roman" pitchFamily="18" charset="0"/>
                <a:cs typeface="Times New Roman" pitchFamily="18" charset="0"/>
              </a:rPr>
              <a:t>Актуальность:</a:t>
            </a:r>
            <a:endParaRPr lang="ru-RU" sz="2800" dirty="0" smtClean="0">
              <a:solidFill>
                <a:schemeClr val="accent2">
                  <a:lumMod val="50000"/>
                </a:schemeClr>
              </a:solidFill>
              <a:latin typeface="Times New Roman" pitchFamily="18" charset="0"/>
              <a:cs typeface="Times New Roman" pitchFamily="18" charset="0"/>
            </a:endParaRPr>
          </a:p>
          <a:p>
            <a:r>
              <a:rPr lang="ru-RU" sz="2400" dirty="0" smtClean="0">
                <a:solidFill>
                  <a:schemeClr val="accent4">
                    <a:lumMod val="50000"/>
                  </a:schemeClr>
                </a:solidFill>
                <a:latin typeface="Times New Roman" pitchFamily="18" charset="0"/>
                <a:cs typeface="Times New Roman" pitchFamily="18" charset="0"/>
              </a:rPr>
              <a:t>Занятия лепкой из теста помогут решить ряд задач:</a:t>
            </a:r>
          </a:p>
          <a:p>
            <a:r>
              <a:rPr lang="ru-RU" sz="2400" dirty="0" smtClean="0">
                <a:solidFill>
                  <a:schemeClr val="accent4">
                    <a:lumMod val="50000"/>
                  </a:schemeClr>
                </a:solidFill>
                <a:latin typeface="Times New Roman" pitchFamily="18" charset="0"/>
                <a:cs typeface="Times New Roman" pitchFamily="18" charset="0"/>
              </a:rPr>
              <a:t>1. Приобщить детей к</a:t>
            </a:r>
          </a:p>
          <a:p>
            <a:r>
              <a:rPr lang="ru-RU" sz="2400" dirty="0" smtClean="0">
                <a:solidFill>
                  <a:schemeClr val="accent4">
                    <a:lumMod val="50000"/>
                  </a:schemeClr>
                </a:solidFill>
                <a:latin typeface="Times New Roman" pitchFamily="18" charset="0"/>
                <a:cs typeface="Times New Roman" pitchFamily="18" charset="0"/>
              </a:rPr>
              <a:t>народному искусству;</a:t>
            </a:r>
          </a:p>
          <a:p>
            <a:r>
              <a:rPr lang="ru-RU" sz="2400" dirty="0" smtClean="0">
                <a:solidFill>
                  <a:schemeClr val="accent4">
                    <a:lumMod val="50000"/>
                  </a:schemeClr>
                </a:solidFill>
                <a:latin typeface="Times New Roman" pitchFamily="18" charset="0"/>
                <a:cs typeface="Times New Roman" pitchFamily="18" charset="0"/>
              </a:rPr>
              <a:t> 2. Реализовать духовные, эстетические и творческие</a:t>
            </a:r>
          </a:p>
          <a:p>
            <a:r>
              <a:rPr lang="ru-RU" sz="2400" dirty="0" smtClean="0">
                <a:solidFill>
                  <a:schemeClr val="accent4">
                    <a:lumMod val="50000"/>
                  </a:schemeClr>
                </a:solidFill>
                <a:latin typeface="Times New Roman" pitchFamily="18" charset="0"/>
                <a:cs typeface="Times New Roman" pitchFamily="18" charset="0"/>
              </a:rPr>
              <a:t>способности;</a:t>
            </a:r>
          </a:p>
          <a:p>
            <a:r>
              <a:rPr lang="ru-RU" sz="2400" dirty="0" smtClean="0">
                <a:solidFill>
                  <a:schemeClr val="accent4">
                    <a:lumMod val="50000"/>
                  </a:schemeClr>
                </a:solidFill>
                <a:latin typeface="Times New Roman" pitchFamily="18" charset="0"/>
                <a:cs typeface="Times New Roman" pitchFamily="18" charset="0"/>
              </a:rPr>
              <a:t> 3. Развить фантазию, воображение, самостоятельное мышление;</a:t>
            </a:r>
          </a:p>
          <a:p>
            <a:r>
              <a:rPr lang="ru-RU" sz="2400" dirty="0" smtClean="0">
                <a:solidFill>
                  <a:schemeClr val="accent4">
                    <a:lumMod val="50000"/>
                  </a:schemeClr>
                </a:solidFill>
                <a:latin typeface="Times New Roman" pitchFamily="18" charset="0"/>
                <a:cs typeface="Times New Roman" pitchFamily="18" charset="0"/>
              </a:rPr>
              <a:t> 4. Воспитать художественно-эстетический вкус, трудолюбие,</a:t>
            </a:r>
          </a:p>
          <a:p>
            <a:r>
              <a:rPr lang="ru-RU" sz="2400" dirty="0" smtClean="0">
                <a:solidFill>
                  <a:schemeClr val="accent4">
                    <a:lumMod val="50000"/>
                  </a:schemeClr>
                </a:solidFill>
                <a:latin typeface="Times New Roman" pitchFamily="18" charset="0"/>
                <a:cs typeface="Times New Roman" pitchFamily="18" charset="0"/>
              </a:rPr>
              <a:t>аккуратность; </a:t>
            </a:r>
          </a:p>
          <a:p>
            <a:r>
              <a:rPr lang="ru-RU" sz="2400" dirty="0" smtClean="0">
                <a:solidFill>
                  <a:schemeClr val="accent4">
                    <a:lumMod val="50000"/>
                  </a:schemeClr>
                </a:solidFill>
                <a:latin typeface="Times New Roman" pitchFamily="18" charset="0"/>
                <a:cs typeface="Times New Roman" pitchFamily="18" charset="0"/>
              </a:rPr>
              <a:t>5. Помочь детям в их желании сделать свои работы общественно значимыми</a:t>
            </a:r>
            <a:endParaRPr lang="ru-RU" sz="2400" dirty="0">
              <a:solidFill>
                <a:schemeClr val="accent4">
                  <a:lumMod val="50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404664" y="-603448"/>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1475656" y="0"/>
            <a:ext cx="8928992" cy="7602081"/>
          </a:xfrm>
          <a:prstGeom prst="rect">
            <a:avLst/>
          </a:prstGeom>
        </p:spPr>
        <p:txBody>
          <a:bodyPr wrap="square">
            <a:spAutoFit/>
          </a:bodyPr>
          <a:lstStyle/>
          <a:p>
            <a:r>
              <a:rPr lang="ru-RU" sz="2400" b="1" dirty="0" smtClean="0">
                <a:solidFill>
                  <a:schemeClr val="accent2">
                    <a:lumMod val="75000"/>
                  </a:schemeClr>
                </a:solidFill>
                <a:latin typeface="Times New Roman" pitchFamily="18" charset="0"/>
                <a:cs typeface="Times New Roman" pitchFamily="18" charset="0"/>
              </a:rPr>
              <a:t>Новизна:</a:t>
            </a:r>
            <a:endParaRPr lang="ru-RU" sz="2400" dirty="0" smtClean="0">
              <a:solidFill>
                <a:schemeClr val="accent2">
                  <a:lumMod val="75000"/>
                </a:schemeClr>
              </a:solidFill>
              <a:latin typeface="Times New Roman" pitchFamily="18" charset="0"/>
              <a:cs typeface="Times New Roman" pitchFamily="18" charset="0"/>
            </a:endParaRPr>
          </a:p>
          <a:p>
            <a:r>
              <a:rPr lang="ru-RU" sz="2400" dirty="0" smtClean="0">
                <a:solidFill>
                  <a:schemeClr val="accent4">
                    <a:lumMod val="50000"/>
                  </a:schemeClr>
                </a:solidFill>
                <a:latin typeface="Times New Roman" pitchFamily="18" charset="0"/>
                <a:cs typeface="Times New Roman" pitchFamily="18" charset="0"/>
              </a:rPr>
              <a:t>По данным исследования ученых доказано, что развитие рук находится в тесной связи с развитием речи и мышления ребенка. Неоценимую помощь занятия могут оказать детям с задержкой психического развития. Ведь известно, насколько велика роль рук в развитии умственной деятельности человека. Наши рецепторы - это своего рода маленькие, чуткие исследователи, особо воспринимающие устройства, с помощью которого дети ощущают мир в себе и вокруг себя. Поэтому на занятиях тестопластикой  используются пальчиковые игры, гимнастику и массаж пальцев, упражнения для рук с предметами. </a:t>
            </a:r>
          </a:p>
          <a:p>
            <a:r>
              <a:rPr lang="ru-RU" sz="2400" dirty="0" smtClean="0">
                <a:solidFill>
                  <a:schemeClr val="accent4">
                    <a:lumMod val="50000"/>
                  </a:schemeClr>
                </a:solidFill>
                <a:latin typeface="Times New Roman" pitchFamily="18" charset="0"/>
                <a:cs typeface="Times New Roman" pitchFamily="18" charset="0"/>
              </a:rPr>
              <a:t>Также игры с тестом полезны детям с пониженным или повышенным тонусом рук, так как они нормализуют тонус. И что удивительно: занятия с соленым тестом рекомендуют врачи для профилактики бронхо-лёгочных заболеваний!</a:t>
            </a:r>
          </a:p>
          <a:p>
            <a:r>
              <a:rPr lang="ru-RU" sz="2400" dirty="0" smtClean="0">
                <a:solidFill>
                  <a:schemeClr val="accent4">
                    <a:lumMod val="50000"/>
                  </a:schemeClr>
                </a:solidFill>
                <a:latin typeface="Times New Roman" pitchFamily="18" charset="0"/>
                <a:cs typeface="Times New Roman" pitchFamily="18" charset="0"/>
              </a:rPr>
              <a:t> В настоящее время высоко ценится всё, что сделано своими руками, а занятия в</a:t>
            </a:r>
          </a:p>
          <a:p>
            <a:r>
              <a:rPr lang="ru-RU" sz="2400" dirty="0" smtClean="0">
                <a:solidFill>
                  <a:schemeClr val="accent4">
                    <a:lumMod val="50000"/>
                  </a:schemeClr>
                </a:solidFill>
                <a:latin typeface="Times New Roman" pitchFamily="18" charset="0"/>
                <a:cs typeface="Times New Roman" pitchFamily="18" charset="0"/>
              </a:rPr>
              <a:t>школе на уроках тесто пластики помогают детям руками и душой прикоснуться к настоящему делу.</a:t>
            </a:r>
          </a:p>
          <a:p>
            <a:r>
              <a:rPr lang="ru-RU" dirty="0" smtClean="0">
                <a:solidFill>
                  <a:schemeClr val="accent4">
                    <a:lumMod val="50000"/>
                  </a:schemeClr>
                </a:solidFill>
              </a:rPr>
              <a:t/>
            </a:r>
            <a:br>
              <a:rPr lang="ru-RU" dirty="0" smtClean="0">
                <a:solidFill>
                  <a:schemeClr val="accent4">
                    <a:lumMod val="50000"/>
                  </a:schemeClr>
                </a:solidFill>
              </a:rPr>
            </a:br>
            <a:endParaRPr lang="ru-RU" dirty="0">
              <a:solidFill>
                <a:schemeClr val="accent4">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476672" y="-1755576"/>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0" y="-459432"/>
            <a:ext cx="10044608" cy="3785652"/>
          </a:xfrm>
          <a:prstGeom prst="rect">
            <a:avLst/>
          </a:prstGeom>
        </p:spPr>
        <p:txBody>
          <a:bodyPr wrap="square">
            <a:spAutoFit/>
          </a:bodyPr>
          <a:lstStyle/>
          <a:p>
            <a:r>
              <a:rPr lang="ru-RU" sz="2400" dirty="0" smtClean="0">
                <a:solidFill>
                  <a:schemeClr val="accent4">
                    <a:lumMod val="50000"/>
                  </a:schemeClr>
                </a:solidFill>
                <a:latin typeface="Times New Roman" pitchFamily="18" charset="0"/>
                <a:cs typeface="Times New Roman" pitchFamily="18" charset="0"/>
              </a:rPr>
              <a:t>Из соленого теста можно лепить всё, что угодно. Дети начинают с</a:t>
            </a:r>
          </a:p>
          <a:p>
            <a:r>
              <a:rPr lang="ru-RU" sz="2400" dirty="0" smtClean="0">
                <a:solidFill>
                  <a:schemeClr val="accent4">
                    <a:lumMod val="50000"/>
                  </a:schemeClr>
                </a:solidFill>
                <a:latin typeface="Times New Roman" pitchFamily="18" charset="0"/>
                <a:cs typeface="Times New Roman" pitchFamily="18" charset="0"/>
              </a:rPr>
              <a:t>элементарных колбасок и колобков, самолётов и солнышка, до грибочков, овощей и фруктов, цифр и букв.</a:t>
            </a:r>
          </a:p>
          <a:p>
            <a:r>
              <a:rPr lang="ru-RU" sz="2400" dirty="0" smtClean="0">
                <a:solidFill>
                  <a:schemeClr val="accent4">
                    <a:lumMod val="50000"/>
                  </a:schemeClr>
                </a:solidFill>
                <a:latin typeface="Times New Roman" pitchFamily="18" charset="0"/>
                <a:cs typeface="Times New Roman" pitchFamily="18" charset="0"/>
              </a:rPr>
              <a:t> Из солёного теста очень удобно лепить плоские предметы, например ёлочку, корзинку, колобка вырезая контур самостоятельно стекой или используя шаблон. Чтобы получить от детей желаемый результат, можно обыграть поделки, оживить персонажи, прочитать стихи. Наличие интереса побуждает к творчеству, приносит радость. Одним из этапов изготовления поделок является раскрашивание готовых форм. Для раскрашивания используются краски: гуашь, акварель,</a:t>
            </a:r>
            <a:endParaRPr lang="ru-RU" sz="2400" dirty="0">
              <a:solidFill>
                <a:schemeClr val="accent4">
                  <a:lumMod val="50000"/>
                </a:schemeClr>
              </a:solidFill>
              <a:latin typeface="Times New Roman" pitchFamily="18" charset="0"/>
              <a:cs typeface="Times New Roman" pitchFamily="18" charset="0"/>
            </a:endParaRPr>
          </a:p>
        </p:txBody>
      </p:sp>
      <p:pic>
        <p:nvPicPr>
          <p:cNvPr id="4" name="Picture 2" descr="C:\Users\pc\Downloads\4.JPG"/>
          <p:cNvPicPr>
            <a:picLocks noChangeAspect="1" noChangeArrowheads="1"/>
          </p:cNvPicPr>
          <p:nvPr/>
        </p:nvPicPr>
        <p:blipFill>
          <a:blip r:embed="rId3" cstate="print"/>
          <a:srcRect/>
          <a:stretch>
            <a:fillRect/>
          </a:stretch>
        </p:blipFill>
        <p:spPr bwMode="auto">
          <a:xfrm>
            <a:off x="6516216" y="4032498"/>
            <a:ext cx="3888432" cy="3644974"/>
          </a:xfrm>
          <a:prstGeom prst="roundRect">
            <a:avLst/>
          </a:prstGeom>
          <a:noFill/>
        </p:spPr>
      </p:pic>
      <p:pic>
        <p:nvPicPr>
          <p:cNvPr id="1027" name="Picture 3" descr="C:\Users\pc\Downloads\dsc08261.jpg"/>
          <p:cNvPicPr>
            <a:picLocks noChangeAspect="1" noChangeArrowheads="1"/>
          </p:cNvPicPr>
          <p:nvPr/>
        </p:nvPicPr>
        <p:blipFill>
          <a:blip r:embed="rId4" cstate="print"/>
          <a:srcRect/>
          <a:stretch>
            <a:fillRect/>
          </a:stretch>
        </p:blipFill>
        <p:spPr bwMode="auto">
          <a:xfrm>
            <a:off x="2627784" y="4293096"/>
            <a:ext cx="3600400" cy="3096344"/>
          </a:xfrm>
          <a:prstGeom prst="round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756592" y="332656"/>
            <a:ext cx="9900592" cy="2246769"/>
          </a:xfrm>
          <a:prstGeom prst="rect">
            <a:avLst/>
          </a:prstGeom>
        </p:spPr>
        <p:txBody>
          <a:bodyPr wrap="square">
            <a:spAutoFit/>
          </a:bodyPr>
          <a:lstStyle/>
          <a:p>
            <a:r>
              <a:rPr lang="ru-RU" sz="2800" dirty="0" smtClean="0">
                <a:solidFill>
                  <a:schemeClr val="accent4">
                    <a:lumMod val="50000"/>
                  </a:schemeClr>
                </a:solidFill>
                <a:latin typeface="Times New Roman" pitchFamily="18" charset="0"/>
                <a:cs typeface="Times New Roman" pitchFamily="18" charset="0"/>
              </a:rPr>
              <a:t>Детское творчество, а </a:t>
            </a:r>
            <a:r>
              <a:rPr lang="ru-RU" sz="2800" dirty="0" err="1" smtClean="0">
                <a:solidFill>
                  <a:schemeClr val="accent4">
                    <a:lumMod val="50000"/>
                  </a:schemeClr>
                </a:solidFill>
                <a:latin typeface="Times New Roman" pitchFamily="18" charset="0"/>
                <a:cs typeface="Times New Roman" pitchFamily="18" charset="0"/>
              </a:rPr>
              <a:t>тестопластика</a:t>
            </a:r>
            <a:r>
              <a:rPr lang="ru-RU" sz="2800" dirty="0" smtClean="0">
                <a:solidFill>
                  <a:schemeClr val="accent4">
                    <a:lumMod val="50000"/>
                  </a:schemeClr>
                </a:solidFill>
                <a:latin typeface="Times New Roman" pitchFamily="18" charset="0"/>
                <a:cs typeface="Times New Roman" pitchFamily="18" charset="0"/>
              </a:rPr>
              <a:t> является одним из видов творчества - это «эффективное средство воспитания, целенаправленный процесс обучения и развития творческих способностей учащихся в результате создания материальных объектов с признаками полезности и новизны».</a:t>
            </a:r>
            <a:endParaRPr lang="ru-RU" sz="2800" dirty="0">
              <a:solidFill>
                <a:schemeClr val="accent4">
                  <a:lumMod val="50000"/>
                </a:schemeClr>
              </a:solidFill>
              <a:latin typeface="Times New Roman" pitchFamily="18" charset="0"/>
              <a:cs typeface="Times New Roman" pitchFamily="18" charset="0"/>
            </a:endParaRPr>
          </a:p>
        </p:txBody>
      </p:sp>
      <p:pic>
        <p:nvPicPr>
          <p:cNvPr id="4" name="Picture 2" descr="C:\Users\pc\Downloads\testo.jpg"/>
          <p:cNvPicPr>
            <a:picLocks noChangeAspect="1" noChangeArrowheads="1"/>
          </p:cNvPicPr>
          <p:nvPr/>
        </p:nvPicPr>
        <p:blipFill>
          <a:blip r:embed="rId3" cstate="print"/>
          <a:srcRect/>
          <a:stretch>
            <a:fillRect/>
          </a:stretch>
        </p:blipFill>
        <p:spPr bwMode="auto">
          <a:xfrm>
            <a:off x="5148064" y="3356992"/>
            <a:ext cx="5256584" cy="4104456"/>
          </a:xfrm>
          <a:prstGeom prst="round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1187624" y="476672"/>
            <a:ext cx="9217024" cy="5816977"/>
          </a:xfrm>
          <a:prstGeom prst="rect">
            <a:avLst/>
          </a:prstGeom>
        </p:spPr>
        <p:txBody>
          <a:bodyPr wrap="square">
            <a:spAutoFit/>
          </a:bodyPr>
          <a:lstStyle/>
          <a:p>
            <a:r>
              <a:rPr lang="ru-RU" sz="2800" b="1" dirty="0" smtClean="0">
                <a:solidFill>
                  <a:schemeClr val="accent2">
                    <a:lumMod val="75000"/>
                  </a:schemeClr>
                </a:solidFill>
                <a:latin typeface="Times New Roman" pitchFamily="18" charset="0"/>
                <a:cs typeface="Times New Roman" pitchFamily="18" charset="0"/>
              </a:rPr>
              <a:t>Лепка из соленого теста развивает:</a:t>
            </a:r>
          </a:p>
          <a:p>
            <a:pPr>
              <a:buFont typeface="Wingdings" pitchFamily="2" charset="2"/>
              <a:buChar char="Ø"/>
            </a:pPr>
            <a:r>
              <a:rPr lang="ru-RU" sz="2800" dirty="0" smtClean="0">
                <a:solidFill>
                  <a:schemeClr val="accent4">
                    <a:lumMod val="50000"/>
                  </a:schemeClr>
                </a:solidFill>
                <a:latin typeface="Times New Roman" pitchFamily="18" charset="0"/>
                <a:cs typeface="Times New Roman" pitchFamily="18" charset="0"/>
              </a:rPr>
              <a:t>моторику рук и пальцев;</a:t>
            </a:r>
          </a:p>
          <a:p>
            <a:pPr>
              <a:buFont typeface="Wingdings" pitchFamily="2" charset="2"/>
              <a:buChar char="Ø"/>
            </a:pPr>
            <a:r>
              <a:rPr lang="ru-RU" sz="2800" dirty="0" smtClean="0">
                <a:solidFill>
                  <a:schemeClr val="accent4">
                    <a:lumMod val="50000"/>
                  </a:schemeClr>
                </a:solidFill>
                <a:latin typeface="Times New Roman" pitchFamily="18" charset="0"/>
                <a:cs typeface="Times New Roman" pitchFamily="18" charset="0"/>
              </a:rPr>
              <a:t>внимательность, концентрацию внимания, его произвольность;</a:t>
            </a:r>
          </a:p>
          <a:p>
            <a:pPr>
              <a:buFont typeface="Wingdings" pitchFamily="2" charset="2"/>
              <a:buChar char="Ø"/>
            </a:pPr>
            <a:r>
              <a:rPr lang="ru-RU" sz="2800" dirty="0" smtClean="0">
                <a:solidFill>
                  <a:schemeClr val="accent4">
                    <a:lumMod val="50000"/>
                  </a:schemeClr>
                </a:solidFill>
                <a:latin typeface="Times New Roman" pitchFamily="18" charset="0"/>
                <a:cs typeface="Times New Roman" pitchFamily="18" charset="0"/>
              </a:rPr>
              <a:t>усидчивость, трудолюбие;</a:t>
            </a:r>
          </a:p>
          <a:p>
            <a:r>
              <a:rPr lang="ru-RU" sz="2800" dirty="0" smtClean="0">
                <a:solidFill>
                  <a:schemeClr val="accent4">
                    <a:lumMod val="50000"/>
                  </a:schemeClr>
                </a:solidFill>
                <a:latin typeface="Times New Roman" pitchFamily="18" charset="0"/>
                <a:cs typeface="Times New Roman" pitchFamily="18" charset="0"/>
              </a:rPr>
              <a:t>волевые качества;</a:t>
            </a:r>
          </a:p>
          <a:p>
            <a:pPr>
              <a:buFont typeface="Wingdings" pitchFamily="2" charset="2"/>
              <a:buChar char="Ø"/>
            </a:pPr>
            <a:r>
              <a:rPr lang="ru-RU" sz="2800" dirty="0" smtClean="0">
                <a:solidFill>
                  <a:schemeClr val="accent4">
                    <a:lumMod val="50000"/>
                  </a:schemeClr>
                </a:solidFill>
                <a:latin typeface="Times New Roman" pitchFamily="18" charset="0"/>
                <a:cs typeface="Times New Roman" pitchFamily="18" charset="0"/>
              </a:rPr>
              <a:t>образное мышление, фантазию;</a:t>
            </a:r>
          </a:p>
          <a:p>
            <a:pPr>
              <a:buFont typeface="Wingdings" pitchFamily="2" charset="2"/>
              <a:buChar char="Ø"/>
            </a:pPr>
            <a:r>
              <a:rPr lang="ru-RU" sz="2800" dirty="0" err="1" smtClean="0">
                <a:solidFill>
                  <a:schemeClr val="accent4">
                    <a:lumMod val="50000"/>
                  </a:schemeClr>
                </a:solidFill>
                <a:latin typeface="Times New Roman" pitchFamily="18" charset="0"/>
                <a:cs typeface="Times New Roman" pitchFamily="18" charset="0"/>
              </a:rPr>
              <a:t>креативность</a:t>
            </a:r>
            <a:r>
              <a:rPr lang="ru-RU" sz="2800" dirty="0" smtClean="0">
                <a:solidFill>
                  <a:schemeClr val="accent4">
                    <a:lumMod val="50000"/>
                  </a:schemeClr>
                </a:solidFill>
                <a:latin typeface="Times New Roman" pitchFamily="18" charset="0"/>
                <a:cs typeface="Times New Roman" pitchFamily="18" charset="0"/>
              </a:rPr>
              <a:t>, творческие способности,</a:t>
            </a:r>
          </a:p>
          <a:p>
            <a:r>
              <a:rPr lang="ru-RU" sz="2800" dirty="0" smtClean="0">
                <a:solidFill>
                  <a:schemeClr val="accent4">
                    <a:lumMod val="50000"/>
                  </a:schemeClr>
                </a:solidFill>
                <a:latin typeface="Times New Roman" pitchFamily="18" charset="0"/>
                <a:cs typeface="Times New Roman" pitchFamily="18" charset="0"/>
              </a:rPr>
              <a:t>эстетический, художественный вкус;</a:t>
            </a:r>
          </a:p>
          <a:p>
            <a:pPr>
              <a:buFont typeface="Wingdings" pitchFamily="2" charset="2"/>
              <a:buChar char="Ø"/>
            </a:pPr>
            <a:r>
              <a:rPr lang="ru-RU" sz="2800" dirty="0" smtClean="0">
                <a:solidFill>
                  <a:schemeClr val="accent4">
                    <a:lumMod val="50000"/>
                  </a:schemeClr>
                </a:solidFill>
                <a:latin typeface="Times New Roman" pitchFamily="18" charset="0"/>
                <a:cs typeface="Times New Roman" pitchFamily="18" charset="0"/>
              </a:rPr>
              <a:t>интеллект (в том числе эмоциональный интеллект);</a:t>
            </a:r>
          </a:p>
          <a:p>
            <a:pPr>
              <a:buFont typeface="Wingdings" pitchFamily="2" charset="2"/>
              <a:buChar char="Ø"/>
            </a:pPr>
            <a:r>
              <a:rPr lang="ru-RU" sz="2800" dirty="0" smtClean="0">
                <a:solidFill>
                  <a:schemeClr val="accent4">
                    <a:lumMod val="50000"/>
                  </a:schemeClr>
                </a:solidFill>
                <a:latin typeface="Times New Roman" pitchFamily="18" charset="0"/>
                <a:cs typeface="Times New Roman" pitchFamily="18" charset="0"/>
              </a:rPr>
              <a:t>сознание, самосознание;</a:t>
            </a:r>
          </a:p>
          <a:p>
            <a:pPr>
              <a:buFont typeface="Wingdings" pitchFamily="2" charset="2"/>
              <a:buChar char="Ø"/>
            </a:pPr>
            <a:r>
              <a:rPr lang="ru-RU" sz="2800" dirty="0" smtClean="0">
                <a:solidFill>
                  <a:schemeClr val="accent4">
                    <a:lumMod val="50000"/>
                  </a:schemeClr>
                </a:solidFill>
                <a:latin typeface="Times New Roman" pitchFamily="18" charset="0"/>
                <a:cs typeface="Times New Roman" pitchFamily="18" charset="0"/>
              </a:rPr>
              <a:t>рефлексию и многое другое.</a:t>
            </a:r>
          </a:p>
          <a:p>
            <a:r>
              <a:rPr lang="ru-RU" dirty="0" smtClean="0"/>
              <a:t/>
            </a:r>
            <a:br>
              <a:rPr lang="ru-RU"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540568" y="0"/>
            <a:ext cx="10441160" cy="2677656"/>
          </a:xfrm>
          <a:prstGeom prst="rect">
            <a:avLst/>
          </a:prstGeom>
        </p:spPr>
        <p:txBody>
          <a:bodyPr wrap="square">
            <a:spAutoFit/>
          </a:bodyPr>
          <a:lstStyle/>
          <a:p>
            <a:r>
              <a:rPr lang="ru-RU" sz="2800" dirty="0" smtClean="0">
                <a:solidFill>
                  <a:schemeClr val="accent4">
                    <a:lumMod val="50000"/>
                  </a:schemeClr>
                </a:solidFill>
                <a:latin typeface="Times New Roman" pitchFamily="18" charset="0"/>
                <a:cs typeface="Times New Roman" pitchFamily="18" charset="0"/>
              </a:rPr>
              <a:t>Отдельно хочется отметить полезность лепки как процесса, имеющего </a:t>
            </a:r>
            <a:r>
              <a:rPr lang="ru-RU" sz="2800" b="1" dirty="0" smtClean="0">
                <a:solidFill>
                  <a:schemeClr val="accent2">
                    <a:lumMod val="75000"/>
                  </a:schemeClr>
                </a:solidFill>
                <a:latin typeface="Times New Roman" pitchFamily="18" charset="0"/>
                <a:cs typeface="Times New Roman" pitchFamily="18" charset="0"/>
              </a:rPr>
              <a:t>психотерапевтический эффект</a:t>
            </a:r>
            <a:r>
              <a:rPr lang="ru-RU" sz="2800" dirty="0" smtClean="0">
                <a:solidFill>
                  <a:schemeClr val="accent2">
                    <a:lumMod val="75000"/>
                  </a:schemeClr>
                </a:solidFill>
                <a:latin typeface="Times New Roman" pitchFamily="18" charset="0"/>
                <a:cs typeface="Times New Roman" pitchFamily="18" charset="0"/>
              </a:rPr>
              <a:t>. </a:t>
            </a:r>
            <a:r>
              <a:rPr lang="ru-RU" sz="2800" dirty="0" smtClean="0">
                <a:solidFill>
                  <a:schemeClr val="accent4">
                    <a:lumMod val="50000"/>
                  </a:schemeClr>
                </a:solidFill>
                <a:latin typeface="Times New Roman" pitchFamily="18" charset="0"/>
                <a:cs typeface="Times New Roman" pitchFamily="18" charset="0"/>
              </a:rPr>
              <a:t>Лепка из соленого теста – одна из техник </a:t>
            </a:r>
            <a:r>
              <a:rPr lang="ru-RU" sz="2800" dirty="0" err="1" smtClean="0">
                <a:solidFill>
                  <a:schemeClr val="accent4">
                    <a:lumMod val="50000"/>
                  </a:schemeClr>
                </a:solidFill>
                <a:latin typeface="Times New Roman" pitchFamily="18" charset="0"/>
                <a:cs typeface="Times New Roman" pitchFamily="18" charset="0"/>
              </a:rPr>
              <a:t>арт-терапии</a:t>
            </a:r>
            <a:r>
              <a:rPr lang="ru-RU" sz="2800" dirty="0" smtClean="0">
                <a:solidFill>
                  <a:schemeClr val="accent4">
                    <a:lumMod val="50000"/>
                  </a:schemeClr>
                </a:solidFill>
                <a:latin typeface="Times New Roman" pitchFamily="18" charset="0"/>
                <a:cs typeface="Times New Roman" pitchFamily="18" charset="0"/>
              </a:rPr>
              <a:t>. Этот вид творчества дает возможность выразить эмоции, переживания, страхи, изобразить проблемы в условной форме.</a:t>
            </a:r>
          </a:p>
          <a:p>
            <a:r>
              <a:rPr lang="ru-RU" sz="2800" dirty="0" smtClean="0">
                <a:solidFill>
                  <a:schemeClr val="accent4">
                    <a:lumMod val="50000"/>
                  </a:schemeClr>
                </a:solidFill>
                <a:latin typeface="Times New Roman" pitchFamily="18" charset="0"/>
                <a:cs typeface="Times New Roman" pitchFamily="18" charset="0"/>
              </a:rPr>
              <a:t> Процесс работы с тестом снимает напряжение, успокаивает.</a:t>
            </a:r>
            <a:endParaRPr lang="ru-RU" sz="2800" dirty="0">
              <a:solidFill>
                <a:schemeClr val="accent4">
                  <a:lumMod val="50000"/>
                </a:schemeClr>
              </a:solidFill>
              <a:latin typeface="Times New Roman" pitchFamily="18" charset="0"/>
              <a:cs typeface="Times New Roman" pitchFamily="18" charset="0"/>
            </a:endParaRPr>
          </a:p>
        </p:txBody>
      </p:sp>
      <p:pic>
        <p:nvPicPr>
          <p:cNvPr id="2050" name="Picture 2" descr="C:\Users\pc\Downloads\desktop.jpg"/>
          <p:cNvPicPr>
            <a:picLocks noChangeAspect="1" noChangeArrowheads="1"/>
          </p:cNvPicPr>
          <p:nvPr/>
        </p:nvPicPr>
        <p:blipFill>
          <a:blip r:embed="rId3" cstate="print"/>
          <a:srcRect/>
          <a:stretch>
            <a:fillRect/>
          </a:stretch>
        </p:blipFill>
        <p:spPr bwMode="auto">
          <a:xfrm>
            <a:off x="3923928" y="2852936"/>
            <a:ext cx="5976664" cy="4824536"/>
          </a:xfrm>
          <a:prstGeom prst="round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476672" y="-1323528"/>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TextBox 5"/>
          <p:cNvSpPr txBox="1"/>
          <p:nvPr/>
        </p:nvSpPr>
        <p:spPr>
          <a:xfrm>
            <a:off x="-396552" y="0"/>
            <a:ext cx="10801200" cy="2800767"/>
          </a:xfrm>
          <a:prstGeom prst="rect">
            <a:avLst/>
          </a:prstGeom>
          <a:noFill/>
        </p:spPr>
        <p:txBody>
          <a:bodyPr wrap="square" rtlCol="0">
            <a:spAutoFit/>
          </a:bodyPr>
          <a:lstStyle/>
          <a:p>
            <a:pPr algn="ctr"/>
            <a:r>
              <a:rPr lang="ru-RU" sz="3200" b="1" dirty="0" smtClean="0">
                <a:solidFill>
                  <a:schemeClr val="accent2">
                    <a:lumMod val="75000"/>
                  </a:schemeClr>
                </a:solidFill>
                <a:latin typeface="Times New Roman" pitchFamily="18" charset="0"/>
                <a:cs typeface="Times New Roman" pitchFamily="18" charset="0"/>
              </a:rPr>
              <a:t>Материалы</a:t>
            </a:r>
            <a:r>
              <a:rPr lang="ru-RU" sz="3200" b="1" dirty="0" smtClean="0">
                <a:solidFill>
                  <a:schemeClr val="accent2">
                    <a:lumMod val="75000"/>
                  </a:schemeClr>
                </a:solidFill>
                <a:latin typeface="Times New Roman" pitchFamily="18" charset="0"/>
                <a:cs typeface="Times New Roman" pitchFamily="18" charset="0"/>
              </a:rPr>
              <a:t>, </a:t>
            </a:r>
            <a:r>
              <a:rPr lang="ru-RU" sz="3200" b="1" dirty="0" smtClean="0">
                <a:solidFill>
                  <a:schemeClr val="accent2">
                    <a:lumMod val="75000"/>
                  </a:schemeClr>
                </a:solidFill>
                <a:latin typeface="Times New Roman" pitchFamily="18" charset="0"/>
                <a:cs typeface="Times New Roman" pitchFamily="18" charset="0"/>
              </a:rPr>
              <a:t>используемые при занятиях         тестопластикой:</a:t>
            </a:r>
          </a:p>
          <a:p>
            <a:r>
              <a:rPr lang="ru-RU" sz="2800" dirty="0" smtClean="0">
                <a:solidFill>
                  <a:schemeClr val="accent4">
                    <a:lumMod val="50000"/>
                  </a:schemeClr>
                </a:solidFill>
                <a:latin typeface="Times New Roman" pitchFamily="18" charset="0"/>
                <a:cs typeface="Times New Roman" pitchFamily="18" charset="0"/>
              </a:rPr>
              <a:t>   </a:t>
            </a:r>
          </a:p>
          <a:p>
            <a:endParaRPr lang="ru-RU" sz="2800" dirty="0" smtClean="0">
              <a:solidFill>
                <a:schemeClr val="accent4">
                  <a:lumMod val="50000"/>
                </a:schemeClr>
              </a:solidFill>
              <a:latin typeface="Times New Roman" pitchFamily="18" charset="0"/>
              <a:cs typeface="Times New Roman" pitchFamily="18" charset="0"/>
            </a:endParaRPr>
          </a:p>
          <a:p>
            <a:r>
              <a:rPr lang="ru-RU" sz="2800" dirty="0" smtClean="0">
                <a:solidFill>
                  <a:schemeClr val="accent4">
                    <a:lumMod val="50000"/>
                  </a:schemeClr>
                </a:solidFill>
                <a:latin typeface="Times New Roman" pitchFamily="18" charset="0"/>
                <a:cs typeface="Times New Roman" pitchFamily="18" charset="0"/>
              </a:rPr>
              <a:t> Скалки, формочки для печенья, стеки, расчёски, краски,</a:t>
            </a:r>
          </a:p>
          <a:p>
            <a:r>
              <a:rPr lang="ru-RU" sz="2800" dirty="0" smtClean="0">
                <a:solidFill>
                  <a:schemeClr val="accent4">
                    <a:lumMod val="50000"/>
                  </a:schemeClr>
                </a:solidFill>
                <a:latin typeface="Times New Roman" pitchFamily="18" charset="0"/>
                <a:cs typeface="Times New Roman" pitchFamily="18" charset="0"/>
              </a:rPr>
              <a:t>Пищевые красители, </a:t>
            </a:r>
            <a:r>
              <a:rPr lang="ru-RU" sz="2800" dirty="0" err="1" smtClean="0">
                <a:solidFill>
                  <a:schemeClr val="accent4">
                    <a:lumMod val="50000"/>
                  </a:schemeClr>
                </a:solidFill>
                <a:latin typeface="Times New Roman" pitchFamily="18" charset="0"/>
                <a:cs typeface="Times New Roman" pitchFamily="18" charset="0"/>
              </a:rPr>
              <a:t>чесноковыжималки</a:t>
            </a:r>
            <a:r>
              <a:rPr lang="ru-RU" sz="2800" dirty="0" smtClean="0">
                <a:solidFill>
                  <a:schemeClr val="accent4">
                    <a:lumMod val="50000"/>
                  </a:schemeClr>
                </a:solidFill>
                <a:latin typeface="Times New Roman" pitchFamily="18" charset="0"/>
                <a:cs typeface="Times New Roman" pitchFamily="18" charset="0"/>
              </a:rPr>
              <a:t>, бисер, клей, мука, соль.</a:t>
            </a:r>
          </a:p>
        </p:txBody>
      </p:sp>
      <p:pic>
        <p:nvPicPr>
          <p:cNvPr id="1029" name="Picture 5" descr="C:\Users\pc\Downloads\1018567616.jpg"/>
          <p:cNvPicPr>
            <a:picLocks noChangeAspect="1" noChangeArrowheads="1"/>
          </p:cNvPicPr>
          <p:nvPr/>
        </p:nvPicPr>
        <p:blipFill>
          <a:blip r:embed="rId3" cstate="print"/>
          <a:srcRect/>
          <a:stretch>
            <a:fillRect/>
          </a:stretch>
        </p:blipFill>
        <p:spPr bwMode="auto">
          <a:xfrm>
            <a:off x="1835696" y="4581128"/>
            <a:ext cx="2698750" cy="3597275"/>
          </a:xfrm>
          <a:prstGeom prst="roundRect">
            <a:avLst/>
          </a:prstGeom>
          <a:noFill/>
        </p:spPr>
      </p:pic>
      <p:pic>
        <p:nvPicPr>
          <p:cNvPr id="1030" name="Picture 6" descr="C:\Users\pc\Downloads\7f1c96a1795efaa9b5db4b7cec7c66c8.jpg"/>
          <p:cNvPicPr>
            <a:picLocks noChangeAspect="1" noChangeArrowheads="1"/>
          </p:cNvPicPr>
          <p:nvPr/>
        </p:nvPicPr>
        <p:blipFill>
          <a:blip r:embed="rId4" cstate="print"/>
          <a:srcRect/>
          <a:stretch>
            <a:fillRect/>
          </a:stretch>
        </p:blipFill>
        <p:spPr bwMode="auto">
          <a:xfrm>
            <a:off x="8316416" y="5301208"/>
            <a:ext cx="2046784" cy="2438400"/>
          </a:xfrm>
          <a:prstGeom prst="roundRect">
            <a:avLst/>
          </a:prstGeom>
          <a:noFill/>
        </p:spPr>
      </p:pic>
      <p:pic>
        <p:nvPicPr>
          <p:cNvPr id="1032" name="Picture 8" descr="C:\Users\pc\Downloads\6cc51cf6240063e1e19bf33ed3573ba6.jpg"/>
          <p:cNvPicPr>
            <a:picLocks noChangeAspect="1" noChangeArrowheads="1"/>
          </p:cNvPicPr>
          <p:nvPr/>
        </p:nvPicPr>
        <p:blipFill>
          <a:blip r:embed="rId5" cstate="print"/>
          <a:srcRect/>
          <a:stretch>
            <a:fillRect/>
          </a:stretch>
        </p:blipFill>
        <p:spPr bwMode="auto">
          <a:xfrm>
            <a:off x="5076056" y="2996952"/>
            <a:ext cx="2592288" cy="3312368"/>
          </a:xfrm>
          <a:prstGeom prst="round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476672" y="-1395536"/>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pic>
        <p:nvPicPr>
          <p:cNvPr id="2050" name="Picture 2" descr="C:\Users\pc\Downloads\pishhevoj-krasitel-1.jpg"/>
          <p:cNvPicPr>
            <a:picLocks noChangeAspect="1" noChangeArrowheads="1"/>
          </p:cNvPicPr>
          <p:nvPr/>
        </p:nvPicPr>
        <p:blipFill>
          <a:blip r:embed="rId3" cstate="print"/>
          <a:srcRect/>
          <a:stretch>
            <a:fillRect/>
          </a:stretch>
        </p:blipFill>
        <p:spPr bwMode="auto">
          <a:xfrm>
            <a:off x="-612576" y="2132856"/>
            <a:ext cx="4392488" cy="2492896"/>
          </a:xfrm>
          <a:prstGeom prst="roundRect">
            <a:avLst/>
          </a:prstGeom>
          <a:noFill/>
        </p:spPr>
      </p:pic>
      <p:pic>
        <p:nvPicPr>
          <p:cNvPr id="2051" name="Picture 3" descr="C:\Users\pc\Downloads\img60739788.jpg"/>
          <p:cNvPicPr>
            <a:picLocks noChangeAspect="1" noChangeArrowheads="1"/>
          </p:cNvPicPr>
          <p:nvPr/>
        </p:nvPicPr>
        <p:blipFill>
          <a:blip r:embed="rId4" cstate="print"/>
          <a:srcRect/>
          <a:stretch>
            <a:fillRect/>
          </a:stretch>
        </p:blipFill>
        <p:spPr bwMode="auto">
          <a:xfrm>
            <a:off x="3563888" y="4941168"/>
            <a:ext cx="3962400" cy="2640013"/>
          </a:xfrm>
          <a:prstGeom prst="roundRect">
            <a:avLst/>
          </a:prstGeom>
          <a:noFill/>
        </p:spPr>
      </p:pic>
      <p:pic>
        <p:nvPicPr>
          <p:cNvPr id="2052" name="Picture 4" descr="C:\Users\pc\Downloads\603c6fa2bed5fc79_5432.jpg"/>
          <p:cNvPicPr>
            <a:picLocks noChangeAspect="1" noChangeArrowheads="1"/>
          </p:cNvPicPr>
          <p:nvPr/>
        </p:nvPicPr>
        <p:blipFill>
          <a:blip r:embed="rId5" cstate="print"/>
          <a:srcRect/>
          <a:stretch>
            <a:fillRect/>
          </a:stretch>
        </p:blipFill>
        <p:spPr bwMode="auto">
          <a:xfrm>
            <a:off x="6300192" y="-819472"/>
            <a:ext cx="3344863" cy="3398242"/>
          </a:xfrm>
          <a:prstGeom prst="roundRect">
            <a:avLst/>
          </a:prstGeom>
          <a:noFill/>
        </p:spPr>
      </p:pic>
      <p:pic>
        <p:nvPicPr>
          <p:cNvPr id="9" name="Picture 7" descr="C:\Users\pc\Downloads\0_79202_10fb922c_XL.jpg"/>
          <p:cNvPicPr>
            <a:picLocks noChangeAspect="1" noChangeArrowheads="1"/>
          </p:cNvPicPr>
          <p:nvPr/>
        </p:nvPicPr>
        <p:blipFill>
          <a:blip r:embed="rId6" cstate="print"/>
          <a:srcRect/>
          <a:stretch>
            <a:fillRect/>
          </a:stretch>
        </p:blipFill>
        <p:spPr bwMode="auto">
          <a:xfrm>
            <a:off x="6444208" y="2924944"/>
            <a:ext cx="4026024" cy="2592288"/>
          </a:xfrm>
          <a:prstGeom prst="roundRect">
            <a:avLst/>
          </a:prstGeom>
          <a:noFill/>
        </p:spPr>
      </p:pic>
      <p:pic>
        <p:nvPicPr>
          <p:cNvPr id="10" name="Picture 2" descr="C:\Users\pc\Downloads\59712-skalka-elc-derevjannaja-dlja-testa-115542.jpg"/>
          <p:cNvPicPr>
            <a:picLocks noChangeAspect="1" noChangeArrowheads="1"/>
          </p:cNvPicPr>
          <p:nvPr/>
        </p:nvPicPr>
        <p:blipFill>
          <a:blip r:embed="rId7" cstate="print"/>
          <a:srcRect/>
          <a:stretch>
            <a:fillRect/>
          </a:stretch>
        </p:blipFill>
        <p:spPr bwMode="auto">
          <a:xfrm>
            <a:off x="1763688" y="-387424"/>
            <a:ext cx="3096344" cy="1800200"/>
          </a:xfrm>
          <a:prstGeom prst="round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476672" y="-1395536"/>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p:spPr>
      </p:pic>
      <p:sp>
        <p:nvSpPr>
          <p:cNvPr id="5" name="Прямоугольник 4"/>
          <p:cNvSpPr/>
          <p:nvPr/>
        </p:nvSpPr>
        <p:spPr>
          <a:xfrm>
            <a:off x="-540568" y="-459432"/>
            <a:ext cx="10477672" cy="1938992"/>
          </a:xfrm>
          <a:prstGeom prst="rect">
            <a:avLst/>
          </a:prstGeom>
        </p:spPr>
        <p:txBody>
          <a:bodyPr wrap="square">
            <a:spAutoFit/>
          </a:bodyPr>
          <a:lstStyle/>
          <a:p>
            <a:r>
              <a:rPr lang="ru-RU" sz="2400" b="1" dirty="0" smtClean="0">
                <a:solidFill>
                  <a:schemeClr val="accent2">
                    <a:lumMod val="50000"/>
                  </a:schemeClr>
                </a:solidFill>
                <a:latin typeface="Times New Roman" pitchFamily="18" charset="0"/>
                <a:cs typeface="Times New Roman" pitchFamily="18" charset="0"/>
              </a:rPr>
              <a:t>«</a:t>
            </a:r>
            <a:r>
              <a:rPr lang="ru-RU" sz="2400" b="1" dirty="0" smtClean="0">
                <a:solidFill>
                  <a:schemeClr val="accent2">
                    <a:lumMod val="75000"/>
                  </a:schemeClr>
                </a:solidFill>
                <a:latin typeface="Times New Roman" pitchFamily="18" charset="0"/>
                <a:cs typeface="Times New Roman" pitchFamily="18" charset="0"/>
              </a:rPr>
              <a:t>Истоки способностей и дарования детей – на кончиках их пальцев…</a:t>
            </a:r>
          </a:p>
          <a:p>
            <a:r>
              <a:rPr lang="ru-RU" sz="2400" b="1" dirty="0" smtClean="0">
                <a:solidFill>
                  <a:schemeClr val="accent2">
                    <a:lumMod val="75000"/>
                  </a:schemeClr>
                </a:solidFill>
                <a:latin typeface="Times New Roman" pitchFamily="18" charset="0"/>
                <a:cs typeface="Times New Roman" pitchFamily="18" charset="0"/>
              </a:rPr>
              <a:t>Чем больше уверенности в движениях детской руки, чем тоньше взаимодействия руки с орудиями труда, тем ярче творческая стихия детского разума»</a:t>
            </a:r>
          </a:p>
          <a:p>
            <a:r>
              <a:rPr lang="ru-RU" sz="2400" b="1" dirty="0" smtClean="0">
                <a:solidFill>
                  <a:schemeClr val="accent2">
                    <a:lumMod val="75000"/>
                  </a:schemeClr>
                </a:solidFill>
                <a:latin typeface="Times New Roman" pitchFamily="18" charset="0"/>
                <a:cs typeface="Times New Roman" pitchFamily="18" charset="0"/>
              </a:rPr>
              <a:t>                                                                                                   В.А.Сухомлинский</a:t>
            </a:r>
            <a:endParaRPr lang="ru-RU" sz="2400" b="1" dirty="0">
              <a:solidFill>
                <a:schemeClr val="accent2">
                  <a:lumMod val="75000"/>
                </a:schemeClr>
              </a:solidFill>
              <a:latin typeface="Times New Roman" pitchFamily="18" charset="0"/>
              <a:cs typeface="Times New Roman" pitchFamily="18" charset="0"/>
            </a:endParaRPr>
          </a:p>
        </p:txBody>
      </p:sp>
      <p:pic>
        <p:nvPicPr>
          <p:cNvPr id="4" name="Picture 2" descr="C:\Users\pc\Downloads\32.jpg"/>
          <p:cNvPicPr>
            <a:picLocks noChangeAspect="1" noChangeArrowheads="1"/>
          </p:cNvPicPr>
          <p:nvPr/>
        </p:nvPicPr>
        <p:blipFill>
          <a:blip r:embed="rId3" cstate="print"/>
          <a:srcRect/>
          <a:stretch>
            <a:fillRect/>
          </a:stretch>
        </p:blipFill>
        <p:spPr bwMode="auto">
          <a:xfrm>
            <a:off x="3275856" y="1700808"/>
            <a:ext cx="7344816" cy="6192688"/>
          </a:xfrm>
          <a:prstGeom prst="round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396552" y="-675456"/>
            <a:ext cx="10369152" cy="3539430"/>
          </a:xfrm>
          <a:prstGeom prst="rect">
            <a:avLst/>
          </a:prstGeom>
        </p:spPr>
        <p:txBody>
          <a:bodyPr wrap="square">
            <a:spAutoFit/>
          </a:bodyPr>
          <a:lstStyle/>
          <a:p>
            <a:r>
              <a:rPr lang="ru-RU" sz="2800" dirty="0" smtClean="0">
                <a:solidFill>
                  <a:schemeClr val="accent4">
                    <a:lumMod val="50000"/>
                  </a:schemeClr>
                </a:solidFill>
                <a:latin typeface="Times New Roman" pitchFamily="18" charset="0"/>
                <a:cs typeface="Times New Roman" pitchFamily="18" charset="0"/>
              </a:rPr>
              <a:t>Если вместе с дошкольником будет заниматься его мама или папа, то творчество превратится в приятное и полезное </a:t>
            </a:r>
            <a:r>
              <a:rPr lang="ru-RU" sz="2800" b="1" dirty="0" smtClean="0">
                <a:solidFill>
                  <a:schemeClr val="accent2">
                    <a:lumMod val="75000"/>
                  </a:schemeClr>
                </a:solidFill>
                <a:latin typeface="Times New Roman" pitchFamily="18" charset="0"/>
                <a:cs typeface="Times New Roman" pitchFamily="18" charset="0"/>
              </a:rPr>
              <a:t>общение родителей с ребенком</a:t>
            </a:r>
            <a:r>
              <a:rPr lang="ru-RU" sz="2800" dirty="0" smtClean="0">
                <a:solidFill>
                  <a:schemeClr val="accent2">
                    <a:lumMod val="75000"/>
                  </a:schemeClr>
                </a:solidFill>
                <a:latin typeface="Times New Roman" pitchFamily="18" charset="0"/>
                <a:cs typeface="Times New Roman" pitchFamily="18" charset="0"/>
              </a:rPr>
              <a:t>. </a:t>
            </a:r>
          </a:p>
          <a:p>
            <a:r>
              <a:rPr lang="ru-RU" sz="2800" dirty="0" smtClean="0">
                <a:solidFill>
                  <a:schemeClr val="accent4">
                    <a:lumMod val="50000"/>
                  </a:schemeClr>
                </a:solidFill>
                <a:latin typeface="Times New Roman" pitchFamily="18" charset="0"/>
                <a:cs typeface="Times New Roman" pitchFamily="18" charset="0"/>
              </a:rPr>
              <a:t>Совместная творческая деятельность, как любой грамотно спланированный совместный труд, позволяет установить более доверительные отношения между родителями и детьми. </a:t>
            </a:r>
          </a:p>
          <a:p>
            <a:r>
              <a:rPr lang="ru-RU" sz="2800" dirty="0" smtClean="0">
                <a:solidFill>
                  <a:schemeClr val="accent4">
                    <a:lumMod val="50000"/>
                  </a:schemeClr>
                </a:solidFill>
                <a:latin typeface="Times New Roman" pitchFamily="18" charset="0"/>
                <a:cs typeface="Times New Roman" pitchFamily="18" charset="0"/>
              </a:rPr>
              <a:t>В процесс лепки из соленого теста можно включать воспитательные, обучающие, развивающие элементы.</a:t>
            </a:r>
            <a:endParaRPr lang="ru-RU" sz="2800" dirty="0">
              <a:solidFill>
                <a:schemeClr val="accent4">
                  <a:lumMod val="50000"/>
                </a:schemeClr>
              </a:solidFill>
              <a:latin typeface="Times New Roman" pitchFamily="18" charset="0"/>
              <a:cs typeface="Times New Roman" pitchFamily="18" charset="0"/>
            </a:endParaRPr>
          </a:p>
        </p:txBody>
      </p:sp>
      <p:pic>
        <p:nvPicPr>
          <p:cNvPr id="3074" name="Picture 2" descr="C:\Users\pc\Downloads\hello_html_m7bc88309.jpg"/>
          <p:cNvPicPr>
            <a:picLocks noChangeAspect="1" noChangeArrowheads="1"/>
          </p:cNvPicPr>
          <p:nvPr/>
        </p:nvPicPr>
        <p:blipFill>
          <a:blip r:embed="rId3" cstate="print"/>
          <a:srcRect/>
          <a:stretch>
            <a:fillRect/>
          </a:stretch>
        </p:blipFill>
        <p:spPr bwMode="auto">
          <a:xfrm>
            <a:off x="4211960" y="3573016"/>
            <a:ext cx="6048672" cy="4320480"/>
          </a:xfrm>
          <a:prstGeom prst="round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p:spPr>
      </p:pic>
      <p:sp>
        <p:nvSpPr>
          <p:cNvPr id="5" name="Прямоугольник 4"/>
          <p:cNvSpPr/>
          <p:nvPr/>
        </p:nvSpPr>
        <p:spPr>
          <a:xfrm>
            <a:off x="395536" y="-171400"/>
            <a:ext cx="9433048" cy="5632311"/>
          </a:xfrm>
          <a:prstGeom prst="rect">
            <a:avLst/>
          </a:prstGeom>
        </p:spPr>
        <p:txBody>
          <a:bodyPr wrap="square">
            <a:spAutoFit/>
          </a:bodyPr>
          <a:lstStyle/>
          <a:p>
            <a:r>
              <a:rPr lang="ru-RU" sz="2400" b="1" dirty="0" smtClean="0">
                <a:solidFill>
                  <a:schemeClr val="accent2">
                    <a:lumMod val="75000"/>
                  </a:schemeClr>
                </a:solidFill>
                <a:latin typeface="Times New Roman" pitchFamily="18" charset="0"/>
                <a:cs typeface="Times New Roman" pitchFamily="18" charset="0"/>
              </a:rPr>
              <a:t>Лепка –</a:t>
            </a:r>
            <a:r>
              <a:rPr lang="ru-RU" sz="2400" dirty="0" smtClean="0">
                <a:solidFill>
                  <a:srgbClr val="002060"/>
                </a:solidFill>
                <a:latin typeface="Times New Roman" pitchFamily="18" charset="0"/>
                <a:cs typeface="Times New Roman" pitchFamily="18" charset="0"/>
              </a:rPr>
              <a:t> одно из полезнейших занятий для ребенка, одно из средств эстетического восприятия, помогает формировать художественный вкус, учит видеть и понимать прекрасное в окружающей нас жизни и в искусстве.</a:t>
            </a:r>
          </a:p>
          <a:p>
            <a:r>
              <a:rPr lang="ru-RU" sz="2400" b="1" dirty="0" smtClean="0">
                <a:solidFill>
                  <a:schemeClr val="accent2">
                    <a:lumMod val="75000"/>
                  </a:schemeClr>
                </a:solidFill>
                <a:latin typeface="Times New Roman" pitchFamily="18" charset="0"/>
                <a:cs typeface="Times New Roman" pitchFamily="18" charset="0"/>
              </a:rPr>
              <a:t>Лепка -</a:t>
            </a:r>
            <a:r>
              <a:rPr lang="ru-RU" sz="2400" dirty="0" smtClean="0">
                <a:solidFill>
                  <a:srgbClr val="002060"/>
                </a:solidFill>
                <a:latin typeface="Times New Roman" pitchFamily="18" charset="0"/>
                <a:cs typeface="Times New Roman" pitchFamily="18" charset="0"/>
              </a:rPr>
              <a:t>  это объемное, трехмерное изображение предметов в пространстве с помощью мягкого вещества: глины, пластилина, тесто. Своеобразие лепки состоит в том, что с помощью этого вида деятельности передается форма предмета в трех измерениях.</a:t>
            </a:r>
          </a:p>
          <a:p>
            <a:r>
              <a:rPr lang="ru-RU" sz="2400" b="1" dirty="0" smtClean="0">
                <a:solidFill>
                  <a:schemeClr val="accent2">
                    <a:lumMod val="75000"/>
                  </a:schemeClr>
                </a:solidFill>
                <a:latin typeface="Times New Roman" pitchFamily="18" charset="0"/>
                <a:cs typeface="Times New Roman" pitchFamily="18" charset="0"/>
              </a:rPr>
              <a:t>К нетрадиционным техникам лепки </a:t>
            </a:r>
            <a:r>
              <a:rPr lang="ru-RU" sz="2400" dirty="0" smtClean="0">
                <a:solidFill>
                  <a:srgbClr val="002060"/>
                </a:solidFill>
                <a:latin typeface="Times New Roman" pitchFamily="18" charset="0"/>
                <a:cs typeface="Times New Roman" pitchFamily="18" charset="0"/>
              </a:rPr>
              <a:t>в дошкольном возрасте относятся:</a:t>
            </a:r>
          </a:p>
          <a:p>
            <a:pPr>
              <a:buFont typeface="Wingdings" pitchFamily="2" charset="2"/>
              <a:buChar char="Ø"/>
            </a:pPr>
            <a:r>
              <a:rPr lang="ru-RU" sz="2400" dirty="0" smtClean="0">
                <a:solidFill>
                  <a:srgbClr val="002060"/>
                </a:solidFill>
                <a:latin typeface="Times New Roman" pitchFamily="18" charset="0"/>
                <a:cs typeface="Times New Roman" pitchFamily="18" charset="0"/>
              </a:rPr>
              <a:t>использование в лепке различных нетрадиционных пластических материалов;</a:t>
            </a:r>
          </a:p>
          <a:p>
            <a:pPr>
              <a:buFont typeface="Wingdings" pitchFamily="2" charset="2"/>
              <a:buChar char="Ø"/>
            </a:pPr>
            <a:r>
              <a:rPr lang="ru-RU" sz="2400" dirty="0" smtClean="0">
                <a:solidFill>
                  <a:srgbClr val="002060"/>
                </a:solidFill>
                <a:latin typeface="Times New Roman" pitchFamily="18" charset="0"/>
                <a:cs typeface="Times New Roman" pitchFamily="18" charset="0"/>
              </a:rPr>
              <a:t>интеграцию лепки с различными видами детской изобразительной деятельности;</a:t>
            </a:r>
          </a:p>
          <a:p>
            <a:pPr>
              <a:buFont typeface="Wingdings" pitchFamily="2" charset="2"/>
              <a:buChar char="Ø"/>
            </a:pPr>
            <a:r>
              <a:rPr lang="ru-RU" sz="2400" dirty="0" smtClean="0">
                <a:solidFill>
                  <a:srgbClr val="002060"/>
                </a:solidFill>
                <a:latin typeface="Times New Roman" pitchFamily="18" charset="0"/>
                <a:cs typeface="Times New Roman" pitchFamily="18" charset="0"/>
              </a:rPr>
              <a:t>создание оригинальных лепных образов.</a:t>
            </a:r>
            <a:endParaRPr lang="ru-RU" sz="2400" dirty="0">
              <a:solidFill>
                <a:srgbClr val="00206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p:spPr>
      </p:pic>
      <p:sp>
        <p:nvSpPr>
          <p:cNvPr id="5" name="Прямоугольник 4"/>
          <p:cNvSpPr/>
          <p:nvPr/>
        </p:nvSpPr>
        <p:spPr>
          <a:xfrm>
            <a:off x="-468560" y="-459432"/>
            <a:ext cx="10153128" cy="5262979"/>
          </a:xfrm>
          <a:prstGeom prst="rect">
            <a:avLst/>
          </a:prstGeom>
        </p:spPr>
        <p:txBody>
          <a:bodyPr wrap="square">
            <a:spAutoFit/>
          </a:bodyPr>
          <a:lstStyle/>
          <a:p>
            <a:pPr>
              <a:buFont typeface="Wingdings" pitchFamily="2" charset="2"/>
              <a:buChar char="v"/>
            </a:pPr>
            <a:r>
              <a:rPr lang="ru-RU" sz="2400" b="1" dirty="0" smtClean="0">
                <a:solidFill>
                  <a:schemeClr val="accent2">
                    <a:lumMod val="75000"/>
                  </a:schemeClr>
                </a:solidFill>
                <a:latin typeface="Times New Roman" pitchFamily="18" charset="0"/>
                <a:cs typeface="Times New Roman" pitchFamily="18" charset="0"/>
              </a:rPr>
              <a:t>Нетрадиционные техники </a:t>
            </a:r>
            <a:r>
              <a:rPr lang="ru-RU" sz="2400" dirty="0" smtClean="0">
                <a:solidFill>
                  <a:schemeClr val="accent4">
                    <a:lumMod val="50000"/>
                  </a:schemeClr>
                </a:solidFill>
                <a:latin typeface="Times New Roman" pitchFamily="18" charset="0"/>
                <a:cs typeface="Times New Roman" pitchFamily="18" charset="0"/>
              </a:rPr>
              <a:t>позволяют детям познакомиться с разнообразными пластическими и вспомогательными материалами, что способствует повышению выразительности лепных образов,  поддерживанию их эмоционально – положительного отношения к данному виду деятельности , способствует удовлетворению потребности детей в художественном  выражении, развитию детского изобразительного творчества.</a:t>
            </a:r>
          </a:p>
          <a:p>
            <a:pPr>
              <a:buFont typeface="Wingdings" pitchFamily="2" charset="2"/>
              <a:buChar char="v"/>
            </a:pPr>
            <a:r>
              <a:rPr lang="ru-RU" sz="2400" b="1" dirty="0" smtClean="0">
                <a:solidFill>
                  <a:schemeClr val="accent2">
                    <a:lumMod val="75000"/>
                  </a:schemeClr>
                </a:solidFill>
                <a:latin typeface="Times New Roman" pitchFamily="18" charset="0"/>
                <a:cs typeface="Times New Roman" pitchFamily="18" charset="0"/>
              </a:rPr>
              <a:t> Нетрадиционные техники </a:t>
            </a:r>
            <a:r>
              <a:rPr lang="ru-RU" sz="2400" dirty="0" smtClean="0">
                <a:solidFill>
                  <a:schemeClr val="accent4">
                    <a:lumMod val="50000"/>
                  </a:schemeClr>
                </a:solidFill>
                <a:latin typeface="Times New Roman" pitchFamily="18" charset="0"/>
                <a:cs typeface="Times New Roman" pitchFamily="18" charset="0"/>
              </a:rPr>
              <a:t>лепки способствуют развитию данного вида художественной деятельности. Одно из основных достоинств является привлекательность нетрадиционных техник для детей и легкость некоторых техник в освоении детьми. </a:t>
            </a:r>
          </a:p>
          <a:p>
            <a:pPr>
              <a:buFont typeface="Wingdings" pitchFamily="2" charset="2"/>
              <a:buChar char="v"/>
            </a:pPr>
            <a:r>
              <a:rPr lang="ru-RU" sz="2400" b="1" dirty="0" smtClean="0">
                <a:solidFill>
                  <a:schemeClr val="accent2">
                    <a:lumMod val="75000"/>
                  </a:schemeClr>
                </a:solidFill>
                <a:latin typeface="Times New Roman" pitchFamily="18" charset="0"/>
                <a:cs typeface="Times New Roman" pitchFamily="18" charset="0"/>
              </a:rPr>
              <a:t> Нетрадиционные техники </a:t>
            </a:r>
            <a:r>
              <a:rPr lang="ru-RU" sz="2400" dirty="0" smtClean="0">
                <a:solidFill>
                  <a:schemeClr val="accent4">
                    <a:lumMod val="50000"/>
                  </a:schemeClr>
                </a:solidFill>
                <a:latin typeface="Times New Roman" pitchFamily="18" charset="0"/>
                <a:cs typeface="Times New Roman" pitchFamily="18" charset="0"/>
              </a:rPr>
              <a:t>способствуют развитию воображения, творческой активности, зрительной памяти, гибкости и быстроты и индивидуальности каждого ребенка.</a:t>
            </a:r>
            <a:endParaRPr lang="ru-RU" sz="2400" dirty="0">
              <a:solidFill>
                <a:schemeClr val="accent4">
                  <a:lumMod val="50000"/>
                </a:schemeClr>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p:spPr>
      </p:pic>
      <p:sp>
        <p:nvSpPr>
          <p:cNvPr id="7" name="Прямоугольник 6"/>
          <p:cNvSpPr/>
          <p:nvPr/>
        </p:nvSpPr>
        <p:spPr>
          <a:xfrm>
            <a:off x="0" y="0"/>
            <a:ext cx="9972600" cy="2739211"/>
          </a:xfrm>
          <a:prstGeom prst="rect">
            <a:avLst/>
          </a:prstGeom>
        </p:spPr>
        <p:txBody>
          <a:bodyPr wrap="square">
            <a:spAutoFit/>
          </a:bodyPr>
          <a:lstStyle/>
          <a:p>
            <a:r>
              <a:rPr lang="ru-RU" sz="2000" dirty="0" smtClean="0">
                <a:solidFill>
                  <a:schemeClr val="accent4">
                    <a:lumMod val="50000"/>
                  </a:schemeClr>
                </a:solidFill>
                <a:latin typeface="Times New Roman" pitchFamily="18" charset="0"/>
                <a:cs typeface="Times New Roman" pitchFamily="18" charset="0"/>
              </a:rPr>
              <a:t>  </a:t>
            </a:r>
            <a:endParaRPr lang="ru-RU" sz="2800" dirty="0" smtClean="0">
              <a:solidFill>
                <a:schemeClr val="accent4">
                  <a:lumMod val="50000"/>
                </a:schemeClr>
              </a:solidFill>
              <a:latin typeface="Times New Roman" pitchFamily="18" charset="0"/>
              <a:cs typeface="Times New Roman" pitchFamily="18" charset="0"/>
            </a:endParaRPr>
          </a:p>
          <a:p>
            <a:r>
              <a:rPr lang="ru-RU" sz="2800" b="1" dirty="0" err="1" smtClean="0">
                <a:solidFill>
                  <a:schemeClr val="accent2">
                    <a:lumMod val="75000"/>
                  </a:schemeClr>
                </a:solidFill>
                <a:latin typeface="Times New Roman" pitchFamily="18" charset="0"/>
                <a:cs typeface="Times New Roman" pitchFamily="18" charset="0"/>
              </a:rPr>
              <a:t>Пластинография</a:t>
            </a:r>
            <a:r>
              <a:rPr lang="ru-RU" sz="2800" b="1" dirty="0" smtClean="0">
                <a:solidFill>
                  <a:schemeClr val="accent2">
                    <a:lumMod val="75000"/>
                  </a:schemeClr>
                </a:solidFill>
                <a:latin typeface="Times New Roman" pitchFamily="18" charset="0"/>
                <a:cs typeface="Times New Roman" pitchFamily="18" charset="0"/>
              </a:rPr>
              <a:t> </a:t>
            </a:r>
            <a:r>
              <a:rPr lang="ru-RU" sz="2800" b="1" dirty="0" smtClean="0">
                <a:latin typeface="Times New Roman" pitchFamily="18" charset="0"/>
                <a:cs typeface="Times New Roman" pitchFamily="18" charset="0"/>
              </a:rPr>
              <a:t>–</a:t>
            </a:r>
            <a:r>
              <a:rPr lang="ru-RU" sz="2800" b="1" dirty="0" smtClean="0">
                <a:solidFill>
                  <a:schemeClr val="accent4">
                    <a:lumMod val="50000"/>
                  </a:schemeClr>
                </a:solidFill>
                <a:latin typeface="Times New Roman" pitchFamily="18" charset="0"/>
                <a:cs typeface="Times New Roman" pitchFamily="18" charset="0"/>
              </a:rPr>
              <a:t> </a:t>
            </a:r>
            <a:r>
              <a:rPr lang="ru-RU" sz="2800" dirty="0" smtClean="0">
                <a:solidFill>
                  <a:schemeClr val="accent4">
                    <a:lumMod val="50000"/>
                  </a:schemeClr>
                </a:solidFill>
                <a:latin typeface="Times New Roman" pitchFamily="18" charset="0"/>
                <a:cs typeface="Times New Roman" pitchFamily="18" charset="0"/>
              </a:rPr>
              <a:t>это техника, принцип которой заключается в создании пластилином лепной картинки на бумажной, картонной или иной основе, благодаря которой изображения получаются более или менее выпуклые, </a:t>
            </a:r>
            <a:r>
              <a:rPr lang="ru-RU" sz="2800" dirty="0" err="1" smtClean="0">
                <a:solidFill>
                  <a:schemeClr val="accent4">
                    <a:lumMod val="50000"/>
                  </a:schemeClr>
                </a:solidFill>
                <a:latin typeface="Times New Roman" pitchFamily="18" charset="0"/>
                <a:cs typeface="Times New Roman" pitchFamily="18" charset="0"/>
              </a:rPr>
              <a:t>полуобъемные</a:t>
            </a:r>
            <a:r>
              <a:rPr lang="ru-RU" sz="2800" dirty="0" smtClean="0">
                <a:solidFill>
                  <a:schemeClr val="accent4">
                    <a:lumMod val="50000"/>
                  </a:schemeClr>
                </a:solidFill>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 name="Picture 2" descr="C:\Users\pc\Downloads\875a8375f91de049494d6073098e8a2f_e73898a1f29336763198e44923175cd2.jpg"/>
          <p:cNvPicPr>
            <a:picLocks noChangeAspect="1" noChangeArrowheads="1"/>
          </p:cNvPicPr>
          <p:nvPr/>
        </p:nvPicPr>
        <p:blipFill>
          <a:blip r:embed="rId3" cstate="print"/>
          <a:srcRect/>
          <a:stretch>
            <a:fillRect/>
          </a:stretch>
        </p:blipFill>
        <p:spPr bwMode="auto">
          <a:xfrm>
            <a:off x="4283969" y="2420888"/>
            <a:ext cx="6192688" cy="5263306"/>
          </a:xfrm>
          <a:prstGeom prst="round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620688" y="-1611560"/>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756592" y="-531440"/>
            <a:ext cx="10657184" cy="2677656"/>
          </a:xfrm>
          <a:prstGeom prst="rect">
            <a:avLst/>
          </a:prstGeom>
        </p:spPr>
        <p:txBody>
          <a:bodyPr wrap="square">
            <a:spAutoFit/>
          </a:bodyPr>
          <a:lstStyle/>
          <a:p>
            <a:r>
              <a:rPr lang="ru-RU" sz="2800" b="1" dirty="0" smtClean="0">
                <a:solidFill>
                  <a:schemeClr val="accent2">
                    <a:lumMod val="75000"/>
                  </a:schemeClr>
                </a:solidFill>
                <a:latin typeface="Times New Roman" pitchFamily="18" charset="0"/>
                <a:cs typeface="Times New Roman" pitchFamily="18" charset="0"/>
              </a:rPr>
              <a:t>Пластилиновая мозаика </a:t>
            </a:r>
            <a:r>
              <a:rPr lang="ru-RU" sz="2800" b="1" dirty="0" smtClean="0">
                <a:latin typeface="Times New Roman" pitchFamily="18" charset="0"/>
                <a:cs typeface="Times New Roman" pitchFamily="18" charset="0"/>
              </a:rPr>
              <a:t>– </a:t>
            </a:r>
            <a:r>
              <a:rPr lang="ru-RU" sz="2800" dirty="0" smtClean="0">
                <a:solidFill>
                  <a:schemeClr val="accent4">
                    <a:lumMod val="50000"/>
                  </a:schemeClr>
                </a:solidFill>
                <a:latin typeface="Times New Roman" pitchFamily="18" charset="0"/>
                <a:cs typeface="Times New Roman" pitchFamily="18" charset="0"/>
              </a:rPr>
              <a:t>заполнение изображения мелкими пластилиновыми шариками. Технология изготовления пластилиновой мозаики крайне проста – из пластилина вылепляются мелкие шарики, которые укладываются на лист картона вплотную друг к другу. Такая работа требует усидчивости и аккуратности.</a:t>
            </a:r>
          </a:p>
        </p:txBody>
      </p:sp>
      <p:pic>
        <p:nvPicPr>
          <p:cNvPr id="2050" name="Picture 2" descr="C:\Users\pc\Downloads\plastilin-mozaika1.jpg"/>
          <p:cNvPicPr>
            <a:picLocks noChangeAspect="1" noChangeArrowheads="1"/>
          </p:cNvPicPr>
          <p:nvPr/>
        </p:nvPicPr>
        <p:blipFill>
          <a:blip r:embed="rId3" cstate="print"/>
          <a:srcRect/>
          <a:stretch>
            <a:fillRect/>
          </a:stretch>
        </p:blipFill>
        <p:spPr bwMode="auto">
          <a:xfrm>
            <a:off x="3563888" y="2564904"/>
            <a:ext cx="6624736" cy="4896544"/>
          </a:xfrm>
          <a:prstGeom prst="round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692696" y="-1611560"/>
            <a:ext cx="12192000" cy="9753600"/>
          </a:xfrm>
          <a:prstGeom prst="snip2Same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828600" y="-315416"/>
            <a:ext cx="10369152" cy="1938992"/>
          </a:xfrm>
          <a:prstGeom prst="rect">
            <a:avLst/>
          </a:prstGeom>
        </p:spPr>
        <p:txBody>
          <a:bodyPr wrap="square">
            <a:spAutoFit/>
          </a:bodyPr>
          <a:lstStyle/>
          <a:p>
            <a:r>
              <a:rPr lang="ru-RU" sz="2400" b="1" dirty="0" smtClean="0">
                <a:solidFill>
                  <a:schemeClr val="accent2">
                    <a:lumMod val="75000"/>
                  </a:schemeClr>
                </a:solidFill>
                <a:latin typeface="Times New Roman" pitchFamily="18" charset="0"/>
                <a:cs typeface="Times New Roman" pitchFamily="18" charset="0"/>
              </a:rPr>
              <a:t>Тестопластика –</a:t>
            </a:r>
            <a:r>
              <a:rPr lang="ru-RU" sz="2400" b="1" dirty="0" smtClean="0">
                <a:solidFill>
                  <a:schemeClr val="accent4">
                    <a:lumMod val="50000"/>
                  </a:schemeClr>
                </a:solidFill>
                <a:latin typeface="Times New Roman" pitchFamily="18" charset="0"/>
                <a:cs typeface="Times New Roman" pitchFamily="18" charset="0"/>
              </a:rPr>
              <a:t> </a:t>
            </a:r>
            <a:r>
              <a:rPr lang="ru-RU" sz="2400" dirty="0" smtClean="0">
                <a:solidFill>
                  <a:schemeClr val="accent4">
                    <a:lumMod val="50000"/>
                  </a:schemeClr>
                </a:solidFill>
                <a:latin typeface="Times New Roman" pitchFamily="18" charset="0"/>
                <a:cs typeface="Times New Roman" pitchFamily="18" charset="0"/>
              </a:rPr>
              <a:t>лепка из соленого теста. Техника </a:t>
            </a:r>
            <a:r>
              <a:rPr lang="ru-RU" sz="2400" dirty="0" err="1" smtClean="0">
                <a:solidFill>
                  <a:schemeClr val="accent4">
                    <a:lumMod val="50000"/>
                  </a:schemeClr>
                </a:solidFill>
                <a:latin typeface="Times New Roman" pitchFamily="18" charset="0"/>
                <a:cs typeface="Times New Roman" pitchFamily="18" charset="0"/>
              </a:rPr>
              <a:t>тестопластики</a:t>
            </a:r>
            <a:r>
              <a:rPr lang="ru-RU" sz="2400" dirty="0" smtClean="0">
                <a:solidFill>
                  <a:schemeClr val="accent4">
                    <a:lumMod val="50000"/>
                  </a:schemeClr>
                </a:solidFill>
                <a:latin typeface="Times New Roman" pitchFamily="18" charset="0"/>
                <a:cs typeface="Times New Roman" pitchFamily="18" charset="0"/>
              </a:rPr>
              <a:t> интересна, многообразна.</a:t>
            </a:r>
          </a:p>
          <a:p>
            <a:r>
              <a:rPr lang="ru-RU" sz="2400" dirty="0" smtClean="0">
                <a:solidFill>
                  <a:schemeClr val="accent4">
                    <a:lumMod val="50000"/>
                  </a:schemeClr>
                </a:solidFill>
                <a:latin typeface="Times New Roman" pitchFamily="18" charset="0"/>
                <a:cs typeface="Times New Roman" pitchFamily="18" charset="0"/>
              </a:rPr>
              <a:t> Изделия , выполненные из соленого теста не только приносят радость взрослым и детям, но и украшают жилище или становятся хорошим подарком для родных и близких  </a:t>
            </a:r>
          </a:p>
        </p:txBody>
      </p:sp>
      <p:pic>
        <p:nvPicPr>
          <p:cNvPr id="4" name="Picture 2" descr="C:\Users\pc\Downloads\original.jpeg"/>
          <p:cNvPicPr>
            <a:picLocks noChangeAspect="1" noChangeArrowheads="1"/>
          </p:cNvPicPr>
          <p:nvPr/>
        </p:nvPicPr>
        <p:blipFill>
          <a:blip r:embed="rId3" cstate="print"/>
          <a:srcRect/>
          <a:stretch>
            <a:fillRect/>
          </a:stretch>
        </p:blipFill>
        <p:spPr bwMode="auto">
          <a:xfrm>
            <a:off x="4572000" y="1484784"/>
            <a:ext cx="5832648" cy="5904656"/>
          </a:xfrm>
          <a:prstGeom prst="roundRect">
            <a:avLst/>
          </a:prstGeom>
          <a:noFill/>
        </p:spPr>
      </p:pic>
      <p:pic>
        <p:nvPicPr>
          <p:cNvPr id="5" name="Picture 2" descr="C:\Users\pc\Downloads\66d-1-1966d.png"/>
          <p:cNvPicPr>
            <a:picLocks noChangeAspect="1" noChangeArrowheads="1"/>
          </p:cNvPicPr>
          <p:nvPr/>
        </p:nvPicPr>
        <p:blipFill>
          <a:blip r:embed="rId4" cstate="print"/>
          <a:srcRect/>
          <a:stretch>
            <a:fillRect/>
          </a:stretch>
        </p:blipFill>
        <p:spPr bwMode="auto">
          <a:xfrm>
            <a:off x="-1548680" y="2780928"/>
            <a:ext cx="5959364" cy="5112568"/>
          </a:xfrm>
          <a:prstGeom prst="round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540568" y="-218152"/>
            <a:ext cx="10585176" cy="3785652"/>
          </a:xfrm>
          <a:prstGeom prst="rect">
            <a:avLst/>
          </a:prstGeom>
        </p:spPr>
        <p:txBody>
          <a:bodyPr wrap="square">
            <a:spAutoFit/>
          </a:bodyPr>
          <a:lstStyle/>
          <a:p>
            <a:r>
              <a:rPr lang="ru-RU" sz="2400" dirty="0" smtClean="0">
                <a:solidFill>
                  <a:schemeClr val="accent4">
                    <a:lumMod val="50000"/>
                  </a:schemeClr>
                </a:solidFill>
                <a:latin typeface="Times New Roman" pitchFamily="18" charset="0"/>
                <a:cs typeface="Times New Roman" pitchFamily="18" charset="0"/>
              </a:rPr>
              <a:t>Лепку из соленого теста часто называют </a:t>
            </a:r>
            <a:r>
              <a:rPr lang="ru-RU" sz="2400" b="1" dirty="0" err="1" smtClean="0">
                <a:solidFill>
                  <a:schemeClr val="accent4">
                    <a:lumMod val="50000"/>
                  </a:schemeClr>
                </a:solidFill>
                <a:latin typeface="Times New Roman" pitchFamily="18" charset="0"/>
                <a:cs typeface="Times New Roman" pitchFamily="18" charset="0"/>
              </a:rPr>
              <a:t>биокерамикой</a:t>
            </a:r>
            <a:r>
              <a:rPr lang="ru-RU" sz="2400" dirty="0" smtClean="0">
                <a:solidFill>
                  <a:schemeClr val="accent4">
                    <a:lumMod val="50000"/>
                  </a:schemeClr>
                </a:solidFill>
                <a:latin typeface="Times New Roman" pitchFamily="18" charset="0"/>
                <a:cs typeface="Times New Roman" pitchFamily="18" charset="0"/>
              </a:rPr>
              <a:t>, и это название говорит само за себя: живой, безопасный, в большинстве случаев не </a:t>
            </a:r>
            <a:r>
              <a:rPr lang="ru-RU" sz="2400" dirty="0" err="1" smtClean="0">
                <a:solidFill>
                  <a:schemeClr val="accent4">
                    <a:lumMod val="50000"/>
                  </a:schemeClr>
                </a:solidFill>
                <a:latin typeface="Times New Roman" pitchFamily="18" charset="0"/>
                <a:cs typeface="Times New Roman" pitchFamily="18" charset="0"/>
              </a:rPr>
              <a:t>аллергенный</a:t>
            </a:r>
            <a:r>
              <a:rPr lang="ru-RU" sz="2400" dirty="0" smtClean="0">
                <a:solidFill>
                  <a:schemeClr val="accent4">
                    <a:lumMod val="50000"/>
                  </a:schemeClr>
                </a:solidFill>
                <a:latin typeface="Times New Roman" pitchFamily="18" charset="0"/>
                <a:cs typeface="Times New Roman" pitchFamily="18" charset="0"/>
              </a:rPr>
              <a:t> материал - соленое тесто позволяет создавать изделия, напоминающие глиняные.</a:t>
            </a:r>
            <a:br>
              <a:rPr lang="ru-RU" sz="2400" dirty="0" smtClean="0">
                <a:solidFill>
                  <a:schemeClr val="accent4">
                    <a:lumMod val="50000"/>
                  </a:schemeClr>
                </a:solidFill>
                <a:latin typeface="Times New Roman" pitchFamily="18" charset="0"/>
                <a:cs typeface="Times New Roman" pitchFamily="18" charset="0"/>
              </a:rPr>
            </a:br>
            <a:r>
              <a:rPr lang="ru-RU" sz="2400" dirty="0" smtClean="0">
                <a:solidFill>
                  <a:schemeClr val="accent4">
                    <a:lumMod val="50000"/>
                  </a:schemeClr>
                </a:solidFill>
                <a:latin typeface="Times New Roman" pitchFamily="18" charset="0"/>
                <a:cs typeface="Times New Roman" pitchFamily="18" charset="0"/>
              </a:rPr>
              <a:t>Детям очень нравится лепить именно из теста, особенно, неокрашенного. Мне кажется, это связано с приятными ассоциациями: уютной кухней, теплыми мамиными руками, предвкушением угощения. И если поделка из пластилина часто воспринимается как нечто временное, недолговечное, то твердое раскрашенное изделие из соленого теста – это уже художественное произведение, возможный подарок, памятный сувенир. </a:t>
            </a:r>
            <a:endParaRPr lang="ru-RU" sz="2400" dirty="0">
              <a:solidFill>
                <a:schemeClr val="accent4">
                  <a:lumMod val="50000"/>
                </a:schemeClr>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pc\Downloads\9izE8Ma4T.png"/>
          <p:cNvPicPr>
            <a:picLocks noChangeAspect="1" noChangeArrowheads="1"/>
          </p:cNvPicPr>
          <p:nvPr/>
        </p:nvPicPr>
        <p:blipFill>
          <a:blip r:embed="rId2" cstate="print"/>
          <a:srcRect/>
          <a:stretch>
            <a:fillRect/>
          </a:stretch>
        </p:blipFill>
        <p:spPr bwMode="auto">
          <a:xfrm>
            <a:off x="-1260648" y="-747464"/>
            <a:ext cx="12192000" cy="9753600"/>
          </a:xfrm>
          <a:prstGeom prst="rect">
            <a:avLst/>
          </a:prstGeom>
          <a:noFill/>
        </p:spPr>
      </p:pic>
      <p:sp>
        <p:nvSpPr>
          <p:cNvPr id="7" name="Прямоугольник 6"/>
          <p:cNvSpPr/>
          <p:nvPr/>
        </p:nvSpPr>
        <p:spPr>
          <a:xfrm>
            <a:off x="0" y="58846"/>
            <a:ext cx="9972600" cy="646331"/>
          </a:xfrm>
          <a:prstGeom prst="rect">
            <a:avLst/>
          </a:prstGeom>
        </p:spPr>
        <p:txBody>
          <a:bodyPr wrap="square">
            <a:spAutoFit/>
          </a:bodyPr>
          <a:lstStyle/>
          <a:p>
            <a:r>
              <a:rPr lang="ru-RU" dirty="0" smtClean="0"/>
              <a:t/>
            </a:r>
            <a:br>
              <a:rPr lang="ru-RU" dirty="0" smtClean="0"/>
            </a:br>
            <a:endParaRPr lang="ru-RU" dirty="0"/>
          </a:p>
        </p:txBody>
      </p:sp>
      <p:sp>
        <p:nvSpPr>
          <p:cNvPr id="6" name="Прямоугольник 5"/>
          <p:cNvSpPr/>
          <p:nvPr/>
        </p:nvSpPr>
        <p:spPr>
          <a:xfrm>
            <a:off x="0" y="476672"/>
            <a:ext cx="9684568" cy="3231654"/>
          </a:xfrm>
          <a:prstGeom prst="rect">
            <a:avLst/>
          </a:prstGeom>
        </p:spPr>
        <p:txBody>
          <a:bodyPr wrap="square">
            <a:spAutoFit/>
          </a:bodyPr>
          <a:lstStyle/>
          <a:p>
            <a:r>
              <a:rPr lang="ru-RU" sz="2800" dirty="0" smtClean="0">
                <a:solidFill>
                  <a:schemeClr val="accent4">
                    <a:lumMod val="50000"/>
                  </a:schemeClr>
                </a:solidFill>
                <a:latin typeface="Times New Roman" pitchFamily="18" charset="0"/>
                <a:cs typeface="Times New Roman" pitchFamily="18" charset="0"/>
              </a:rPr>
              <a:t>                           </a:t>
            </a:r>
            <a:r>
              <a:rPr lang="ru-RU" sz="2800" dirty="0" smtClean="0">
                <a:solidFill>
                  <a:schemeClr val="accent2">
                    <a:lumMod val="75000"/>
                  </a:schemeClr>
                </a:solidFill>
                <a:latin typeface="Times New Roman" pitchFamily="18" charset="0"/>
                <a:cs typeface="Times New Roman" pitchFamily="18" charset="0"/>
              </a:rPr>
              <a:t>Рецепт соленого теста:</a:t>
            </a:r>
            <a:r>
              <a:rPr lang="ru-RU" sz="2800" dirty="0" smtClean="0">
                <a:solidFill>
                  <a:schemeClr val="accent4">
                    <a:lumMod val="50000"/>
                  </a:schemeClr>
                </a:solidFill>
                <a:latin typeface="Times New Roman" pitchFamily="18" charset="0"/>
                <a:cs typeface="Times New Roman" pitchFamily="18" charset="0"/>
              </a:rPr>
              <a:t/>
            </a:r>
            <a:br>
              <a:rPr lang="ru-RU" sz="2800" dirty="0" smtClean="0">
                <a:solidFill>
                  <a:schemeClr val="accent4">
                    <a:lumMod val="50000"/>
                  </a:schemeClr>
                </a:solidFill>
                <a:latin typeface="Times New Roman" pitchFamily="18" charset="0"/>
                <a:cs typeface="Times New Roman" pitchFamily="18" charset="0"/>
              </a:rPr>
            </a:br>
            <a:r>
              <a:rPr lang="ru-RU" sz="2800" dirty="0" smtClean="0">
                <a:solidFill>
                  <a:schemeClr val="accent4">
                    <a:lumMod val="50000"/>
                  </a:schemeClr>
                </a:solidFill>
                <a:latin typeface="Times New Roman" pitchFamily="18" charset="0"/>
                <a:cs typeface="Times New Roman" pitchFamily="18" charset="0"/>
              </a:rPr>
              <a:t>Мука – 1 стакан, соль «Экстра» - 1 стакан, клей ПВА – 1 столовая ложка, масло подсолнечное или детское «Джонсон Бэби» - 1 чайная ложка, вода – количество произвольное, зависит от качества муки (добавлять понемногу, пока тесто не станет эластичным как пластилин).</a:t>
            </a:r>
            <a:r>
              <a:rPr lang="ru-RU" dirty="0" smtClean="0"/>
              <a:t/>
            </a:r>
            <a:br>
              <a:rPr lang="ru-RU" dirty="0" smtClean="0"/>
            </a:br>
            <a:r>
              <a:rPr lang="ru-RU" dirty="0" smtClean="0"/>
              <a:t/>
            </a:r>
            <a:br>
              <a:rPr lang="ru-RU" dirty="0" smtClean="0"/>
            </a:br>
            <a:endParaRPr lang="ru-RU" dirty="0"/>
          </a:p>
        </p:txBody>
      </p:sp>
      <p:pic>
        <p:nvPicPr>
          <p:cNvPr id="4099" name="Picture 3" descr="C:\Users\pc\Downloads\img2 (3).jpg"/>
          <p:cNvPicPr>
            <a:picLocks noChangeAspect="1" noChangeArrowheads="1"/>
          </p:cNvPicPr>
          <p:nvPr/>
        </p:nvPicPr>
        <p:blipFill>
          <a:blip r:embed="rId3" cstate="print"/>
          <a:srcRect/>
          <a:stretch>
            <a:fillRect/>
          </a:stretch>
        </p:blipFill>
        <p:spPr bwMode="auto">
          <a:xfrm>
            <a:off x="3923928" y="3212976"/>
            <a:ext cx="6408712" cy="5328592"/>
          </a:xfrm>
          <a:prstGeom prst="round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545</Words>
  <Application>Microsoft Office PowerPoint</Application>
  <PresentationFormat>Экран (4:3)</PresentationFormat>
  <Paragraphs>84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RePack by SPecialiST</dc:creator>
  <cp:lastModifiedBy>RePack by SPecialiST</cp:lastModifiedBy>
  <cp:revision>26</cp:revision>
  <dcterms:created xsi:type="dcterms:W3CDTF">2018-04-02T06:14:46Z</dcterms:created>
  <dcterms:modified xsi:type="dcterms:W3CDTF">2018-04-16T14:56:55Z</dcterms:modified>
</cp:coreProperties>
</file>