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71" r:id="rId9"/>
    <p:sldId id="272" r:id="rId10"/>
    <p:sldId id="258" r:id="rId11"/>
    <p:sldId id="265" r:id="rId12"/>
    <p:sldId id="273" r:id="rId13"/>
    <p:sldId id="266" r:id="rId14"/>
    <p:sldId id="274" r:id="rId15"/>
    <p:sldId id="267" r:id="rId16"/>
    <p:sldId id="268" r:id="rId17"/>
    <p:sldId id="269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D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pedlib.ru/books1/2/0039/3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http://www.pedlib.ru/books1/2/0039/9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35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Развитие мелкой моторики детей с ОНР в коммуникативной деятельности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1028" name="Picture 4" descr="http://im3-tub-ru.yandex.net/i?id=111e89fa5fcdbae47f31125bb10f2181-95-144&amp;n=2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43808" y="3573016"/>
            <a:ext cx="2880320" cy="236713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300192" y="4581129"/>
            <a:ext cx="2376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Учитель-логопед МАДОУ </a:t>
            </a:r>
            <a:r>
              <a:rPr lang="ru-RU" dirty="0" smtClean="0"/>
              <a:t>«Детский сад </a:t>
            </a:r>
            <a:r>
              <a:rPr lang="ru-RU" dirty="0" smtClean="0"/>
              <a:t>№</a:t>
            </a:r>
            <a:r>
              <a:rPr lang="ru-RU" dirty="0" smtClean="0"/>
              <a:t>56 г.о. </a:t>
            </a:r>
            <a:r>
              <a:rPr lang="ru-RU" dirty="0" smtClean="0"/>
              <a:t>Самара» </a:t>
            </a:r>
            <a:endParaRPr lang="ru-RU" dirty="0" smtClean="0"/>
          </a:p>
          <a:p>
            <a:pPr algn="r"/>
            <a:r>
              <a:rPr lang="ru-RU" dirty="0" smtClean="0"/>
              <a:t>А.Р. </a:t>
            </a:r>
            <a:r>
              <a:rPr lang="ru-RU" dirty="0" err="1" smtClean="0"/>
              <a:t>Трунова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11560" y="332656"/>
            <a:ext cx="792088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Пальчиковая гимнастика</a:t>
            </a: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51520" y="2171604"/>
            <a:ext cx="4248472" cy="2036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4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2A2723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Разминка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54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2A2723"/>
                </a:solidFill>
                <a:effectLst/>
                <a:latin typeface="Georgia" pitchFamily="18" charset="0"/>
                <a:ea typeface="Times New Roman" pitchFamily="18" charset="0"/>
              </a:rPr>
              <a:t>Ты, утенок, не пищи!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254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2A2723"/>
                </a:solidFill>
                <a:effectLst/>
                <a:latin typeface="Georgia" pitchFamily="18" charset="0"/>
                <a:ea typeface="Times New Roman" pitchFamily="18" charset="0"/>
              </a:rPr>
              <a:t>Лучше маму поищи.</a:t>
            </a:r>
          </a:p>
          <a:p>
            <a:pPr marL="0" marR="0" lvl="0" indent="254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254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A2723"/>
                </a:solidFill>
                <a:effectLst/>
                <a:latin typeface="Georgia" pitchFamily="18" charset="0"/>
                <a:ea typeface="Times New Roman" pitchFamily="18" charset="0"/>
              </a:rPr>
              <a:t>Сжимать в кулачки и разжимать </a:t>
            </a:r>
          </a:p>
          <a:p>
            <a:pPr marL="0" marR="0" lvl="0" indent="254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A2723"/>
                </a:solidFill>
                <a:effectLst/>
                <a:latin typeface="Georgia" pitchFamily="18" charset="0"/>
                <a:ea typeface="Times New Roman" pitchFamily="18" charset="0"/>
              </a:rPr>
              <a:t>пальцы сразу двух рук.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254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A2723"/>
                </a:solidFill>
                <a:effectLst/>
                <a:latin typeface="Georgia" pitchFamily="18" charset="0"/>
                <a:ea typeface="Times New Roman" pitchFamily="18" charset="0"/>
              </a:rPr>
              <a:t> Можно использовать резиновые игрушки.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254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5361" name="Рисунок 2" descr="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116" y="4581128"/>
            <a:ext cx="3711498" cy="1440160"/>
          </a:xfrm>
          <a:prstGeom prst="rect">
            <a:avLst/>
          </a:prstGeom>
          <a:noFill/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1012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4572000" y="2036637"/>
            <a:ext cx="4104456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4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2A2723"/>
                </a:solidFill>
                <a:effectLst/>
                <a:latin typeface="Georgia" pitchFamily="18" charset="0"/>
                <a:ea typeface="Times New Roman" pitchFamily="18" charset="0"/>
              </a:rPr>
              <a:t>Наш малыш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254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2A2723"/>
                </a:solidFill>
                <a:effectLst/>
                <a:latin typeface="Georgia" pitchFamily="18" charset="0"/>
                <a:ea typeface="Times New Roman" pitchFamily="18" charset="0"/>
              </a:rPr>
              <a:t>Этот пальчик — дедушка,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254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2A2723"/>
                </a:solidFill>
                <a:effectLst/>
                <a:latin typeface="Georgia" pitchFamily="18" charset="0"/>
                <a:ea typeface="Times New Roman" pitchFamily="18" charset="0"/>
              </a:rPr>
              <a:t>Этот пальчик — бабушка,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254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2A2723"/>
                </a:solidFill>
                <a:effectLst/>
                <a:latin typeface="Georgia" pitchFamily="18" charset="0"/>
                <a:ea typeface="Times New Roman" pitchFamily="18" charset="0"/>
              </a:rPr>
              <a:t>Этот пальчик — папочка,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254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2A2723"/>
                </a:solidFill>
                <a:effectLst/>
                <a:latin typeface="Georgia" pitchFamily="18" charset="0"/>
                <a:ea typeface="Times New Roman" pitchFamily="18" charset="0"/>
              </a:rPr>
              <a:t>Этот пальчик — мамочка,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254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2A2723"/>
                </a:solidFill>
                <a:effectLst/>
                <a:latin typeface="Georgia" pitchFamily="18" charset="0"/>
                <a:ea typeface="Times New Roman" pitchFamily="18" charset="0"/>
              </a:rPr>
              <a:t>Этот пальчик — наш малыш.</a:t>
            </a:r>
          </a:p>
          <a:p>
            <a:pPr marL="0" marR="0" lvl="0" indent="254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254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A2723"/>
                </a:solidFill>
                <a:effectLst/>
                <a:latin typeface="Georgia" pitchFamily="18" charset="0"/>
                <a:ea typeface="Times New Roman" pitchFamily="18" charset="0"/>
              </a:rPr>
              <a:t>Согнуть пальцы в кулачок, затем по очереди разгибать их, начиная с большого пальца.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254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5364" name="Рисунок 55" descr="9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4725144"/>
            <a:ext cx="2592288" cy="1701031"/>
          </a:xfrm>
          <a:prstGeom prst="rect">
            <a:avLst/>
          </a:prstGeom>
          <a:noFill/>
        </p:spPr>
      </p:pic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1654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Пальчиковый театр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4942629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5" y="3739648"/>
            <a:ext cx="5230327" cy="235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регина\Рабочий стол\56\20140922_11075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684" y="764704"/>
            <a:ext cx="8576951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260648"/>
            <a:ext cx="72728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Массаж кистей рук</a:t>
            </a:r>
          </a:p>
          <a:p>
            <a:endParaRPr lang="ru-RU" dirty="0"/>
          </a:p>
        </p:txBody>
      </p:sp>
      <p:pic>
        <p:nvPicPr>
          <p:cNvPr id="2050" name="Picture 2" descr="http://logoped.ru/images/massazh_kistej_ruk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0454" y="1340768"/>
            <a:ext cx="3353515" cy="2160240"/>
          </a:xfrm>
          <a:prstGeom prst="rect">
            <a:avLst/>
          </a:prstGeom>
          <a:noFill/>
        </p:spPr>
      </p:pic>
      <p:pic>
        <p:nvPicPr>
          <p:cNvPr id="2052" name="Picture 4" descr="http://logoped.ru/images/massazh_kistej_ruk_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340768"/>
            <a:ext cx="3236026" cy="2394979"/>
          </a:xfrm>
          <a:prstGeom prst="rect">
            <a:avLst/>
          </a:prstGeom>
          <a:noFill/>
        </p:spPr>
      </p:pic>
      <p:pic>
        <p:nvPicPr>
          <p:cNvPr id="2054" name="Picture 6" descr="Игры для детей 2 - 3-х лет на развитие ручной моторики и координации. / Дети / Банк Советов - полезные совет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005064"/>
            <a:ext cx="3131840" cy="2348880"/>
          </a:xfrm>
          <a:prstGeom prst="rect">
            <a:avLst/>
          </a:prstGeom>
          <a:noFill/>
        </p:spPr>
      </p:pic>
      <p:pic>
        <p:nvPicPr>
          <p:cNvPr id="2056" name="Picture 8" descr="http://im2-tub-ru.yandex.net/i?id=a0d89257322a7cf0d147bcc1fbdff6e9-114-144&amp;n=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221088"/>
            <a:ext cx="3147869" cy="1886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регина\Рабочий стол\56\20140922_1105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5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51520" y="57121"/>
            <a:ext cx="8280920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2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Упражнения на развитие графических (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графомоторных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навыков. 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мелкой моторики как подготовки детей к письму.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3" descr="http://im3-tub-ru.yandex.net/i?id=adbe99120c6f6b3d532ba3fcdc42a4e3-109-144&amp;n=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3"/>
            <a:ext cx="1872208" cy="1644507"/>
          </a:xfrm>
          <a:prstGeom prst="rect">
            <a:avLst/>
          </a:prstGeom>
          <a:noFill/>
        </p:spPr>
      </p:pic>
      <p:pic>
        <p:nvPicPr>
          <p:cNvPr id="23556" name="Picture 4" descr="C:\Documents and Settings\регина\Рабочий стол\Задания на мелкую моторику\94037117_Poslushnuyykarandash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556792"/>
            <a:ext cx="2267022" cy="3059166"/>
          </a:xfrm>
          <a:prstGeom prst="rect">
            <a:avLst/>
          </a:prstGeom>
          <a:noFill/>
        </p:spPr>
      </p:pic>
      <p:pic>
        <p:nvPicPr>
          <p:cNvPr id="23557" name="Picture 5" descr="C:\Documents and Settings\регина\Рабочий стол\Задания на мелкую моторику\i_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484784"/>
            <a:ext cx="2543175" cy="3209925"/>
          </a:xfrm>
          <a:prstGeom prst="rect">
            <a:avLst/>
          </a:prstGeom>
          <a:noFill/>
        </p:spPr>
      </p:pic>
      <p:pic>
        <p:nvPicPr>
          <p:cNvPr id="23558" name="Picture 6" descr="C:\Documents and Settings\регина\Рабочий стол\Задания на мелкую моторику\I_0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501008"/>
            <a:ext cx="2016224" cy="2885674"/>
          </a:xfrm>
          <a:prstGeom prst="rect">
            <a:avLst/>
          </a:prstGeom>
          <a:noFill/>
        </p:spPr>
      </p:pic>
      <p:pic>
        <p:nvPicPr>
          <p:cNvPr id="23560" name="Picture 8" descr="http://im2-tub-ru.yandex.net/i?id=a12f4357ec4ba8b0d084180a72d6dd68-97-144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4785742"/>
            <a:ext cx="1584176" cy="1584176"/>
          </a:xfrm>
          <a:prstGeom prst="rect">
            <a:avLst/>
          </a:prstGeom>
          <a:noFill/>
        </p:spPr>
      </p:pic>
      <p:pic>
        <p:nvPicPr>
          <p:cNvPr id="23562" name="Picture 10" descr="http://im1-tub-ru.yandex.net/i?id=55d221772f0ee126c6a6211dc5c6dd47-111-144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4941168"/>
            <a:ext cx="201930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3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2987824" y="3291733"/>
            <a:ext cx="36724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Comic Sans MS" pitchFamily="66" charset="0"/>
              </a:rPr>
              <a:t>Игры с мелкими предметами</a:t>
            </a:r>
            <a:endParaRPr lang="ru-RU" sz="3200" b="1" dirty="0">
              <a:latin typeface="Comic Sans MS" pitchFamily="66" charset="0"/>
            </a:endParaRPr>
          </a:p>
        </p:txBody>
      </p:sp>
      <p:pic>
        <p:nvPicPr>
          <p:cNvPr id="3" name="Picture 8" descr="Photo-01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1800200" cy="1431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http://im0-tub-ru.yandex.net/i?id=ffae8b2fa4864439d89cb7147d72bc0e-100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772816"/>
            <a:ext cx="1666875" cy="1428750"/>
          </a:xfrm>
          <a:prstGeom prst="rect">
            <a:avLst/>
          </a:prstGeom>
          <a:noFill/>
        </p:spPr>
      </p:pic>
      <p:pic>
        <p:nvPicPr>
          <p:cNvPr id="24580" name="Picture 4" descr="http://im1-tub-ru.yandex.net/i?id=30981cacec8bf0b4fc5f8c7c8be52722-108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038225" cy="1428750"/>
          </a:xfrm>
          <a:prstGeom prst="rect">
            <a:avLst/>
          </a:prstGeom>
          <a:noFill/>
        </p:spPr>
      </p:pic>
      <p:pic>
        <p:nvPicPr>
          <p:cNvPr id="24582" name="Picture 6" descr="http://im0-tub-ru.yandex.net/i?id=96a53d2f872c81bbe0544a30df61ce4e-135-144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797152"/>
            <a:ext cx="1905000" cy="1428750"/>
          </a:xfrm>
          <a:prstGeom prst="rect">
            <a:avLst/>
          </a:prstGeom>
          <a:noFill/>
        </p:spPr>
      </p:pic>
      <p:pic>
        <p:nvPicPr>
          <p:cNvPr id="24584" name="Picture 8" descr="http://im3-tub-ru.yandex.net/i?id=0c6f6e7fcdac44ec83090de6121f329b-02-144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3212976"/>
            <a:ext cx="1885950" cy="1428750"/>
          </a:xfrm>
          <a:prstGeom prst="rect">
            <a:avLst/>
          </a:prstGeom>
          <a:noFill/>
        </p:spPr>
      </p:pic>
      <p:pic>
        <p:nvPicPr>
          <p:cNvPr id="24586" name="Picture 10" descr="http://im3-tub-ru.yandex.net/i?id=3432a87ab442f57830c10b680899baeb-52-144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476672"/>
            <a:ext cx="1905000" cy="1428750"/>
          </a:xfrm>
          <a:prstGeom prst="rect">
            <a:avLst/>
          </a:prstGeom>
          <a:noFill/>
        </p:spPr>
      </p:pic>
      <p:pic>
        <p:nvPicPr>
          <p:cNvPr id="24588" name="Picture 12" descr="http://im0-tub-ru.yandex.net/i?id=88d512bd445abb22bf279dc9a40a4ccc-130-144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0032" y="1844824"/>
            <a:ext cx="1905000" cy="1428750"/>
          </a:xfrm>
          <a:prstGeom prst="rect">
            <a:avLst/>
          </a:prstGeom>
          <a:noFill/>
        </p:spPr>
      </p:pic>
      <p:pic>
        <p:nvPicPr>
          <p:cNvPr id="24590" name="Picture 14" descr="http://im3-tub-ru.yandex.net/i?id=b94d0559e8c8d26c397b37e7fc1d0f28-57-144&amp;n=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76256" y="3645024"/>
            <a:ext cx="1811004" cy="1212726"/>
          </a:xfrm>
          <a:prstGeom prst="rect">
            <a:avLst/>
          </a:prstGeom>
          <a:noFill/>
        </p:spPr>
      </p:pic>
      <p:pic>
        <p:nvPicPr>
          <p:cNvPr id="24592" name="Picture 16" descr="http://im3-tub-ru.yandex.net/i?id=cc64e43ad72789b594daa419c3fe70fb-28-144&amp;n=2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79712" y="4941168"/>
            <a:ext cx="181927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412776"/>
            <a:ext cx="72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Упражнения на тренировку моторики пальцев рук ускоряют процесс функционального созревания мозга. Влияние сказывается как сразу после выполнения упражнений, так и пролонгировано, способствуя стойкому повышению работоспособности центральной нервной системы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3501008"/>
            <a:ext cx="61926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Усовершенствованные движения пальцев рук способствуют более быстрому и полноценному формированию речи ребенка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9752" y="548680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://im0-tub-ru.yandex.net/i?id=541cbb98b92b80c662c785714dc5185c-121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348155"/>
            <a:ext cx="2736304" cy="22551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751344"/>
            <a:ext cx="82809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/>
          </a:p>
          <a:p>
            <a:endParaRPr lang="ru-RU" dirty="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51520" y="1110749"/>
            <a:ext cx="8568952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07988" algn="l"/>
              </a:tabLst>
            </a:pP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Бардышева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Т. Ю. Здравствуй, пальчик. Пальчиковые игры.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М.: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Карапуз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2007.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07988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Большакова С. Е. Формирование мелкой моторики рук: Игры и упражнения.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М.: ТЦ Сфера, 2006.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07988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Бот О. С. Формирование точных движений пальцев у детей с общим недоразвитием речи // Дефектология. - 1983. - N1.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07988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Воробьева Л. В. Развивающие игры для дошкольников.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СПб: Изд. дом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Литера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2006.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07988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Ермакова И. А. Развиваем мелкую моторику у малышей.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СПб: Изд. дом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Литера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2006.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07988" algn="l"/>
              </a:tabLst>
            </a:pP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Крупенчук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О. И. Пальчиковые игры.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СПб: Изд. дом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Литера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2007.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07988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Пименова Е. П. Пальчиковые игры.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Ростов-на-Дону: Феникс, 2007.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07988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Тимофеева Е. Ю., Чернова Е. И. Пальчиковые шаги. Упражнения на развитие мелкой моторики.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СПб: Корона-Век, 2007.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07988" algn="l"/>
              </a:tabLst>
            </a:pP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Цвынтарный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В. В. Играем пальчиками и развиваем речь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СПб: ИЧП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Хардфорд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1996.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07988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Соколова Ю. А. Игры с пальчиками.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М.: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Эксмо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2006.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07988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Архипова Е.Ф.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“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Логопедический массаж при дизартрии.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2-е изд.,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испр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М.: АСТ: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Астрель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 Владимир: ВКТ, 2012.- 123, [5] с.: (Библиотека логопеда)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07988" algn="l"/>
              </a:tabLst>
            </a:pP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Краузе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Е.Н. Логопедический массаж и артикуляционная гимнастика: Практическое пособие.-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Спб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.: ООО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“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Издательство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“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Корона.Век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”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2011.- 80 с., ил.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07988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Малюкова И.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“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Игровой массаж как средство подготовки руки к письму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”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//Дошкольное воспитание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2008.- №2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с. 79-82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07988" algn="l"/>
              </a:tabLst>
            </a:pP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Микляева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Ю.В. Логопедический массаж и гимнастика. Работа над звукопроизношением.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М.: Айрис-пресс, 2010.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112 с.: ил.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(Популярная логопедия)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7988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7988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404664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Литература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2160240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latin typeface="Comic Sans MS" pitchFamily="66" charset="0"/>
              </a:rPr>
              <a:t>«Не интеллектуальные преимущества сделали человека властелином над всем живущим, но то, что одни мы владеем руками – этим органом всех органов».                                                                                                    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/>
              <a:t>                                                                     Джордано Бруно</a:t>
            </a:r>
            <a:endParaRPr lang="ru-RU" sz="20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708920"/>
            <a:ext cx="2520280" cy="3345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924944"/>
            <a:ext cx="4494818" cy="2996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4536504"/>
          </a:xfrm>
        </p:spPr>
        <p:txBody>
          <a:bodyPr>
            <a:noAutofit/>
          </a:bodyPr>
          <a:lstStyle/>
          <a:p>
            <a:pPr lvl="0" algn="l" fontAlgn="base"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Виды занятий</a:t>
            </a:r>
            <a: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Упражнения на координацию слова с движением</a:t>
            </a:r>
            <a: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пальчиковая гимнастика </a:t>
            </a:r>
            <a:b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пальчиковый театр</a:t>
            </a:r>
            <a:b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массаж  кистей рук </a:t>
            </a:r>
            <a:b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Упражнения на развитие графических (</a:t>
            </a:r>
            <a:r>
              <a:rPr lang="ru-RU" sz="18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графомоторных</a:t>
            </a:r>
            <a:r>
              <a:rPr lang="ru-RU" sz="1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навыков. </a:t>
            </a:r>
            <a: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b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Развитие мелкой моторики как подготовки детей к письму.</a:t>
            </a:r>
            <a:b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Рисование, раскрашивание.</a:t>
            </a:r>
            <a:b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штриховка, лабиринты</a:t>
            </a:r>
            <a:b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рисование по пунктирным линиям </a:t>
            </a:r>
            <a:b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дорисовывание</a:t>
            </a:r>
            <a: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работа в тетради в крупную клетку ( прописи)</a:t>
            </a:r>
            <a:b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 т.п.</a:t>
            </a:r>
            <a:b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 с мелкими предметами </a:t>
            </a:r>
            <a:r>
              <a:rPr lang="ru-RU" sz="1600" b="1" dirty="0" smtClean="0">
                <a:solidFill>
                  <a:srgbClr val="4646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4646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55576" y="4797152"/>
            <a:ext cx="3740224" cy="163224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Принципы: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От простого к сложному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(диагностика, в которой определяется степень ловкости рук и пальцев)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Соответствие  лексической теме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32040" y="4869160"/>
            <a:ext cx="3754760" cy="15602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Использование в разных формах организации детей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НОД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Подгрупповые занятия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Индивидуальные занятия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Диагностика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уровня развития мелкой моторики рук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139952" y="1772816"/>
            <a:ext cx="4824536" cy="4353347"/>
          </a:xfrm>
          <a:solidFill>
            <a:srgbClr val="FBFDD3"/>
          </a:solidFill>
        </p:spPr>
        <p:style>
          <a:lnRef idx="2">
            <a:schemeClr val="accent3"/>
          </a:lnRef>
          <a:fillRef idx="1001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Задания для детей  младшего дошкольного возраста: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Пальчик с носиком здороваются. 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Уложи монеты в коробку.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Нарисуй пальцами кружочки.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Давай поздороваемся  (задание на оценку механизмов автоматизации движений ведущей руки). 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Нарисуй (карандашом линию)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Застегни пуговицу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Отщипни кусочек пластилина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1520" y="1600200"/>
            <a:ext cx="3888432" cy="434907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Н.О.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Озерецкий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Н.И. Гуревич 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«Психомоторика»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Оценка: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ребенок не справился с заданием.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ребенок справился с помощью взрослого.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ребенок справился с заданием.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Задание для детей старшего дошкольного возраста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52565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1 блок.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Упражнения на повторение фигур из пальцев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«Петушок»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(ладонь вверх, указательный палец упирается на большой, остальные пальцы растопырены и подняты вверх);</a:t>
            </a:r>
          </a:p>
          <a:p>
            <a:pPr lvl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 «Зайчик»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(вытянуть вверх средний и указательный пальцы, при этом безымянный палец и мизинец прижать большим пальцем к ладони);</a:t>
            </a:r>
          </a:p>
          <a:p>
            <a:pPr lvl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«Флажок»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(четыре пальца – указательный, средний, безымянный и мизинец – вместе, а большой палец опущен вниз, тыльная сторона ладони к себе);</a:t>
            </a:r>
          </a:p>
          <a:p>
            <a:pPr lvl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«Вилка»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(вытянуть вверх три пальца – указательный, средний и безымянный – расставленные врозь, большой палец удерживает мизинец на ладони).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4048" y="1628800"/>
            <a:ext cx="3682752" cy="4497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2 блок.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700" b="1" i="1" dirty="0" smtClean="0">
                <a:latin typeface="Times New Roman" pitchFamily="18" charset="0"/>
                <a:cs typeface="Times New Roman" pitchFamily="18" charset="0"/>
              </a:rPr>
              <a:t>Упражнения на </a:t>
            </a:r>
            <a:r>
              <a:rPr lang="ru-RU" sz="1700" b="1" i="1" dirty="0" err="1" smtClean="0">
                <a:latin typeface="Times New Roman" pitchFamily="18" charset="0"/>
                <a:cs typeface="Times New Roman" pitchFamily="18" charset="0"/>
              </a:rPr>
              <a:t>дорисовывание</a:t>
            </a:r>
            <a:endParaRPr lang="ru-RU" sz="17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Дорисуй прямую линию;</a:t>
            </a:r>
          </a:p>
          <a:p>
            <a:pPr lvl="0">
              <a:buNone/>
            </a:pP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 Дорисуй волнистую линию;</a:t>
            </a:r>
          </a:p>
          <a:p>
            <a:pPr lvl="0">
              <a:buNone/>
            </a:pP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Дорисуй ломаную линию (заборчик).</a:t>
            </a:r>
          </a:p>
          <a:p>
            <a:pPr lvl="0">
              <a:buNone/>
            </a:pP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4713387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 блок.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Работа с бумагой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Вырезание ножницами (выявляем, как у ребёнка сформирована координация движений рук);</a:t>
            </a:r>
          </a:p>
          <a:p>
            <a:pPr lvl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Сгибание листа бумаги пополам (выявляем содружество обеих рук в работе).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78539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4 блок.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Упражнения на координацию движений.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 «Ладонь, кулак, ребро» - вначале показываем детям, как выполнить это упражнение вместе с нами. Когда ребёнок запомнит последовательность, он выполняет упражнение под счёт 1, 2, 3;</a:t>
            </a:r>
          </a:p>
          <a:p>
            <a:pPr lvl="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Посолим капусту. Посолим суп (ребёнок как бы растирает комочек соли);</a:t>
            </a:r>
          </a:p>
          <a:p>
            <a:pPr lvl="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Катание шарика.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регина\Рабочий стол\56\20140917_091955.jpg"/>
          <p:cNvPicPr>
            <a:picLocks noChangeAspect="1" noChangeArrowheads="1"/>
          </p:cNvPicPr>
          <p:nvPr/>
        </p:nvPicPr>
        <p:blipFill>
          <a:blip r:embed="rId2" cstate="print"/>
          <a:srcRect l="1373" t="122" r="1373" b="122"/>
          <a:stretch>
            <a:fillRect/>
          </a:stretch>
        </p:blipFill>
        <p:spPr bwMode="auto">
          <a:xfrm>
            <a:off x="283123" y="1202729"/>
            <a:ext cx="8465739" cy="48845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регина\Рабочий стол\56\20140917_0919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8576953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регина\Рабочий стол\56\20140917_092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91592"/>
            <a:ext cx="8496944" cy="52322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640</Words>
  <Application>Microsoft Office PowerPoint</Application>
  <PresentationFormat>Экран (4:3)</PresentationFormat>
  <Paragraphs>97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Arial</vt:lpstr>
      <vt:lpstr>Calibri</vt:lpstr>
      <vt:lpstr>Cambria</vt:lpstr>
      <vt:lpstr>Century Gothic</vt:lpstr>
      <vt:lpstr>Comic Sans MS</vt:lpstr>
      <vt:lpstr>Georgia</vt:lpstr>
      <vt:lpstr>Times New Roman</vt:lpstr>
      <vt:lpstr>Verdana</vt:lpstr>
      <vt:lpstr>Wingdings</vt:lpstr>
      <vt:lpstr>Тема Office</vt:lpstr>
      <vt:lpstr>Развитие мелкой моторики детей с ОНР в коммуникативной деятельности</vt:lpstr>
      <vt:lpstr>«Не интеллектуальные преимущества сделали человека властелином над всем живущим, но то, что одни мы владеем руками – этим органом всех органов».                                                                                                                                                                           Джордано Бруно</vt:lpstr>
      <vt:lpstr>                            Виды занятий Упражнения на координацию слова с движением - пальчиковая гимнастика  - пальчиковый театр - массаж  кистей рук   Упражнения на развитие графических (графомоторных) навыков.                                           Развитие мелкой моторики как подготовки детей к письму. -  Рисование, раскрашивание. - штриховка, лабиринты - рисование по пунктирным линиям  - дорисовывание - работа в тетради в крупную клетку ( прописи) - и т.п.  Игры с мелкими предметами  </vt:lpstr>
      <vt:lpstr>Диагностика  уровня развития мелкой моторики рук</vt:lpstr>
      <vt:lpstr>Задание для детей старшего дошкольного возраста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Пальчиковый театр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мелкой моторики детей с ОНР в коммуникативной деятельности</dc:title>
  <cp:lastModifiedBy>Анна</cp:lastModifiedBy>
  <cp:revision>44</cp:revision>
  <dcterms:modified xsi:type="dcterms:W3CDTF">2018-05-15T19:07:07Z</dcterms:modified>
</cp:coreProperties>
</file>