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7C25E-B055-4FC8-96D2-665092F27F2A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E894-F41B-4A74-AF52-BDFBCC695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2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E894-F41B-4A74-AF52-BDFBCC69568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2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9"/>
            <a:ext cx="8568952" cy="216024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Самообразование</a:t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 теме </a:t>
            </a:r>
            <a:r>
              <a:rPr lang="ru-RU" sz="3600" dirty="0">
                <a:latin typeface="Comic Sans MS" pitchFamily="66" charset="0"/>
              </a:rPr>
              <a:t/>
            </a:r>
            <a:br>
              <a:rPr lang="ru-RU" sz="3600" dirty="0">
                <a:latin typeface="Comic Sans MS" pitchFamily="66" charset="0"/>
              </a:rPr>
            </a:br>
            <a:r>
              <a:rPr lang="ru-RU" sz="3600" dirty="0">
                <a:solidFill>
                  <a:srgbClr val="FF0000"/>
                </a:solidFill>
                <a:latin typeface="Comic Sans MS" pitchFamily="66" charset="0"/>
              </a:rPr>
              <a:t>«Речевое развитие, как средство адаптации детей младшей группы»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212307" y="2780928"/>
            <a:ext cx="2952328" cy="336365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Выполнила:</a:t>
            </a:r>
          </a:p>
          <a:p>
            <a:r>
              <a:rPr lang="ru-RU" sz="2800" b="1" dirty="0">
                <a:latin typeface="Comic Sans MS" pitchFamily="66" charset="0"/>
              </a:rPr>
              <a:t>в</a:t>
            </a:r>
            <a:r>
              <a:rPr lang="ru-RU" sz="2800" b="1" dirty="0" smtClean="0">
                <a:latin typeface="Comic Sans MS" pitchFamily="66" charset="0"/>
              </a:rPr>
              <a:t>оспитатель группы №6</a:t>
            </a:r>
          </a:p>
          <a:p>
            <a:r>
              <a:rPr lang="ru-RU" sz="2800" b="1" dirty="0" smtClean="0">
                <a:latin typeface="Comic Sans MS" pitchFamily="66" charset="0"/>
              </a:rPr>
              <a:t>Крашенина Ирина Евгеньевна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026" name="Picture 2" descr="G:\ДЕТСКИЙ САД\Фото\20180131_1129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2780928"/>
            <a:ext cx="554486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2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Comic Sans MS" pitchFamily="66" charset="0"/>
              </a:rPr>
              <a:t>5. Пальчиковые игры</a:t>
            </a:r>
            <a:endParaRPr lang="ru-RU" sz="36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4224469" cy="316835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03" y="2996952"/>
            <a:ext cx="4425685" cy="3751312"/>
          </a:xfrm>
        </p:spPr>
      </p:pic>
      <p:sp>
        <p:nvSpPr>
          <p:cNvPr id="3" name="Прямоугольник 2"/>
          <p:cNvSpPr/>
          <p:nvPr/>
        </p:nvSpPr>
        <p:spPr>
          <a:xfrm>
            <a:off x="4716016" y="1052736"/>
            <a:ext cx="4139952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omic Sans MS"/>
                <a:ea typeface="Calibri"/>
                <a:cs typeface="Times New Roman"/>
              </a:rPr>
              <a:t>«Кого пальчики покажут»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omic Sans MS"/>
                <a:ea typeface="Calibri"/>
                <a:cs typeface="Times New Roman"/>
              </a:rPr>
              <a:t>«Капуста</a:t>
            </a:r>
            <a:r>
              <a:rPr lang="ru-RU" sz="2400" b="1" dirty="0" smtClean="0">
                <a:latin typeface="Comic Sans MS"/>
                <a:ea typeface="Calibri"/>
                <a:cs typeface="Times New Roman"/>
              </a:rPr>
              <a:t>»</a:t>
            </a:r>
            <a:endParaRPr lang="ru-RU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509120"/>
            <a:ext cx="2286000" cy="170713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«Гномик»</a:t>
            </a:r>
            <a:endParaRPr lang="ru-RU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«Веселые пальчики»</a:t>
            </a:r>
            <a:endParaRPr lang="ru-RU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22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Беседы на различные темы по ситуации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 descr="G:\ДЕТСКИЙ САД\ПРЕЗЕНТАЦИИ\наш огород\20180306_0936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945856" cy="278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ДЕТСКИЙ САД\ПРЕЗЕНТАЦИИ\наш огород\20180402_0938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67082"/>
            <a:ext cx="4521696" cy="254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9330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Comic Sans MS"/>
                <a:ea typeface="Calibri"/>
                <a:cs typeface="Times New Roman"/>
              </a:rPr>
              <a:t>«Безопасность дорожного движения»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Comic Sans MS"/>
                <a:ea typeface="Calibri"/>
                <a:cs typeface="Times New Roman"/>
              </a:rPr>
              <a:t>«Правила поведения на улице»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Comic Sans MS"/>
                <a:ea typeface="Calibri"/>
                <a:cs typeface="Times New Roman"/>
              </a:rPr>
              <a:t>« Беседы при наблюдении за сезонными изменениями»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r>
              <a:rPr lang="ru-RU" sz="2000" b="1" dirty="0">
                <a:latin typeface="Comic Sans MS"/>
                <a:ea typeface="Calibri"/>
                <a:cs typeface="Times New Roman"/>
              </a:rPr>
              <a:t>«Праздники»</a:t>
            </a:r>
            <a:endParaRPr lang="ru-RU" sz="2000" b="1" dirty="0"/>
          </a:p>
        </p:txBody>
      </p:sp>
      <p:pic>
        <p:nvPicPr>
          <p:cNvPr id="4098" name="Picture 2" descr="G:\ДЕТСКИЙ САД\ПРЕЗЕНТАЦИИ\8 марта\cd6b6e0ebdab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795" y="0"/>
            <a:ext cx="330940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Чтение, слушание, обсуждение художественной литературы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3960440" cy="522007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60781"/>
            <a:ext cx="3933056" cy="5244075"/>
          </a:xfrm>
        </p:spPr>
      </p:pic>
    </p:spTree>
    <p:extLst>
      <p:ext uri="{BB962C8B-B14F-4D97-AF65-F5344CB8AC3E}">
        <p14:creationId xmlns:p14="http://schemas.microsoft.com/office/powerpoint/2010/main" val="297912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Дыхательная гимнастика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3168352" cy="537659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80728"/>
            <a:ext cx="3024336" cy="5472608"/>
          </a:xfrm>
        </p:spPr>
      </p:pic>
      <p:sp>
        <p:nvSpPr>
          <p:cNvPr id="9" name="Прямоугольник 8"/>
          <p:cNvSpPr/>
          <p:nvPr/>
        </p:nvSpPr>
        <p:spPr>
          <a:xfrm>
            <a:off x="3347864" y="3000165"/>
            <a:ext cx="2592288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Comic Sans MS"/>
                <a:ea typeface="Calibri"/>
                <a:cs typeface="Times New Roman"/>
              </a:rPr>
              <a:t>«Ветер»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Comic Sans MS"/>
                <a:ea typeface="Calibri"/>
                <a:cs typeface="Times New Roman"/>
              </a:rPr>
              <a:t>«Чаепитие»</a:t>
            </a:r>
            <a:endParaRPr lang="ru-RU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69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600400" cy="56326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24744"/>
            <a:ext cx="5120569" cy="3384376"/>
          </a:xfrm>
        </p:spPr>
      </p:pic>
      <p:sp>
        <p:nvSpPr>
          <p:cNvPr id="7" name="Прямоугольник 6"/>
          <p:cNvSpPr/>
          <p:nvPr/>
        </p:nvSpPr>
        <p:spPr>
          <a:xfrm>
            <a:off x="3923928" y="4797152"/>
            <a:ext cx="4572000" cy="1919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Comic Sans MS"/>
                <a:ea typeface="Calibri"/>
                <a:cs typeface="Times New Roman"/>
              </a:rPr>
              <a:t>«Бабочки улетели»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latin typeface="Comic Sans MS"/>
                <a:ea typeface="Calibri"/>
                <a:cs typeface="Times New Roman"/>
              </a:rPr>
              <a:t>«Веселые кораблики»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25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Артикуляционная гимнастика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528392" cy="55046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1096565"/>
            <a:ext cx="3359100" cy="5459677"/>
          </a:xfrm>
        </p:spPr>
      </p:pic>
    </p:spTree>
    <p:extLst>
      <p:ext uri="{BB962C8B-B14F-4D97-AF65-F5344CB8AC3E}">
        <p14:creationId xmlns:p14="http://schemas.microsoft.com/office/powerpoint/2010/main" val="29318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571750" cy="4572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247947"/>
            <a:ext cx="2571750" cy="4572000"/>
          </a:xfrm>
        </p:spPr>
      </p:pic>
      <p:pic>
        <p:nvPicPr>
          <p:cNvPr id="1026" name="Picture 2" descr="G:\ДЕТСКИЙ САД\ПРЕЗЕНТАЦИИ\самообразование РР\20180409_1605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01646"/>
            <a:ext cx="354586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88224" y="188640"/>
            <a:ext cx="2376264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omic Sans MS"/>
                <a:ea typeface="Calibri"/>
                <a:cs typeface="Times New Roman"/>
              </a:rPr>
              <a:t>«Иголочка»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omic Sans MS"/>
                <a:ea typeface="Calibri"/>
                <a:cs typeface="Times New Roman"/>
              </a:rPr>
              <a:t>«Воздушный шар»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omic Sans MS"/>
                <a:ea typeface="Calibri"/>
                <a:cs typeface="Times New Roman"/>
              </a:rPr>
              <a:t>«Лошадка</a:t>
            </a:r>
            <a:r>
              <a:rPr lang="ru-RU" sz="2400" b="1" dirty="0" smtClean="0">
                <a:latin typeface="Comic Sans MS"/>
                <a:ea typeface="Calibri"/>
                <a:cs typeface="Times New Roman"/>
              </a:rPr>
              <a:t>»</a:t>
            </a:r>
            <a:endParaRPr lang="ru-RU" sz="1600" b="1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888429"/>
            <a:ext cx="2376264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«Вкусное варенье»</a:t>
            </a:r>
            <a:endParaRPr lang="ru-RU" sz="16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«Дудочка»</a:t>
            </a:r>
            <a:endParaRPr lang="ru-RU" sz="16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«Заборчик»</a:t>
            </a:r>
            <a:endParaRPr lang="ru-RU" sz="1600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12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4392488" cy="6480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Проведены ООД по развитию речи;</a:t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- Создана картотека игр и заданий по развитию речи;</a:t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- Изготовлены дополнительные дидактические пособия для дыхательной и артикуляционной гимнастики;</a:t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- Проведена консультация для родителей по данной теме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6632"/>
            <a:ext cx="4896544" cy="2808312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89040"/>
            <a:ext cx="4736528" cy="2880320"/>
          </a:xfrm>
        </p:spPr>
      </p:pic>
    </p:spTree>
    <p:extLst>
      <p:ext uri="{BB962C8B-B14F-4D97-AF65-F5344CB8AC3E}">
        <p14:creationId xmlns:p14="http://schemas.microsoft.com/office/powerpoint/2010/main" val="8958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198884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От речевой активности детей зависит развитие высших психических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функций –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мышления, восприятия, воображения, памяти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G:\ДЕТСКИЙ САД\ПРЕЗЕНТАЦИИ\8 марта\IMG-e19fded5e83871dbe6b501cc6229f440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916832"/>
            <a:ext cx="672808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227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Самым важным достижением является появление у детей активной речи, желания говорить, когда дети свободно общаются, отвечают на занятиях, по своей инициативе вступают в общение с взрослым и сверстниками. Воспитанники к этому времени усваивают основные синтаксические единицы, которыми и пользуются в общении —слово — словосочетание — предложение.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8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666936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600" b="1" dirty="0">
                <a:solidFill>
                  <a:srgbClr val="FF0000"/>
                </a:solidFill>
                <a:effectLst/>
                <a:latin typeface="Comic Sans MS" pitchFamily="66" charset="0"/>
                <a:ea typeface="Calibri"/>
              </a:rPr>
              <a:t>Цель</a:t>
            </a:r>
            <a:r>
              <a:rPr lang="ru-RU" sz="2600" b="1" dirty="0">
                <a:effectLst/>
                <a:latin typeface="Comic Sans MS" pitchFamily="66" charset="0"/>
                <a:ea typeface="Calibri"/>
              </a:rPr>
              <a:t> – </a:t>
            </a:r>
            <a: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  <a:t>повысить собственный уровень знаний </a:t>
            </a:r>
            <a:r>
              <a:rPr lang="ru-RU" sz="2600" b="1" dirty="0" smtClean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  <a:t>по выбранной теме</a:t>
            </a:r>
            <a: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  <a:t/>
            </a:r>
            <a:b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</a:br>
            <a:r>
              <a:rPr lang="ru-RU" sz="2600" b="1" dirty="0" smtClean="0">
                <a:solidFill>
                  <a:srgbClr val="FF0000"/>
                </a:solidFill>
                <a:effectLst/>
                <a:latin typeface="Comic Sans MS" pitchFamily="66" charset="0"/>
                <a:ea typeface="Calibri"/>
              </a:rPr>
              <a:t>Задачи</a:t>
            </a:r>
            <a:r>
              <a:rPr lang="ru-RU" sz="2600" b="1" dirty="0">
                <a:solidFill>
                  <a:srgbClr val="FF0000"/>
                </a:solidFill>
                <a:effectLst/>
                <a:latin typeface="Comic Sans MS" pitchFamily="66" charset="0"/>
                <a:ea typeface="Calibri"/>
              </a:rPr>
              <a:t>:</a:t>
            </a:r>
            <a: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  <a:t/>
            </a:r>
            <a:b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</a:br>
            <a: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  <a:t>- Изучить научно-методическую литературу  по данной теме;</a:t>
            </a:r>
            <a:b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</a:br>
            <a: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  <a:t>- Разработать  перспективный  план работы с детьми;</a:t>
            </a:r>
            <a:b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</a:br>
            <a: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  <a:t>- Создать современную   предметно-развивающую среду в</a:t>
            </a:r>
            <a:b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</a:br>
            <a:r>
              <a:rPr lang="ru-RU" sz="2600" b="1" dirty="0" smtClean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  <a:t>группе;</a:t>
            </a:r>
            <a: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  <a:t/>
            </a:r>
            <a:b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</a:br>
            <a: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  <a:t>- Создать благоприятную эмоциональную атмосферу для детей в группе;</a:t>
            </a:r>
            <a:b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</a:br>
            <a: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  <a:t>- Разработать конспекты занятий по развитию речи;</a:t>
            </a:r>
            <a:b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</a:br>
            <a: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  <a:t>- Организовать игровую деятельность, включающую игры и упражнения на развитие активной и пассивной речи</a:t>
            </a:r>
            <a:r>
              <a:rPr lang="ru-RU" sz="2600" b="1" dirty="0" smtClean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  <a:t>;</a:t>
            </a:r>
            <a: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  <a:t/>
            </a:r>
            <a:b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</a:br>
            <a: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  <a:t>- Обеспечить психологическое благополучие и </a:t>
            </a:r>
            <a:r>
              <a:rPr lang="ru-RU" sz="2600" b="1" dirty="0" smtClean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  <a:t>здоровье детей</a:t>
            </a:r>
            <a:r>
              <a:rPr lang="ru-RU" sz="2600" b="1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  <a:t>;</a:t>
            </a:r>
            <a:r>
              <a:rPr lang="ru-RU" sz="2000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Comic Sans MS" pitchFamily="66" charset="0"/>
                <a:ea typeface="Calibri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Таким образом, цель достигнута, поставленные задачи выполнены!!!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" y="0"/>
            <a:ext cx="9143644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356" y="2526"/>
            <a:ext cx="8712968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11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внимание!</a:t>
            </a:r>
            <a:endParaRPr lang="ru-RU" sz="115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9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64088" cy="6858000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100" b="1" dirty="0">
                <a:solidFill>
                  <a:srgbClr val="FF0000"/>
                </a:solidFill>
                <a:latin typeface="Comic Sans MS" pitchFamily="66" charset="0"/>
              </a:rPr>
              <a:t>Предполагаемый результат: </a:t>
            </a:r>
            <a:r>
              <a:rPr lang="ru-RU" sz="2700" b="1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100" b="1" dirty="0">
                <a:solidFill>
                  <a:schemeClr val="tx1"/>
                </a:solidFill>
                <a:latin typeface="Comic Sans MS" pitchFamily="66" charset="0"/>
              </a:rPr>
              <a:t>- </a:t>
            </a:r>
            <a:r>
              <a:rPr lang="ru-RU" sz="3100" b="1" dirty="0" smtClean="0">
                <a:solidFill>
                  <a:schemeClr val="tx1"/>
                </a:solidFill>
                <a:latin typeface="Comic Sans MS" pitchFamily="66" charset="0"/>
              </a:rPr>
              <a:t>повышение </a:t>
            </a:r>
            <a:r>
              <a:rPr lang="ru-RU" sz="3100" b="1" dirty="0">
                <a:solidFill>
                  <a:schemeClr val="tx1"/>
                </a:solidFill>
                <a:latin typeface="Comic Sans MS" pitchFamily="66" charset="0"/>
              </a:rPr>
              <a:t>своих теоретических и практических знаний, умений и навыков, профессионализма и творчества;</a:t>
            </a:r>
            <a:br>
              <a:rPr lang="ru-RU" sz="31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100" b="1" dirty="0">
                <a:solidFill>
                  <a:schemeClr val="tx1"/>
                </a:solidFill>
                <a:latin typeface="Comic Sans MS" pitchFamily="66" charset="0"/>
              </a:rPr>
              <a:t>- развитие у детей </a:t>
            </a:r>
            <a:r>
              <a:rPr lang="ru-RU" sz="3100" b="1" dirty="0" smtClean="0">
                <a:solidFill>
                  <a:schemeClr val="tx1"/>
                </a:solidFill>
                <a:latin typeface="Comic Sans MS" pitchFamily="66" charset="0"/>
              </a:rPr>
              <a:t>коммуникативно-</a:t>
            </a:r>
            <a:br>
              <a:rPr lang="ru-RU" sz="31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Comic Sans MS" pitchFamily="66" charset="0"/>
              </a:rPr>
              <a:t>речевой </a:t>
            </a:r>
            <a:r>
              <a:rPr lang="ru-RU" sz="3100" b="1" dirty="0">
                <a:solidFill>
                  <a:schemeClr val="tx1"/>
                </a:solidFill>
                <a:latin typeface="Comic Sans MS" pitchFamily="66" charset="0"/>
              </a:rPr>
              <a:t>активности, </a:t>
            </a:r>
            <a:r>
              <a:rPr lang="ru-RU" sz="31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Comic Sans MS" pitchFamily="66" charset="0"/>
              </a:rPr>
              <a:t>связной </a:t>
            </a:r>
            <a:r>
              <a:rPr lang="ru-RU" sz="3100" b="1" dirty="0">
                <a:solidFill>
                  <a:schemeClr val="tx1"/>
                </a:solidFill>
                <a:latin typeface="Comic Sans MS" pitchFamily="66" charset="0"/>
              </a:rPr>
              <a:t>речи и навыков диалогической речи;</a:t>
            </a:r>
            <a:br>
              <a:rPr lang="ru-RU" sz="31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3100" b="1" dirty="0">
                <a:solidFill>
                  <a:schemeClr val="tx1"/>
                </a:solidFill>
                <a:latin typeface="Comic Sans MS" pitchFamily="66" charset="0"/>
              </a:rPr>
              <a:t>- сокращение периода адаптации детей младшей </a:t>
            </a:r>
            <a:r>
              <a:rPr lang="ru-RU" sz="3100" b="1" dirty="0" smtClean="0">
                <a:solidFill>
                  <a:schemeClr val="tx1"/>
                </a:solidFill>
                <a:latin typeface="Comic Sans MS" pitchFamily="66" charset="0"/>
              </a:rPr>
              <a:t>группы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G:\ДЕТСКИЙ САД\ПРЕЗЕНТАЦИИ\наш огород\20180306_093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8680"/>
            <a:ext cx="4896544" cy="372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6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4824536" cy="640871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3100" b="1" dirty="0">
                <a:solidFill>
                  <a:srgbClr val="002060"/>
                </a:solidFill>
                <a:latin typeface="Comic Sans MS" pitchFamily="66" charset="0"/>
              </a:rPr>
              <a:t>Проблема формирования коммуникативно-речевой активности человека приобретает все большее значение в современной жизни.</a:t>
            </a:r>
            <a:br>
              <a:rPr lang="ru-RU" sz="3100" b="1" dirty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100" b="1" dirty="0">
                <a:solidFill>
                  <a:srgbClr val="002060"/>
                </a:solidFill>
                <a:latin typeface="Comic Sans MS" pitchFamily="66" charset="0"/>
              </a:rPr>
              <a:t>Адаптация – сложный и постепенный процесс, имеющий свою продолжительность у каждого ребёнка. При этом, чем лучше развита речь, тем легче проходит процесс адаптации. 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  <p:pic>
        <p:nvPicPr>
          <p:cNvPr id="3074" name="Picture 2" descr="G:\ДЕТСКИЙ САД\картинки\красивые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888432" cy="362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0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 процессе работы над темой в свободную деятельность детей были включены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игры по развитию речи:</a:t>
            </a:r>
            <a:b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1. </a:t>
            </a:r>
            <a:r>
              <a:rPr lang="ru-RU" sz="4000" b="1" u="sng" dirty="0" smtClean="0">
                <a:solidFill>
                  <a:srgbClr val="FF0000"/>
                </a:solidFill>
                <a:latin typeface="Comic Sans MS" pitchFamily="66" charset="0"/>
              </a:rPr>
              <a:t>Сюжетно – ролевые игры</a:t>
            </a:r>
            <a:endParaRPr lang="ru-RU" sz="40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G:\ДЕТСКИЙ САД\ПРЕЗЕНТАЦИИ\Проект Театр\ФОТО ТЕАТР\IMG-318fabde80ea9bcaa2b5194c4210214f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ДЕТСКИЙ САД\ПРЕЗЕНТАЦИИ\Проект Театр\ФОТО ТЕАТР\IMG-beb50340486e824f3fd0fb11f3b9bb4d-V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10998"/>
            <a:ext cx="4478089" cy="335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3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243408"/>
            <a:ext cx="7560840" cy="10801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ru-RU" sz="4000" u="sng" dirty="0" smtClean="0">
                <a:solidFill>
                  <a:srgbClr val="FF0000"/>
                </a:solidFill>
                <a:latin typeface="Comic Sans MS" pitchFamily="66" charset="0"/>
              </a:rPr>
              <a:t>. Подвижные игры</a:t>
            </a:r>
            <a:endParaRPr lang="ru-RU" sz="40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0232" y="620688"/>
            <a:ext cx="2483768" cy="5904656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Хомка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хомка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, хомячок,</a:t>
            </a:r>
          </a:p>
          <a:p>
            <a:r>
              <a:rPr 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Полосатенький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бочок.</a:t>
            </a:r>
          </a:p>
          <a:p>
            <a:r>
              <a:rPr 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Хомка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ранненько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встает,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Щечки моет, лапки трет,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Подметает </a:t>
            </a:r>
            <a:r>
              <a:rPr 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хомка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хатку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И выходит на зарядку: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Раз, два, три, четыре, пять,</a:t>
            </a:r>
          </a:p>
          <a:p>
            <a:r>
              <a:rPr lang="ru-RU" sz="2000" dirty="0" err="1" smtClean="0">
                <a:solidFill>
                  <a:srgbClr val="002060"/>
                </a:solidFill>
                <a:latin typeface="Comic Sans MS" pitchFamily="66" charset="0"/>
              </a:rPr>
              <a:t>Хомка</a:t>
            </a: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сильным хочет стать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60486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9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" y="18936"/>
            <a:ext cx="5890900" cy="4418175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71" y="3140968"/>
            <a:ext cx="4713717" cy="3535288"/>
          </a:xfrm>
        </p:spPr>
      </p:pic>
    </p:spTree>
    <p:extLst>
      <p:ext uri="{BB962C8B-B14F-4D97-AF65-F5344CB8AC3E}">
        <p14:creationId xmlns:p14="http://schemas.microsoft.com/office/powerpoint/2010/main" val="22797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Comic Sans MS" pitchFamily="66" charset="0"/>
              </a:rPr>
              <a:t>3. Дидактические игры</a:t>
            </a:r>
            <a:endParaRPr lang="ru-RU" sz="40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03" y="2852936"/>
            <a:ext cx="4283678" cy="382332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4416491" cy="3312368"/>
          </a:xfrm>
        </p:spPr>
      </p:pic>
      <p:sp>
        <p:nvSpPr>
          <p:cNvPr id="4" name="Прямоугольник 3"/>
          <p:cNvSpPr/>
          <p:nvPr/>
        </p:nvSpPr>
        <p:spPr>
          <a:xfrm>
            <a:off x="251520" y="4172305"/>
            <a:ext cx="4572000" cy="26448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omic Sans MS"/>
                <a:ea typeface="Calibri"/>
                <a:cs typeface="Times New Roman"/>
              </a:rPr>
              <a:t>«Догадайся, что звучит?»</a:t>
            </a:r>
            <a:endParaRPr lang="ru-RU" sz="1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omic Sans MS"/>
                <a:ea typeface="Calibri"/>
                <a:cs typeface="Times New Roman"/>
              </a:rPr>
              <a:t>«Кто как кричит?»</a:t>
            </a:r>
            <a:endParaRPr lang="ru-RU" sz="1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omic Sans MS"/>
                <a:ea typeface="Calibri"/>
                <a:cs typeface="Times New Roman"/>
              </a:rPr>
              <a:t>«Магазин»</a:t>
            </a:r>
            <a:endParaRPr lang="ru-RU" sz="1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omic Sans MS"/>
                <a:ea typeface="Calibri"/>
                <a:cs typeface="Times New Roman"/>
              </a:rPr>
              <a:t>«Поликлиника»</a:t>
            </a:r>
            <a:endParaRPr lang="ru-RU" sz="1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omic Sans MS"/>
                <a:ea typeface="Calibri"/>
                <a:cs typeface="Times New Roman"/>
              </a:rPr>
              <a:t>«Кто в домике живет?»</a:t>
            </a:r>
            <a:endParaRPr lang="ru-RU" sz="1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omic Sans MS"/>
                <a:ea typeface="Calibri"/>
                <a:cs typeface="Times New Roman"/>
              </a:rPr>
              <a:t>«Чудесный мешочек»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01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644008" cy="1786210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Comic Sans MS" pitchFamily="66" charset="0"/>
              </a:rPr>
              <a:t>4. Театрализованные игры</a:t>
            </a:r>
            <a:endParaRPr lang="ru-RU" sz="36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4416491" cy="331236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63" y="3212976"/>
            <a:ext cx="4713717" cy="3535288"/>
          </a:xfrm>
        </p:spPr>
      </p:pic>
      <p:sp>
        <p:nvSpPr>
          <p:cNvPr id="3" name="Прямоугольник 2"/>
          <p:cNvSpPr/>
          <p:nvPr/>
        </p:nvSpPr>
        <p:spPr>
          <a:xfrm>
            <a:off x="179512" y="3573016"/>
            <a:ext cx="4572000" cy="31536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omic Sans MS"/>
                <a:ea typeface="Calibri"/>
                <a:cs typeface="Times New Roman"/>
              </a:rPr>
              <a:t>Плоскостной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omic Sans MS"/>
                <a:ea typeface="Calibri"/>
                <a:cs typeface="Times New Roman"/>
              </a:rPr>
              <a:t>Кукольный, ширма (</a:t>
            </a:r>
            <a:r>
              <a:rPr lang="ru-RU" sz="2400" b="1" dirty="0" err="1">
                <a:latin typeface="Comic Sans MS"/>
                <a:ea typeface="Calibri"/>
                <a:cs typeface="Times New Roman"/>
              </a:rPr>
              <a:t>би</a:t>
            </a:r>
            <a:r>
              <a:rPr lang="ru-RU" sz="2400" b="1" dirty="0">
                <a:latin typeface="Comic Sans MS"/>
                <a:ea typeface="Calibri"/>
                <a:cs typeface="Times New Roman"/>
              </a:rPr>
              <a:t>-ба-</a:t>
            </a:r>
            <a:r>
              <a:rPr lang="ru-RU" sz="2400" b="1" dirty="0" err="1">
                <a:latin typeface="Comic Sans MS"/>
                <a:ea typeface="Calibri"/>
                <a:cs typeface="Times New Roman"/>
              </a:rPr>
              <a:t>бо</a:t>
            </a:r>
            <a:r>
              <a:rPr lang="ru-RU" sz="2400" b="1" dirty="0">
                <a:latin typeface="Comic Sans MS"/>
                <a:ea typeface="Calibri"/>
                <a:cs typeface="Times New Roman"/>
              </a:rPr>
              <a:t>)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omic Sans MS"/>
                <a:ea typeface="Calibri"/>
                <a:cs typeface="Times New Roman"/>
              </a:rPr>
              <a:t>Пальчиковый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omic Sans MS"/>
                <a:ea typeface="Calibri"/>
                <a:cs typeface="Times New Roman"/>
              </a:rPr>
              <a:t>Настольный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omic Sans MS"/>
                <a:ea typeface="Calibri"/>
                <a:cs typeface="Times New Roman"/>
              </a:rPr>
              <a:t>Матрешки - сказки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41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289</TotalTime>
  <Words>323</Words>
  <Application>Microsoft Office PowerPoint</Application>
  <PresentationFormat>Экран (4:3)</PresentationFormat>
  <Paragraphs>60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Самообразование по теме  «Речевое развитие, как средство адаптации детей младшей группы»</vt:lpstr>
      <vt:lpstr>Цель – повысить собственный уровень знаний по выбранной теме Задачи: - Изучить научно-методическую литературу  по данной теме; - Разработать  перспективный  план работы с детьми; - Создать современную   предметно-развивающую среду в группе; - Создать благоприятную эмоциональную атмосферу для детей в группе; - Разработать конспекты занятий по развитию речи; - Организовать игровую деятельность, включающую игры и упражнения на развитие активной и пассивной речи; - Обеспечить психологическое благополучие и здоровье детей;  </vt:lpstr>
      <vt:lpstr>Предполагаемый результат:  - повышение своих теоретических и практических знаний, умений и навыков, профессионализма и творчества; - развитие у детей коммуникативно- речевой активности,  связной речи и навыков диалогической речи; - сокращение периода адаптации детей младшей группы </vt:lpstr>
      <vt:lpstr>Проблема формирования коммуникативно-речевой активности человека приобретает все большее значение в современной жизни. Адаптация – сложный и постепенный процесс, имеющий свою продолжительность у каждого ребёнка. При этом, чем лучше развита речь, тем легче проходит процесс адаптации.  </vt:lpstr>
      <vt:lpstr>В процессе работы над темой в свободную деятельность детей были включены  игры по развитию речи: 1. Сюжетно – ролевые игры</vt:lpstr>
      <vt:lpstr>2. Подвижные игры</vt:lpstr>
      <vt:lpstr>Презентация PowerPoint</vt:lpstr>
      <vt:lpstr>3. Дидактические игры</vt:lpstr>
      <vt:lpstr>4. Театрализованные игры</vt:lpstr>
      <vt:lpstr>5. Пальчиковые игры</vt:lpstr>
      <vt:lpstr>Беседы на различные темы по ситуации</vt:lpstr>
      <vt:lpstr>Чтение, слушание, обсуждение художественной литературы</vt:lpstr>
      <vt:lpstr>Дыхательная гимнастика</vt:lpstr>
      <vt:lpstr>Презентация PowerPoint</vt:lpstr>
      <vt:lpstr>Артикуляционная гимнастика</vt:lpstr>
      <vt:lpstr>Презентация PowerPoint</vt:lpstr>
      <vt:lpstr>- Проведены ООД по развитию речи; - Создана картотека игр и заданий по развитию речи; - Изготовлены дополнительные дидактические пособия для дыхательной и артикуляционной гимнастики; - Проведена консультация для родителей по данной теме</vt:lpstr>
      <vt:lpstr>От речевой активности детей зависит развитие высших психических функций – мышления, восприятия, воображения, памяти</vt:lpstr>
      <vt:lpstr>Самым важным достижением является появление у детей активной речи, желания говорить, когда дети свободно общаются, отвечают на занятиях, по своей инициативе вступают в общение с взрослым и сверстниками. Воспитанники к этому времени усваивают основные синтаксические единицы, которыми и пользуются в общении —слово — словосочетание — предложение. </vt:lpstr>
      <vt:lpstr>Таким образом, цель достигнута, поставленные задачи выполнены!!!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</dc:creator>
  <cp:lastModifiedBy>И</cp:lastModifiedBy>
  <cp:revision>20</cp:revision>
  <dcterms:created xsi:type="dcterms:W3CDTF">2018-04-16T10:39:34Z</dcterms:created>
  <dcterms:modified xsi:type="dcterms:W3CDTF">2018-04-16T20:54:15Z</dcterms:modified>
</cp:coreProperties>
</file>