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sldIdLst>
    <p:sldId id="256" r:id="rId2"/>
    <p:sldId id="258" r:id="rId3"/>
    <p:sldId id="257" r:id="rId4"/>
    <p:sldId id="260" r:id="rId5"/>
    <p:sldId id="282" r:id="rId6"/>
    <p:sldId id="261" r:id="rId7"/>
    <p:sldId id="283" r:id="rId8"/>
    <p:sldId id="286" r:id="rId9"/>
    <p:sldId id="284" r:id="rId10"/>
    <p:sldId id="285" r:id="rId11"/>
    <p:sldId id="287" r:id="rId12"/>
    <p:sldId id="264" r:id="rId13"/>
    <p:sldId id="290" r:id="rId14"/>
    <p:sldId id="281" r:id="rId15"/>
    <p:sldId id="289" r:id="rId16"/>
    <p:sldId id="291" r:id="rId17"/>
    <p:sldId id="272" r:id="rId18"/>
    <p:sldId id="288" r:id="rId19"/>
    <p:sldId id="294" r:id="rId20"/>
    <p:sldId id="276" r:id="rId21"/>
    <p:sldId id="296" r:id="rId22"/>
    <p:sldId id="277" r:id="rId23"/>
    <p:sldId id="297" r:id="rId24"/>
    <p:sldId id="293" r:id="rId25"/>
    <p:sldId id="298" r:id="rId26"/>
    <p:sldId id="295" r:id="rId27"/>
    <p:sldId id="299" r:id="rId28"/>
    <p:sldId id="27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CC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116" autoAdjust="0"/>
    <p:restoredTop sz="94660"/>
  </p:normalViewPr>
  <p:slideViewPr>
    <p:cSldViewPr>
      <p:cViewPr varScale="1">
        <p:scale>
          <a:sx n="91" d="100"/>
          <a:sy n="91" d="100"/>
        </p:scale>
        <p:origin x="-4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08815-801F-4FE7-845E-EE44CBDD11CF}" type="datetimeFigureOut">
              <a:rPr lang="ru-RU" smtClean="0"/>
              <a:t>29.12.2014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3C15FC-22F8-45A0-9FE8-C32FC039B92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13205-360C-4FBF-864B-0DC9E3E907DE}" type="datetime1">
              <a:rPr lang="ru-RU" smtClean="0"/>
              <a:t>29.12.2014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554AD-1A62-4895-8A23-179AE844A0FB}" type="datetime1">
              <a:rPr lang="ru-RU" smtClean="0"/>
              <a:t>29.12.2014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9644A-4E10-4EF0-8567-ACBBEF46F52E}" type="datetime1">
              <a:rPr lang="ru-RU" smtClean="0"/>
              <a:t>29.12.2014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42913" y="103188"/>
            <a:ext cx="8243887" cy="5953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48557-2C52-4108-9F76-2DEF0E160EBC}" type="datetime1">
              <a:rPr lang="ru-RU" smtClean="0"/>
              <a:t>29.12.2014</a:t>
            </a:fld>
            <a:endParaRPr lang="ru-RU" dirty="0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3B63A-D49D-48BC-8F14-0C509C35688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56113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770685-DCCD-476A-83BA-EB8127AC6F75}" type="datetime1">
              <a:rPr lang="ru-RU" smtClean="0"/>
              <a:t>29.12.2014</a:t>
            </a:fld>
            <a:endParaRPr lang="ru-RU" dirty="0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39132-3E8B-47C5-ABD0-87C0ABCAFD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9AEDC-E2B5-45DF-9FAA-96A254E94B97}" type="datetime1">
              <a:rPr lang="ru-RU" smtClean="0"/>
              <a:t>29.12.2014</a:t>
            </a:fld>
            <a:endParaRPr lang="ru-RU" dirty="0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55BD3-5067-46D2-AB3C-E2E4CE9DBE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AE8A6-399B-4AAB-9060-49C991CC2433}" type="datetime1">
              <a:rPr lang="ru-RU" smtClean="0"/>
              <a:t>29.12.2014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2031-CD0F-4F62-87CB-F2D922537DD5}" type="datetime1">
              <a:rPr lang="ru-RU" smtClean="0"/>
              <a:t>29.12.2014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A7B8E-6A16-4F24-A270-9804CF118E71}" type="datetime1">
              <a:rPr lang="ru-RU" smtClean="0"/>
              <a:t>29.12.2014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61B7C-4024-4E20-A333-D3A0659A7D69}" type="datetime1">
              <a:rPr lang="ru-RU" smtClean="0"/>
              <a:t>29.12.2014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7D02-3D1A-438D-9CB2-E6728E04056A}" type="datetime1">
              <a:rPr lang="ru-RU" smtClean="0"/>
              <a:t>29.12.2014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74D11-126A-473F-896D-6FE5A10DEECB}" type="datetime1">
              <a:rPr lang="ru-RU" smtClean="0"/>
              <a:t>29.12.2014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EDCE0-6C17-4DC8-B38E-9829D9D7CAE9}" type="datetime1">
              <a:rPr lang="ru-RU" smtClean="0"/>
              <a:t>29.12.2014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4CB64-7E51-4D6B-A7D5-9D356C5130F6}" type="datetime1">
              <a:rPr lang="ru-RU" smtClean="0"/>
              <a:t>29.12.2014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FE029B-36FB-432D-9C15-8E120E7102A6}" type="datetime1">
              <a:rPr lang="ru-RU" smtClean="0"/>
              <a:t>29.12.2014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14694-B5B6-447A-A2D4-59EFDB897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hyperlink" Target="http://www.sivildusunce.com/wp-content/uploads/2011/01/Inkpot312.j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7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nbg.narod.ru/1024x768/lichen_b.jpg" TargetMode="External"/><Relationship Id="rId5" Type="http://schemas.openxmlformats.org/officeDocument/2006/relationships/image" Target="../media/image26.jpeg"/><Relationship Id="rId4" Type="http://schemas.openxmlformats.org/officeDocument/2006/relationships/hyperlink" Target="http://mirtrav.net/i/herb/krapiva_dvudomnaja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http://www.hawkfamilyhomepage.org/files/mayfrontvigc.jpg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16832"/>
            <a:ext cx="7772400" cy="216024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Тема урока : «Кислоты»</a:t>
            </a:r>
            <a:r>
              <a:rPr lang="ru-RU" sz="3600" b="1" dirty="0">
                <a:latin typeface="Book Antiqua" pitchFamily="18" charset="0"/>
              </a:rPr>
              <a:t/>
            </a:r>
            <a:br>
              <a:rPr lang="ru-RU" sz="3600" b="1" dirty="0">
                <a:latin typeface="Book Antiqua" pitchFamily="18" charset="0"/>
              </a:rPr>
            </a:br>
            <a:r>
              <a:rPr lang="ru-RU" sz="2700" dirty="0" smtClean="0">
                <a:latin typeface="Book Antiqua" pitchFamily="18" charset="0"/>
              </a:rPr>
              <a:t>(химическое путешествие)</a:t>
            </a:r>
            <a:br>
              <a:rPr lang="ru-RU" sz="2700" dirty="0" smtClean="0">
                <a:latin typeface="Book Antiqua" pitchFamily="18" charset="0"/>
              </a:rPr>
            </a:br>
            <a:r>
              <a:rPr lang="ru-RU" sz="2700" dirty="0" smtClean="0">
                <a:latin typeface="Book Antiqua" pitchFamily="18" charset="0"/>
              </a:rPr>
              <a:t> </a:t>
            </a:r>
            <a:r>
              <a:rPr lang="ru-RU" sz="2700" dirty="0">
                <a:latin typeface="Book Antiqua" pitchFamily="18" charset="0"/>
              </a:rPr>
              <a:t>8 </a:t>
            </a:r>
            <a:r>
              <a:rPr lang="ru-RU" sz="2700" dirty="0" smtClean="0">
                <a:latin typeface="Book Antiqua" pitchFamily="18" charset="0"/>
              </a:rPr>
              <a:t>класс.</a:t>
            </a:r>
            <a:endParaRPr lang="ru-RU" sz="2700" dirty="0"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Book Antiqua" pitchFamily="18" charset="0"/>
              </a:rPr>
              <a:t>Подготовила: </a:t>
            </a:r>
          </a:p>
          <a:p>
            <a:r>
              <a:rPr lang="ru-RU" sz="2800" dirty="0" smtClean="0">
                <a:latin typeface="Book Antiqua" pitchFamily="18" charset="0"/>
              </a:rPr>
              <a:t>учитель химии </a:t>
            </a:r>
          </a:p>
          <a:p>
            <a:r>
              <a:rPr lang="ru-RU" sz="2800" dirty="0" smtClean="0">
                <a:latin typeface="Book Antiqua" pitchFamily="18" charset="0"/>
              </a:rPr>
              <a:t>Коблякова Н.В.</a:t>
            </a:r>
            <a:endParaRPr lang="ru-RU" sz="2800" dirty="0">
              <a:latin typeface="Book Antiqua" pitchFamily="18" charset="0"/>
            </a:endParaRPr>
          </a:p>
        </p:txBody>
      </p:sp>
      <p:pic>
        <p:nvPicPr>
          <p:cNvPr id="11266" name="Picture 2" descr="http://im3-tub-ru.yandex.net/i?id=88544460-02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0"/>
            <a:ext cx="2016224" cy="2016224"/>
          </a:xfrm>
          <a:prstGeom prst="rect">
            <a:avLst/>
          </a:prstGeom>
          <a:noFill/>
        </p:spPr>
      </p:pic>
      <p:pic>
        <p:nvPicPr>
          <p:cNvPr id="11276" name="Picture 12" descr="http://im7-tub-ru.yandex.net/i?id=423451665-04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188640"/>
            <a:ext cx="1584176" cy="1800200"/>
          </a:xfrm>
          <a:prstGeom prst="rect">
            <a:avLst/>
          </a:prstGeom>
          <a:noFill/>
        </p:spPr>
      </p:pic>
      <p:pic>
        <p:nvPicPr>
          <p:cNvPr id="11280" name="Picture 16" descr="Картинка 14 из 4218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573016"/>
            <a:ext cx="2367844" cy="2941643"/>
          </a:xfrm>
          <a:prstGeom prst="rect">
            <a:avLst/>
          </a:prstGeom>
          <a:noFill/>
        </p:spPr>
      </p:pic>
      <p:pic>
        <p:nvPicPr>
          <p:cNvPr id="2050" name="Picture 2" descr="C:\Documents and Settings\User\Мои документы\Мои рисунки\chemical_reaction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00910" y="3571876"/>
            <a:ext cx="1843090" cy="30718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D:\Мои документы\Мои рисунки\Рисунок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669" y="332656"/>
            <a:ext cx="3928284" cy="2789541"/>
          </a:xfrm>
          <a:prstGeom prst="rect">
            <a:avLst/>
          </a:prstGeom>
          <a:noFill/>
        </p:spPr>
      </p:pic>
      <p:pic>
        <p:nvPicPr>
          <p:cNvPr id="40963" name="Picture 3" descr="D:\Мои документы\Мои рисунки\Рисунок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32656"/>
            <a:ext cx="3978240" cy="2520280"/>
          </a:xfrm>
          <a:prstGeom prst="rect">
            <a:avLst/>
          </a:prstGeom>
          <a:noFill/>
        </p:spPr>
      </p:pic>
      <p:pic>
        <p:nvPicPr>
          <p:cNvPr id="40969" name="Picture 9" descr="Картинка 2 из 6613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212976"/>
            <a:ext cx="1838364" cy="2664296"/>
          </a:xfrm>
          <a:prstGeom prst="rect">
            <a:avLst/>
          </a:prstGeom>
          <a:noFill/>
        </p:spPr>
      </p:pic>
      <p:pic>
        <p:nvPicPr>
          <p:cNvPr id="40971" name="Picture 11" descr="Картинка 2 из 48135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4" y="3212976"/>
            <a:ext cx="3913157" cy="292936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619672" y="3140968"/>
            <a:ext cx="309634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Book Antiqua" pitchFamily="18" charset="0"/>
              </a:rPr>
              <a:t>Установите соответствие:</a:t>
            </a:r>
          </a:p>
          <a:p>
            <a:r>
              <a:rPr lang="ru-RU" sz="2000" b="1" dirty="0" smtClean="0">
                <a:latin typeface="Book Antiqua" pitchFamily="18" charset="0"/>
              </a:rPr>
              <a:t>А)муравьиная </a:t>
            </a:r>
          </a:p>
          <a:p>
            <a:r>
              <a:rPr lang="ru-RU" sz="2000" b="1" dirty="0" smtClean="0">
                <a:latin typeface="Book Antiqua" pitchFamily="18" charset="0"/>
              </a:rPr>
              <a:t>кислота</a:t>
            </a:r>
          </a:p>
          <a:p>
            <a:endParaRPr lang="ru-RU" sz="2000" b="1" dirty="0" smtClean="0">
              <a:latin typeface="Book Antiqua" pitchFamily="18" charset="0"/>
            </a:endParaRPr>
          </a:p>
          <a:p>
            <a:r>
              <a:rPr lang="ru-RU" sz="2000" b="1" dirty="0" smtClean="0">
                <a:latin typeface="Book Antiqua" pitchFamily="18" charset="0"/>
              </a:rPr>
              <a:t>Б)аскорбиновая кислота</a:t>
            </a:r>
          </a:p>
          <a:p>
            <a:endParaRPr lang="ru-RU" sz="2000" b="1" dirty="0" smtClean="0">
              <a:latin typeface="Book Antiqua" pitchFamily="18" charset="0"/>
            </a:endParaRPr>
          </a:p>
          <a:p>
            <a:r>
              <a:rPr lang="ru-RU" sz="2000" b="1" dirty="0" smtClean="0">
                <a:latin typeface="Book Antiqua" pitchFamily="18" charset="0"/>
              </a:rPr>
              <a:t>В)уксусная кислота</a:t>
            </a:r>
          </a:p>
          <a:p>
            <a:r>
              <a:rPr lang="ru-RU" sz="2000" b="1" dirty="0" smtClean="0">
                <a:latin typeface="Book Antiqua" pitchFamily="18" charset="0"/>
              </a:rPr>
              <a:t>Г)лишайниковые кислота</a:t>
            </a:r>
          </a:p>
          <a:p>
            <a:endParaRPr lang="ru-RU" sz="2000" b="1" dirty="0" smtClean="0">
              <a:latin typeface="Book Antiqua" pitchFamily="18" charset="0"/>
            </a:endParaRPr>
          </a:p>
          <a:p>
            <a:endParaRPr lang="ru-RU" sz="2000" b="1" dirty="0">
              <a:latin typeface="Book Antiqu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270892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788024" y="249289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51520" y="5877272"/>
            <a:ext cx="472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788024" y="5733256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4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95936" y="3861048"/>
            <a:ext cx="472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139952" y="4869160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211960" y="5517232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995936" y="616530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004048" y="5661248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4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Bookman Old Style" pitchFamily="18" charset="0"/>
              </a:rPr>
              <a:t>Вторая станция: «Историческая»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3009" name="Picture 1" descr="D:\Мои документы\Документы\Мои рисунки\Природа\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429264"/>
            <a:ext cx="1440160" cy="1234423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im5-tub-ru.yandex.net/i?id=339489235-16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857232"/>
            <a:ext cx="2643206" cy="2500330"/>
          </a:xfrm>
          <a:prstGeom prst="rect">
            <a:avLst/>
          </a:prstGeom>
          <a:noFill/>
        </p:spPr>
      </p:pic>
      <p:pic>
        <p:nvPicPr>
          <p:cNvPr id="24584" name="Picture 8" descr="http://im2-tub-ru.yandex.net/i?id=240566666-50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857232"/>
            <a:ext cx="2428892" cy="242889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899592" y="188641"/>
            <a:ext cx="64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Book Antiqua" pitchFamily="18" charset="0"/>
              </a:rPr>
              <a:t> </a:t>
            </a:r>
            <a:r>
              <a:rPr lang="ru-RU" sz="2400" b="1" dirty="0" smtClean="0">
                <a:latin typeface="Book Antiqua" pitchFamily="18" charset="0"/>
              </a:rPr>
              <a:t>Вторая станция: «Историческая»</a:t>
            </a:r>
            <a:endParaRPr lang="ru-RU" sz="2400" b="1" dirty="0">
              <a:latin typeface="Book Antiqu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3357563"/>
            <a:ext cx="32147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t>1.Почему самой первой кислотой, которую открыл человек была уксусная кислота? </a:t>
            </a:r>
            <a:endParaRPr lang="ru-RU" b="1" dirty="0">
              <a:latin typeface="Book Antiqua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85720" y="4572008"/>
            <a:ext cx="33575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2.Как раньше называли серную кислоту в России?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29058" y="3356993"/>
            <a:ext cx="24288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Book Antiqua" pitchFamily="18" charset="0"/>
              </a:rPr>
              <a:t>1. Какую кислоту  называют «матерью»  всех кислот? </a:t>
            </a:r>
            <a:endParaRPr lang="ru-RU" b="1" dirty="0">
              <a:latin typeface="Book Antiqu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43637" y="3357563"/>
            <a:ext cx="27146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prstClr val="black"/>
                </a:solidFill>
                <a:latin typeface="Book Antiqua" pitchFamily="18" charset="0"/>
                <a:ea typeface="Calibri" pitchFamily="34" charset="0"/>
                <a:cs typeface="Times New Roman" pitchFamily="18" charset="0"/>
              </a:rPr>
              <a:t>2.Кем и когда    была открыта угольная кислота?  </a:t>
            </a:r>
            <a:endParaRPr lang="ru-RU" b="1" dirty="0" smtClean="0">
              <a:solidFill>
                <a:prstClr val="black"/>
              </a:solidFill>
              <a:latin typeface="Book Antiqua" pitchFamily="18" charset="0"/>
            </a:endParaRPr>
          </a:p>
        </p:txBody>
      </p:sp>
      <p:pic>
        <p:nvPicPr>
          <p:cNvPr id="16390" name="Picture 6" descr="http://im2-tub-ru.yandex.net/i?id=82022210dca62891868882ae4a2489db-06-144&amp;n=33&amp;h=2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4572008"/>
            <a:ext cx="2809893" cy="2071702"/>
          </a:xfrm>
          <a:prstGeom prst="rect">
            <a:avLst/>
          </a:prstGeom>
          <a:noFill/>
        </p:spPr>
      </p:pic>
      <p:pic>
        <p:nvPicPr>
          <p:cNvPr id="17410" name="Picture 2" descr="http://im0-tub-ru.yandex.net/i?id=8f302ed35ad4b5710a07ac602d5db131-15-144&amp;n=33&amp;h=2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857232"/>
            <a:ext cx="2857520" cy="2500331"/>
          </a:xfrm>
          <a:prstGeom prst="rect">
            <a:avLst/>
          </a:prstGeom>
          <a:noFill/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3995936" cy="100811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Bookman Old Style" pitchFamily="18" charset="0"/>
              </a:rPr>
              <a:t>Третья станция: «Техника безопасности»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/>
        <p:txBody>
          <a:bodyPr>
            <a:normAutofit fontScale="62500" lnSpcReduction="20000"/>
          </a:bodyPr>
          <a:lstStyle/>
          <a:p>
            <a:pPr indent="14288" algn="ctr">
              <a:buNone/>
            </a:pPr>
            <a:r>
              <a:rPr lang="ru-RU" sz="4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Правила техники безопасности </a:t>
            </a:r>
          </a:p>
          <a:p>
            <a:pPr indent="14288"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(инструкция)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288" algn="just">
              <a:buNone/>
            </a:pPr>
            <a:r>
              <a:rPr lang="ru-RU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 работе с кислотами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необходимо соблюдать правила техники безопасности:</a:t>
            </a:r>
          </a:p>
          <a:p>
            <a:pPr indent="14288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 Необходимо наливать в пробирку количество кислоты, которое указано в инструкции.</a:t>
            </a:r>
          </a:p>
          <a:p>
            <a:pPr indent="14288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 Заполнять пробирку можно только на 1/3 объема.</a:t>
            </a:r>
          </a:p>
          <a:p>
            <a:pPr indent="14288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3.Взбалтывать вещества следует, слегка покачивая пробиркой, при этом не закрывать ее отверстие пальцем.</a:t>
            </a:r>
          </a:p>
          <a:p>
            <a:pPr indent="14288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4.При разбавлении концентрированной серной кислоты выделяется большое количество теплоты. Поэтому смешивать концентрированную кислоту с водой следует с большой осторожностью: надо вливать серную кислоту в воду, а не наоборот. Если вливать воду в серную кислоту, то часть воды за счет выделения теплоты может нагреться до кипения. Кислота начнет разбрызгиваться и может попасть на кожу, в глаза.</a:t>
            </a:r>
          </a:p>
          <a:p>
            <a:pPr indent="14288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5.Концентрированная серная кислота вызывает ожоги. Поэтому попавшую на кожу или ткань кислоту необходимо тотчас стряхнуть, смыть большим количеством воды, а затем раствором питьевой соды и вновь смыть водой.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83B63A-D49D-48BC-8F14-0C509C356889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Правила разбавления кислот!</a:t>
            </a:r>
            <a:endParaRPr lang="ru-RU" sz="36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2050" name="Picture 2" descr="C:\Documents and Settings\Пользователь\Мои документы\Мои результаты сканирования\2009-12 (дек)\сканирование00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3084" t="4484" r="21419" b="21632"/>
          <a:stretch>
            <a:fillRect/>
          </a:stretch>
        </p:blipFill>
        <p:spPr bwMode="auto">
          <a:xfrm rot="10800000">
            <a:off x="357158" y="1643050"/>
            <a:ext cx="8149237" cy="392909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59632" y="4941168"/>
            <a:ext cx="66247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</a:rPr>
              <a:t>Правила техники безопасности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</a:rPr>
              <a:t>:</a:t>
            </a:r>
          </a:p>
          <a:p>
            <a:pPr algn="ctr"/>
            <a:endParaRPr lang="ru-RU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</a:rPr>
              <a:t> 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</a:rPr>
              <a:t>Внимание!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</a:rPr>
              <a:t>Работать с кислотами необходимо аккуратно, так как можно получить ожог или отравление. При попадании кислоты на кожу надо смыть ее струей воды.</a:t>
            </a:r>
            <a:endParaRPr lang="ru-RU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ользователь\Рабочий стол\фото и видио химия\ф1\L004\L15p2p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158" y="1357298"/>
            <a:ext cx="4106736" cy="35334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Четвёртая станция «Индикаторная»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500174"/>
            <a:ext cx="4038600" cy="4625989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i="1" dirty="0" smtClean="0">
                <a:latin typeface="Book Antiqua" pitchFamily="18" charset="0"/>
              </a:rPr>
              <a:t>Инструктивная карта</a:t>
            </a:r>
          </a:p>
          <a:p>
            <a:pPr algn="ctr">
              <a:buNone/>
            </a:pPr>
            <a:r>
              <a:rPr lang="ru-RU" b="1" i="1" dirty="0" smtClean="0">
                <a:latin typeface="Book Antiqua" pitchFamily="18" charset="0"/>
              </a:rPr>
              <a:t>Задание.</a:t>
            </a:r>
          </a:p>
          <a:p>
            <a:pPr>
              <a:buNone/>
            </a:pPr>
            <a:r>
              <a:rPr lang="ru-RU" b="1" dirty="0" smtClean="0">
                <a:latin typeface="Book Antiqua" pitchFamily="18" charset="0"/>
              </a:rPr>
              <a:t>    Исследуйте окраску кислот (азотной и лимонной ).</a:t>
            </a:r>
          </a:p>
          <a:p>
            <a:pPr>
              <a:buNone/>
            </a:pPr>
            <a:r>
              <a:rPr lang="ru-RU" b="1" dirty="0" smtClean="0">
                <a:latin typeface="Book Antiqua" pitchFamily="18" charset="0"/>
              </a:rPr>
              <a:t>     Добавив к кислотам индикаторы фенолфталеин, метиловый оранжевый, лакмус Как изменится окраска индикаторов? Результаты запишите в таблицу.</a:t>
            </a:r>
          </a:p>
          <a:p>
            <a:endParaRPr lang="ru-RU" b="1" dirty="0" smtClean="0">
              <a:latin typeface="Book Antiqua" pitchFamily="18" charset="0"/>
            </a:endParaRPr>
          </a:p>
          <a:p>
            <a:endParaRPr lang="ru-RU" dirty="0"/>
          </a:p>
        </p:txBody>
      </p:sp>
      <p:pic>
        <p:nvPicPr>
          <p:cNvPr id="12290" name="Picture 2" descr="http://www.imgs.su/tmp/2013-05-30/1369897872-604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5000636"/>
            <a:ext cx="3143272" cy="1714512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16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40" name="Rectangle 20"/>
          <p:cNvSpPr>
            <a:spLocks noGrp="1" noChangeArrowheads="1"/>
          </p:cNvSpPr>
          <p:nvPr>
            <p:ph type="title"/>
          </p:nvPr>
        </p:nvSpPr>
        <p:spPr>
          <a:xfrm>
            <a:off x="442913" y="103188"/>
            <a:ext cx="8243887" cy="7334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</a:rPr>
              <a:t>ДЕЙСТВИЕ КИСЛОТ НА ИНДИКАТОРЫ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</a:p>
        </p:txBody>
      </p:sp>
      <p:graphicFrame>
        <p:nvGraphicFramePr>
          <p:cNvPr id="107672" name="Group 152"/>
          <p:cNvGraphicFramePr>
            <a:graphicFrameLocks noGrp="1"/>
          </p:cNvGraphicFramePr>
          <p:nvPr>
            <p:ph type="tbl" idx="1"/>
          </p:nvPr>
        </p:nvGraphicFramePr>
        <p:xfrm>
          <a:off x="323850" y="981075"/>
          <a:ext cx="8513763" cy="3053398"/>
        </p:xfrm>
        <a:graphic>
          <a:graphicData uri="http://schemas.openxmlformats.org/drawingml/2006/table">
            <a:tbl>
              <a:tblPr/>
              <a:tblGrid>
                <a:gridCol w="2128838"/>
                <a:gridCol w="2128837"/>
                <a:gridCol w="2127250"/>
                <a:gridCol w="2128838"/>
              </a:tblGrid>
              <a:tr h="1187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Индикатор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Окраска индикатора в воде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Окраска индикатора в растворе соляной кислоты (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HCl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)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Окраска индикатора в лимонной кислоте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6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Индикаторная бумага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itchFamily="18" charset="0"/>
                        </a:rPr>
                        <a:t>жёлтая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Фенолфталеин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itchFamily="18" charset="0"/>
                        </a:rPr>
                        <a:t>бесцветная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Метилоранж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itchFamily="18" charset="0"/>
                        </a:rPr>
                        <a:t>оранжевая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7666" name="Rectangle 146"/>
          <p:cNvSpPr>
            <a:spLocks noChangeArrowheads="1"/>
          </p:cNvSpPr>
          <p:nvPr/>
        </p:nvSpPr>
        <p:spPr bwMode="auto">
          <a:xfrm>
            <a:off x="250825" y="4498885"/>
            <a:ext cx="8720138" cy="1200329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u="sng" dirty="0">
                <a:solidFill>
                  <a:srgbClr val="C00000"/>
                </a:solidFill>
                <a:latin typeface="Times New Roman" pitchFamily="18" charset="0"/>
              </a:rPr>
              <a:t>Вывод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</a:rPr>
              <a:t>: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</a:rPr>
              <a:t>независимо от вида кислоты (органической или неорганической) индикаторы    изменяют свой </a:t>
            </a:r>
            <a:r>
              <a:rPr lang="ru-RU" sz="2400" b="1" dirty="0" smtClean="0">
                <a:latin typeface="Times New Roman" pitchFamily="18" charset="0"/>
              </a:rPr>
              <a:t>цвет…;</a:t>
            </a:r>
            <a:endParaRPr lang="ru-RU" sz="2400" dirty="0">
              <a:latin typeface="Times New Roman" pitchFamily="18" charset="0"/>
            </a:endParaRPr>
          </a:p>
          <a:p>
            <a:pPr algn="ctr"/>
            <a:r>
              <a:rPr lang="ru-RU" sz="2400" b="1" dirty="0">
                <a:latin typeface="Times New Roman" pitchFamily="18" charset="0"/>
              </a:rPr>
              <a:t>   а это  означает, что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</a:rPr>
              <a:t>все кислоты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</a:rPr>
              <a:t>обладают…</a:t>
            </a:r>
            <a:r>
              <a:rPr lang="ru-RU" sz="2400" b="1" dirty="0" smtClean="0">
                <a:latin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739132-3E8B-47C5-ABD0-87C0ABCAFD0D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40" grpId="0"/>
      <p:bldP spid="10766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3610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Book Antiqua" pitchFamily="18" charset="0"/>
              </a:rPr>
              <a:t>Пятая станция «ИНФОРМАЦИОННАЯ».</a:t>
            </a:r>
            <a:r>
              <a:rPr lang="ru-RU" sz="3200" dirty="0" smtClean="0">
                <a:latin typeface="Book Antiqua" pitchFamily="18" charset="0"/>
              </a:rPr>
              <a:t/>
            </a:r>
            <a:br>
              <a:rPr lang="ru-RU" sz="3200" dirty="0" smtClean="0">
                <a:latin typeface="Book Antiqua" pitchFamily="18" charset="0"/>
              </a:rPr>
            </a:br>
            <a:endParaRPr lang="ru-RU" sz="3200" dirty="0">
              <a:latin typeface="Book Antiqu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124744"/>
            <a:ext cx="60486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</a:rPr>
              <a:t>Кислоты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</a:rPr>
              <a:t>– это сложные вещества, состоящие из … и кислотного остатка.</a:t>
            </a:r>
            <a:endParaRPr lang="ru-RU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539552" y="1834849"/>
            <a:ext cx="6336704" cy="2877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Задание.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Прочитайте формулы кислот. Что в них  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общего?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Запишите их названия :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SO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SiO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</a:p>
          <a:p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lang="en-US" sz="1400" b="1" dirty="0" smtClean="0">
                <a:latin typeface="Book Antiqua" pitchFamily="18" charset="0"/>
              </a:rPr>
              <a:t>HNO</a:t>
            </a:r>
            <a:r>
              <a:rPr lang="ru-RU" sz="1100" b="1" dirty="0" smtClean="0">
                <a:latin typeface="Book Antiqua" pitchFamily="18" charset="0"/>
              </a:rPr>
              <a:t>3</a:t>
            </a:r>
            <a:r>
              <a:rPr lang="ru-RU" sz="1400" b="1" dirty="0" smtClean="0">
                <a:latin typeface="Book Antiqua" pitchFamily="18" charset="0"/>
              </a:rPr>
              <a:t>-</a:t>
            </a:r>
          </a:p>
          <a:p>
            <a:r>
              <a:rPr lang="ru-RU" sz="1400" b="1" dirty="0" smtClean="0">
                <a:latin typeface="Book Antiqua" pitchFamily="18" charset="0"/>
              </a:rPr>
              <a:t>           </a:t>
            </a:r>
            <a:r>
              <a:rPr lang="en-US" sz="1400" b="1" dirty="0" smtClean="0">
                <a:latin typeface="Book Antiqua" pitchFamily="18" charset="0"/>
              </a:rPr>
              <a:t>HNO</a:t>
            </a:r>
            <a:r>
              <a:rPr lang="ru-RU" sz="1400" b="1" dirty="0" smtClean="0">
                <a:latin typeface="Book Antiqua" pitchFamily="18" charset="0"/>
              </a:rPr>
              <a:t>2-</a:t>
            </a:r>
          </a:p>
          <a:p>
            <a:r>
              <a:rPr lang="ru-RU" sz="1400" b="1" dirty="0" smtClean="0">
                <a:latin typeface="Book Antiqua" pitchFamily="18" charset="0"/>
              </a:rPr>
              <a:t>           </a:t>
            </a:r>
            <a:r>
              <a:rPr lang="en-US" sz="1400" b="1" dirty="0" smtClean="0">
                <a:latin typeface="Book Antiqua" pitchFamily="18" charset="0"/>
              </a:rPr>
              <a:t>H</a:t>
            </a:r>
            <a:r>
              <a:rPr lang="ru-RU" sz="1100" b="1" dirty="0" smtClean="0">
                <a:latin typeface="Book Antiqua" pitchFamily="18" charset="0"/>
              </a:rPr>
              <a:t>2</a:t>
            </a:r>
            <a:r>
              <a:rPr lang="en-US" sz="1400" b="1" dirty="0" smtClean="0">
                <a:latin typeface="Book Antiqua" pitchFamily="18" charset="0"/>
              </a:rPr>
              <a:t>SO</a:t>
            </a:r>
            <a:r>
              <a:rPr lang="ru-RU" sz="1100" b="1" dirty="0" smtClean="0">
                <a:latin typeface="Book Antiqua" pitchFamily="18" charset="0"/>
              </a:rPr>
              <a:t>4</a:t>
            </a:r>
            <a:r>
              <a:rPr lang="ru-RU" sz="1400" b="1" dirty="0" smtClean="0">
                <a:latin typeface="Book Antiqua" pitchFamily="18" charset="0"/>
              </a:rPr>
              <a:t>-</a:t>
            </a:r>
          </a:p>
          <a:p>
            <a:r>
              <a:rPr lang="ru-RU" sz="1400" b="1" dirty="0" smtClean="0">
                <a:latin typeface="Book Antiqua" pitchFamily="18" charset="0"/>
              </a:rPr>
              <a:t>           </a:t>
            </a:r>
            <a:r>
              <a:rPr lang="en-US" sz="1400" b="1" dirty="0" smtClean="0">
                <a:latin typeface="Book Antiqua" pitchFamily="18" charset="0"/>
              </a:rPr>
              <a:t>HCl</a:t>
            </a:r>
            <a:r>
              <a:rPr lang="ru-RU" sz="1400" b="1" dirty="0" smtClean="0">
                <a:latin typeface="Book Antiqua" pitchFamily="18" charset="0"/>
              </a:rPr>
              <a:t>-</a:t>
            </a:r>
          </a:p>
          <a:p>
            <a:pPr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ru-RU" sz="11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en-US" sz="1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PO</a:t>
            </a:r>
            <a:r>
              <a:rPr lang="ru-RU" sz="1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lang="ru-RU" sz="1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endParaRPr lang="ru-RU" sz="1400" b="1" dirty="0" smtClean="0">
              <a:latin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4509120"/>
            <a:ext cx="7632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1.П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ставьте степени окисления  в  соединениях   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HCl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HNO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SO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4.Вычислите заряд кислотного остатка для данных кислот.</a:t>
            </a:r>
            <a:endParaRPr lang="ru-RU" sz="2000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55576" y="5157193"/>
            <a:ext cx="83884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2.Поставьте степени окисления в соединениях 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PO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SO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3.Вычислите заряд кислотного остатка для данных кислот.</a:t>
            </a:r>
            <a:endParaRPr lang="ru-RU" dirty="0" smtClean="0">
              <a:solidFill>
                <a:prstClr val="black"/>
              </a:solidFill>
              <a:latin typeface="Arial" pitchFamily="34" charset="0"/>
            </a:endParaRPr>
          </a:p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10242" name="Picture 2" descr="http://img-fotki.yandex.ru/get/6623/84533963.0/0_93102_8c59103c_XL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1500174"/>
            <a:ext cx="2571768" cy="2857520"/>
          </a:xfrm>
          <a:prstGeom prst="rect">
            <a:avLst/>
          </a:prstGeom>
          <a:noFill/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Book Antiqua" pitchFamily="18" charset="0"/>
              </a:rPr>
              <a:t>Пятая станция «ИНФОРМАЦИОННАЯ».  </a:t>
            </a:r>
            <a:endParaRPr lang="ru-RU" sz="2400" dirty="0">
              <a:latin typeface="Book Antiqu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124744"/>
            <a:ext cx="60486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</a:rPr>
              <a:t>Кислоты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</a:rPr>
              <a:t>– это сложные вещества, состоящие из катиона водорода и кислотного остатка.</a:t>
            </a:r>
            <a:endParaRPr lang="ru-RU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539552" y="1778281"/>
            <a:ext cx="6336704" cy="312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Задание.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Прочитайте формулы кислот. Что в них  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общего?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Запишите их названия :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SO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3- сернистая кислота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3- угольная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кислота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SiO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4-кремневая кислота</a:t>
            </a:r>
          </a:p>
          <a:p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lang="en-US" sz="1600" b="1" dirty="0" smtClean="0">
                <a:latin typeface="Book Antiqua" pitchFamily="18" charset="0"/>
              </a:rPr>
              <a:t>HNO</a:t>
            </a:r>
            <a:r>
              <a:rPr lang="ru-RU" sz="1600" b="1" dirty="0" smtClean="0">
                <a:latin typeface="Book Antiqua" pitchFamily="18" charset="0"/>
              </a:rPr>
              <a:t>3- азотная кислота</a:t>
            </a:r>
          </a:p>
          <a:p>
            <a:r>
              <a:rPr lang="ru-RU" sz="1600" b="1" dirty="0" smtClean="0">
                <a:latin typeface="Book Antiqua" pitchFamily="18" charset="0"/>
              </a:rPr>
              <a:t>           </a:t>
            </a:r>
            <a:r>
              <a:rPr lang="en-US" sz="1600" b="1" dirty="0" smtClean="0">
                <a:latin typeface="Book Antiqua" pitchFamily="18" charset="0"/>
              </a:rPr>
              <a:t>HNO</a:t>
            </a:r>
            <a:r>
              <a:rPr lang="ru-RU" sz="1600" b="1" dirty="0" smtClean="0">
                <a:latin typeface="Book Antiqua" pitchFamily="18" charset="0"/>
              </a:rPr>
              <a:t>2- азотистая кислота</a:t>
            </a:r>
          </a:p>
          <a:p>
            <a:r>
              <a:rPr lang="ru-RU" sz="1600" b="1" dirty="0" smtClean="0">
                <a:latin typeface="Book Antiqua" pitchFamily="18" charset="0"/>
              </a:rPr>
              <a:t>           </a:t>
            </a:r>
            <a:r>
              <a:rPr lang="en-US" sz="1600" b="1" dirty="0" smtClean="0">
                <a:latin typeface="Book Antiqua" pitchFamily="18" charset="0"/>
              </a:rPr>
              <a:t>H</a:t>
            </a:r>
            <a:r>
              <a:rPr lang="ru-RU" sz="1600" b="1" dirty="0" smtClean="0">
                <a:latin typeface="Book Antiqua" pitchFamily="18" charset="0"/>
              </a:rPr>
              <a:t>2</a:t>
            </a:r>
            <a:r>
              <a:rPr lang="en-US" sz="1600" b="1" dirty="0" smtClean="0">
                <a:latin typeface="Book Antiqua" pitchFamily="18" charset="0"/>
              </a:rPr>
              <a:t>SO</a:t>
            </a:r>
            <a:r>
              <a:rPr lang="ru-RU" sz="1600" b="1" dirty="0" smtClean="0">
                <a:latin typeface="Book Antiqua" pitchFamily="18" charset="0"/>
              </a:rPr>
              <a:t>4-серная кислота</a:t>
            </a:r>
          </a:p>
          <a:p>
            <a:r>
              <a:rPr lang="ru-RU" sz="1600" b="1" dirty="0" smtClean="0">
                <a:latin typeface="Book Antiqua" pitchFamily="18" charset="0"/>
              </a:rPr>
              <a:t>           </a:t>
            </a:r>
            <a:r>
              <a:rPr lang="en-US" sz="1600" b="1" dirty="0" smtClean="0">
                <a:latin typeface="Book Antiqua" pitchFamily="18" charset="0"/>
              </a:rPr>
              <a:t>HCl</a:t>
            </a:r>
            <a:r>
              <a:rPr lang="ru-RU" sz="1600" b="1" dirty="0" smtClean="0">
                <a:latin typeface="Book Antiqua" pitchFamily="18" charset="0"/>
              </a:rPr>
              <a:t>-соляная кислота</a:t>
            </a:r>
          </a:p>
          <a:p>
            <a:pPr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en-US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en-US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PO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4-фосфорная кислота</a:t>
            </a:r>
            <a:endParaRPr lang="ru-RU" sz="1600" b="1" dirty="0" smtClean="0">
              <a:latin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4941168"/>
            <a:ext cx="54726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     </a:t>
            </a:r>
            <a:endParaRPr lang="ru-RU" sz="1600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55576" y="5589240"/>
            <a:ext cx="7488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2.    </a:t>
            </a:r>
            <a:endParaRPr lang="ru-RU" sz="1400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4725144"/>
            <a:ext cx="64807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</a:t>
            </a:r>
            <a:r>
              <a:rPr lang="en-US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3200" baseline="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</a:t>
            </a:r>
            <a:r>
              <a:rPr lang="en-US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Cl</a:t>
            </a:r>
            <a:r>
              <a:rPr lang="en-US" sz="3200" baseline="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3200" baseline="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</a:t>
            </a:r>
            <a:r>
              <a:rPr lang="en-US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lang="en-US" sz="3200" baseline="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+5</a:t>
            </a:r>
            <a:r>
              <a:rPr lang="en-US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en-US" sz="3200" baseline="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-2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3200" baseline="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</a:t>
            </a:r>
            <a:r>
              <a:rPr lang="en-US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</a:t>
            </a:r>
            <a:r>
              <a:rPr lang="en-US" sz="3200" baseline="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+6</a:t>
            </a:r>
            <a:r>
              <a:rPr lang="en-US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lang="en-US" sz="3200" baseline="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-2</a:t>
            </a:r>
            <a:endParaRPr lang="en-US" sz="3200" dirty="0" smtClean="0">
              <a:latin typeface="Arial" pitchFamily="34" charset="0"/>
            </a:endParaRPr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971600" y="5517232"/>
            <a:ext cx="8172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lang="en-US" sz="3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en-US" sz="3600" baseline="30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</a:t>
            </a:r>
            <a:r>
              <a:rPr lang="en-US" sz="3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</a:t>
            </a:r>
            <a:r>
              <a:rPr lang="en-US" sz="3600" baseline="30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+5</a:t>
            </a:r>
            <a:r>
              <a:rPr lang="en-US" sz="3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lang="ru-RU" sz="2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lang="en-US" sz="3600" baseline="30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-2</a:t>
            </a: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en-US" sz="3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H</a:t>
            </a:r>
            <a:r>
              <a:rPr lang="ru-RU" sz="2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3600" baseline="30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</a:t>
            </a:r>
            <a:r>
              <a:rPr lang="en-US" sz="3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</a:t>
            </a:r>
            <a:r>
              <a:rPr lang="en-US" sz="3600" baseline="30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+6</a:t>
            </a:r>
            <a:r>
              <a:rPr lang="en-US" sz="3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lang="ru-RU" sz="2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lang="en-US" sz="3600" baseline="30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-2</a:t>
            </a: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en-US" sz="3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H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3600" baseline="30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</a:t>
            </a:r>
            <a:r>
              <a:rPr lang="en-US" sz="3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</a:t>
            </a:r>
            <a:r>
              <a:rPr lang="en-US" sz="3600" baseline="30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+4</a:t>
            </a:r>
            <a:r>
              <a:rPr lang="en-US" sz="3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lang="ru-RU" sz="2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3600" baseline="30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-2</a:t>
            </a:r>
            <a:endParaRPr lang="en-US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9218" name="Picture 2" descr="http://img-fotki.yandex.ru/get/6623/84533963.0/0_93102_8c59103c_XL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57864" y="1714488"/>
            <a:ext cx="2431389" cy="3108021"/>
          </a:xfrm>
          <a:prstGeom prst="rect">
            <a:avLst/>
          </a:prstGeom>
          <a:noFill/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642910" y="285729"/>
            <a:ext cx="7929618" cy="649408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Цели урока 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Book Antiqua" pitchFamily="18" charset="0"/>
              </a:rPr>
              <a:t>Познакомить учащихся с составом, названиями, классификацией и представителями класса кислот, формировать навыки самостоятельной деятельности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  <a:p>
            <a:pPr algn="ctr"/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Задачи  урока.</a:t>
            </a:r>
          </a:p>
          <a:p>
            <a:r>
              <a:rPr lang="ru-RU" sz="2000" b="1" dirty="0" smtClean="0">
                <a:latin typeface="Book Antiqua" pitchFamily="18" charset="0"/>
              </a:rPr>
              <a:t>Образовательная: </a:t>
            </a:r>
            <a:endParaRPr lang="ru-RU" sz="2000" dirty="0" smtClean="0">
              <a:latin typeface="Book Antiqua" pitchFamily="18" charset="0"/>
            </a:endParaRPr>
          </a:p>
          <a:p>
            <a:r>
              <a:rPr lang="ru-RU" sz="2000" dirty="0" smtClean="0">
                <a:latin typeface="Book Antiqua" pitchFamily="18" charset="0"/>
              </a:rPr>
              <a:t>сформировать знания учащихся о кислотах, их составе, способах классификаций и названий представителей класса кислот.</a:t>
            </a:r>
          </a:p>
          <a:p>
            <a:r>
              <a:rPr lang="ru-RU" sz="2000" b="1" dirty="0" smtClean="0">
                <a:latin typeface="Book Antiqua" pitchFamily="18" charset="0"/>
              </a:rPr>
              <a:t>Развивающая: </a:t>
            </a:r>
            <a:endParaRPr lang="ru-RU" sz="2000" dirty="0" smtClean="0">
              <a:latin typeface="Book Antiqua" pitchFamily="18" charset="0"/>
            </a:endParaRPr>
          </a:p>
          <a:p>
            <a:r>
              <a:rPr lang="ru-RU" sz="2000" dirty="0" smtClean="0">
                <a:latin typeface="Book Antiqua" pitchFamily="18" charset="0"/>
              </a:rPr>
              <a:t>совершенствовать умения экспериментировать, наблюдать, анализировать, делать выводы, умения слушать и слышать другого человека. </a:t>
            </a:r>
          </a:p>
          <a:p>
            <a:r>
              <a:rPr lang="ru-RU" sz="2000" b="1" dirty="0" smtClean="0">
                <a:latin typeface="Book Antiqua" pitchFamily="18" charset="0"/>
              </a:rPr>
              <a:t>Воспитательные: </a:t>
            </a:r>
            <a:endParaRPr lang="ru-RU" sz="2000" dirty="0" smtClean="0">
              <a:latin typeface="Book Antiqua" pitchFamily="18" charset="0"/>
            </a:endParaRPr>
          </a:p>
          <a:p>
            <a:r>
              <a:rPr lang="ru-RU" sz="2000" dirty="0" smtClean="0">
                <a:latin typeface="Book Antiqua" pitchFamily="18" charset="0"/>
              </a:rPr>
              <a:t>продолжить формирование диалектико-материалистического мировоззрения учащихся об окружающих их веществах, формирование интереса к предмету.</a:t>
            </a:r>
          </a:p>
          <a:p>
            <a:r>
              <a:rPr lang="ru-RU" sz="2000" dirty="0" smtClean="0">
                <a:latin typeface="Book Antiqua" pitchFamily="18" charset="0"/>
              </a:rPr>
              <a:t>обратить внимание учащихся на правила работы с кислотами.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8243887" cy="879475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Book Antiqua" pitchFamily="18" charset="0"/>
              </a:rPr>
              <a:t>Шестая станция «КЛАССИФИКАЦИОННАЯ»</a:t>
            </a:r>
            <a:endParaRPr lang="ru-RU" sz="4000" b="1" i="1" dirty="0" smtClean="0">
              <a:solidFill>
                <a:srgbClr val="D60093"/>
              </a:solidFill>
              <a:effectLst/>
              <a:latin typeface="Times New Roman" pitchFamily="18" charset="0"/>
            </a:endParaRPr>
          </a:p>
        </p:txBody>
      </p:sp>
      <p:sp>
        <p:nvSpPr>
          <p:cNvPr id="17411" name="WordArt 7"/>
          <p:cNvSpPr>
            <a:spLocks noChangeArrowheads="1" noChangeShapeType="1" noTextEdit="1"/>
          </p:cNvSpPr>
          <p:nvPr/>
        </p:nvSpPr>
        <p:spPr bwMode="auto">
          <a:xfrm rot="5400000">
            <a:off x="3244850" y="3171826"/>
            <a:ext cx="2592387" cy="1090612"/>
          </a:xfrm>
          <a:prstGeom prst="rect">
            <a:avLst/>
          </a:prstGeom>
        </p:spPr>
        <p:txBody>
          <a:bodyPr vert="wordArtVert"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auto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Arial Black" pitchFamily="34" charset="0"/>
                <a:cs typeface="Arial"/>
              </a:rPr>
              <a:t>Кислоты</a:t>
            </a:r>
            <a:endParaRPr lang="ru-RU" sz="3200" kern="10" dirty="0">
              <a:ln w="9525">
                <a:noFill/>
                <a:round/>
                <a:headEnd/>
                <a:tailEnd/>
              </a:ln>
              <a:solidFill>
                <a:srgbClr val="FF0066"/>
              </a:solidFill>
              <a:effectLst>
                <a:outerShdw dist="99190" dir="7788334" algn="ctr" rotWithShape="0">
                  <a:srgbClr val="000080">
                    <a:alpha val="79999"/>
                  </a:srgbClr>
                </a:outerShdw>
              </a:effectLst>
              <a:latin typeface="Arial Black" pitchFamily="34" charset="0"/>
              <a:cs typeface="Arial"/>
            </a:endParaRPr>
          </a:p>
        </p:txBody>
      </p:sp>
      <p:sp>
        <p:nvSpPr>
          <p:cNvPr id="17415" name="Rectangle 11"/>
          <p:cNvSpPr>
            <a:spLocks noChangeArrowheads="1"/>
          </p:cNvSpPr>
          <p:nvPr/>
        </p:nvSpPr>
        <p:spPr bwMode="auto">
          <a:xfrm>
            <a:off x="755650" y="2276475"/>
            <a:ext cx="2286000" cy="1200329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6600CC"/>
                </a:solidFill>
                <a:latin typeface="Times New Roman" pitchFamily="18" charset="0"/>
              </a:rPr>
              <a:t>?</a:t>
            </a:r>
            <a:endParaRPr lang="ru-RU" sz="2400" b="1" i="1" dirty="0">
              <a:solidFill>
                <a:srgbClr val="6600CC"/>
              </a:solidFill>
              <a:latin typeface="Times New Roman" pitchFamily="18" charset="0"/>
            </a:endParaRPr>
          </a:p>
          <a:p>
            <a:pPr algn="ctr"/>
            <a:r>
              <a:rPr lang="en-US" sz="2400" b="1" i="1" dirty="0" smtClean="0">
                <a:solidFill>
                  <a:srgbClr val="CC3300"/>
                </a:solidFill>
                <a:latin typeface="Times New Roman" pitchFamily="18" charset="0"/>
              </a:rPr>
              <a:t>H</a:t>
            </a:r>
            <a:r>
              <a:rPr lang="en-US" sz="2400" b="1" i="1" dirty="0" smtClean="0">
                <a:latin typeface="Times New Roman" pitchFamily="18" charset="0"/>
              </a:rPr>
              <a:t>Cl</a:t>
            </a:r>
            <a:endParaRPr lang="ru-RU" sz="2400" b="1" i="1" dirty="0" smtClean="0">
              <a:latin typeface="Times New Roman" pitchFamily="18" charset="0"/>
            </a:endParaRPr>
          </a:p>
          <a:p>
            <a:pPr algn="ctr"/>
            <a:r>
              <a:rPr lang="ru-RU" sz="2400" b="1" i="1" dirty="0" smtClean="0">
                <a:latin typeface="Times New Roman" pitchFamily="18" charset="0"/>
              </a:rPr>
              <a:t>?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17416" name="Rectangle 12"/>
          <p:cNvSpPr>
            <a:spLocks noChangeArrowheads="1"/>
          </p:cNvSpPr>
          <p:nvPr/>
        </p:nvSpPr>
        <p:spPr bwMode="auto">
          <a:xfrm>
            <a:off x="6156325" y="3141663"/>
            <a:ext cx="2016125" cy="1200329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6600CC"/>
                </a:solidFill>
                <a:latin typeface="Times New Roman" pitchFamily="18" charset="0"/>
              </a:rPr>
              <a:t>?</a:t>
            </a:r>
            <a:endParaRPr lang="ru-RU" sz="2400" b="1" i="1" dirty="0">
              <a:solidFill>
                <a:srgbClr val="6600CC"/>
              </a:solidFill>
              <a:latin typeface="Times New Roman" pitchFamily="18" charset="0"/>
            </a:endParaRPr>
          </a:p>
          <a:p>
            <a:pPr algn="ctr"/>
            <a:r>
              <a:rPr lang="en-US" sz="2400" b="1" i="1" dirty="0">
                <a:solidFill>
                  <a:srgbClr val="CC3300"/>
                </a:solidFill>
                <a:latin typeface="Times New Roman" pitchFamily="18" charset="0"/>
              </a:rPr>
              <a:t>H</a:t>
            </a:r>
            <a:r>
              <a:rPr lang="en-US" b="1" i="1" dirty="0">
                <a:solidFill>
                  <a:srgbClr val="CC3300"/>
                </a:solidFill>
                <a:latin typeface="Times New Roman" pitchFamily="18" charset="0"/>
              </a:rPr>
              <a:t>2</a:t>
            </a:r>
            <a:r>
              <a:rPr lang="en-US" sz="2400" b="1" i="1" dirty="0">
                <a:latin typeface="Times New Roman" pitchFamily="18" charset="0"/>
              </a:rPr>
              <a:t>S</a:t>
            </a:r>
          </a:p>
          <a:p>
            <a:pPr algn="ctr"/>
            <a:r>
              <a:rPr lang="en-US" sz="2400" b="1" i="1" dirty="0">
                <a:solidFill>
                  <a:srgbClr val="CC3300"/>
                </a:solidFill>
                <a:latin typeface="Times New Roman" pitchFamily="18" charset="0"/>
              </a:rPr>
              <a:t>H</a:t>
            </a:r>
            <a:r>
              <a:rPr lang="en-US" b="1" i="1" dirty="0">
                <a:solidFill>
                  <a:srgbClr val="CC3300"/>
                </a:solidFill>
                <a:latin typeface="Times New Roman" pitchFamily="18" charset="0"/>
              </a:rPr>
              <a:t>2</a:t>
            </a:r>
            <a:r>
              <a:rPr lang="en-US" sz="2400" b="1" i="1" dirty="0">
                <a:latin typeface="Times New Roman" pitchFamily="18" charset="0"/>
              </a:rPr>
              <a:t>SO</a:t>
            </a:r>
            <a:r>
              <a:rPr lang="en-US" b="1" i="1" dirty="0">
                <a:latin typeface="Times New Roman" pitchFamily="18" charset="0"/>
              </a:rPr>
              <a:t>4</a:t>
            </a:r>
            <a:endParaRPr lang="ru-RU" b="1" i="1" dirty="0">
              <a:latin typeface="Times New Roman" pitchFamily="18" charset="0"/>
            </a:endParaRPr>
          </a:p>
        </p:txBody>
      </p:sp>
      <p:sp>
        <p:nvSpPr>
          <p:cNvPr id="17417" name="Rectangle 13"/>
          <p:cNvSpPr>
            <a:spLocks noChangeArrowheads="1"/>
          </p:cNvSpPr>
          <p:nvPr/>
        </p:nvSpPr>
        <p:spPr bwMode="auto">
          <a:xfrm>
            <a:off x="3132138" y="5734050"/>
            <a:ext cx="2879725" cy="830997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6600CC"/>
                </a:solidFill>
                <a:latin typeface="Times New Roman" pitchFamily="18" charset="0"/>
              </a:rPr>
              <a:t>Трехосновные</a:t>
            </a:r>
          </a:p>
          <a:p>
            <a:pPr algn="ctr"/>
            <a:r>
              <a:rPr lang="ru-RU" sz="2400" b="1" i="1" dirty="0" smtClean="0">
                <a:solidFill>
                  <a:srgbClr val="6600CC"/>
                </a:solidFill>
                <a:latin typeface="Times New Roman" pitchFamily="18" charset="0"/>
              </a:rPr>
              <a:t>?</a:t>
            </a:r>
            <a:endParaRPr lang="ru-RU" sz="2400" b="1" i="1" dirty="0">
              <a:solidFill>
                <a:srgbClr val="6600CC"/>
              </a:solidFill>
              <a:latin typeface="Times New Roman" pitchFamily="18" charset="0"/>
            </a:endParaRPr>
          </a:p>
        </p:txBody>
      </p:sp>
      <p:sp>
        <p:nvSpPr>
          <p:cNvPr id="17418" name="Rectangle 14"/>
          <p:cNvSpPr>
            <a:spLocks noChangeArrowheads="1"/>
          </p:cNvSpPr>
          <p:nvPr/>
        </p:nvSpPr>
        <p:spPr bwMode="auto">
          <a:xfrm>
            <a:off x="1692275" y="1341438"/>
            <a:ext cx="6264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 u="sng" dirty="0">
                <a:solidFill>
                  <a:srgbClr val="3333FF"/>
                </a:solidFill>
                <a:latin typeface="Times New Roman" pitchFamily="18" charset="0"/>
              </a:rPr>
              <a:t>По количеству атомов водорода.</a:t>
            </a:r>
          </a:p>
        </p:txBody>
      </p:sp>
      <p:sp>
        <p:nvSpPr>
          <p:cNvPr id="17419" name="Rectangle 16"/>
          <p:cNvSpPr>
            <a:spLocks noChangeArrowheads="1"/>
          </p:cNvSpPr>
          <p:nvPr/>
        </p:nvSpPr>
        <p:spPr bwMode="auto">
          <a:xfrm>
            <a:off x="7956550" y="6021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7420" name="Rectangle 17"/>
          <p:cNvSpPr>
            <a:spLocks noChangeArrowheads="1"/>
          </p:cNvSpPr>
          <p:nvPr/>
        </p:nvSpPr>
        <p:spPr bwMode="auto">
          <a:xfrm>
            <a:off x="7956550" y="60928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7421" name="Rectangle 18"/>
          <p:cNvSpPr>
            <a:spLocks noChangeArrowheads="1"/>
          </p:cNvSpPr>
          <p:nvPr/>
        </p:nvSpPr>
        <p:spPr bwMode="auto">
          <a:xfrm>
            <a:off x="3289300" y="32464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rot="10800000" flipV="1">
            <a:off x="3203848" y="3212976"/>
            <a:ext cx="92266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148064" y="3212976"/>
            <a:ext cx="792088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>
            <a:off x="4319972" y="5409220"/>
            <a:ext cx="5040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" descr="D:\Мои документы\Документы\Мои рисунки\Природа\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143380"/>
            <a:ext cx="1440160" cy="1234423"/>
          </a:xfrm>
          <a:prstGeom prst="rect">
            <a:avLst/>
          </a:prstGeom>
          <a:noFill/>
        </p:spPr>
      </p:pic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8243887" cy="879475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Book Antiqua" pitchFamily="18" charset="0"/>
              </a:rPr>
              <a:t>Шестая станция «КЛАССИФИКАЦИОННАЯ»</a:t>
            </a:r>
            <a:endParaRPr lang="ru-RU" sz="4000" b="1" i="1" dirty="0" smtClean="0">
              <a:solidFill>
                <a:srgbClr val="D60093"/>
              </a:solidFill>
              <a:effectLst/>
              <a:latin typeface="Times New Roman" pitchFamily="18" charset="0"/>
            </a:endParaRPr>
          </a:p>
        </p:txBody>
      </p:sp>
      <p:sp>
        <p:nvSpPr>
          <p:cNvPr id="17411" name="WordArt 7"/>
          <p:cNvSpPr>
            <a:spLocks noChangeArrowheads="1" noChangeShapeType="1" noTextEdit="1"/>
          </p:cNvSpPr>
          <p:nvPr/>
        </p:nvSpPr>
        <p:spPr bwMode="auto">
          <a:xfrm rot="5400000">
            <a:off x="3244850" y="3171826"/>
            <a:ext cx="2592387" cy="1090612"/>
          </a:xfrm>
          <a:prstGeom prst="rect">
            <a:avLst/>
          </a:prstGeom>
        </p:spPr>
        <p:txBody>
          <a:bodyPr vert="wordArtVert"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auto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Arial Black" pitchFamily="34" charset="0"/>
                <a:cs typeface="Arial"/>
              </a:rPr>
              <a:t>Кислоты</a:t>
            </a:r>
            <a:endParaRPr lang="ru-RU" sz="3200" kern="10" dirty="0">
              <a:ln w="9525">
                <a:noFill/>
                <a:round/>
                <a:headEnd/>
                <a:tailEnd/>
              </a:ln>
              <a:solidFill>
                <a:srgbClr val="FF0066"/>
              </a:solidFill>
              <a:effectLst>
                <a:outerShdw dist="99190" dir="7788334" algn="ctr" rotWithShape="0">
                  <a:srgbClr val="000080">
                    <a:alpha val="79999"/>
                  </a:srgbClr>
                </a:outerShdw>
              </a:effectLst>
              <a:latin typeface="Arial Black" pitchFamily="34" charset="0"/>
              <a:cs typeface="Arial"/>
            </a:endParaRPr>
          </a:p>
        </p:txBody>
      </p:sp>
      <p:sp>
        <p:nvSpPr>
          <p:cNvPr id="17415" name="Rectangle 11"/>
          <p:cNvSpPr>
            <a:spLocks noChangeArrowheads="1"/>
          </p:cNvSpPr>
          <p:nvPr/>
        </p:nvSpPr>
        <p:spPr bwMode="auto">
          <a:xfrm>
            <a:off x="755650" y="2276475"/>
            <a:ext cx="22860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6600CC"/>
                </a:solidFill>
                <a:latin typeface="Times New Roman" pitchFamily="18" charset="0"/>
              </a:rPr>
              <a:t>Одноосновные</a:t>
            </a:r>
            <a:endParaRPr lang="ru-RU" sz="2400" b="1" i="1" dirty="0">
              <a:solidFill>
                <a:srgbClr val="6600CC"/>
              </a:solidFill>
              <a:latin typeface="Times New Roman" pitchFamily="18" charset="0"/>
            </a:endParaRPr>
          </a:p>
          <a:p>
            <a:pPr algn="ctr"/>
            <a:r>
              <a:rPr lang="en-US" sz="2400" b="1" i="1" dirty="0" smtClean="0">
                <a:solidFill>
                  <a:srgbClr val="CC3300"/>
                </a:solidFill>
                <a:latin typeface="Times New Roman" pitchFamily="18" charset="0"/>
              </a:rPr>
              <a:t>H</a:t>
            </a:r>
            <a:r>
              <a:rPr lang="en-US" sz="2400" b="1" i="1" dirty="0" smtClean="0">
                <a:latin typeface="Times New Roman" pitchFamily="18" charset="0"/>
              </a:rPr>
              <a:t>Cl</a:t>
            </a:r>
          </a:p>
          <a:p>
            <a:pPr algn="ctr"/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</a:rPr>
              <a:t>H</a:t>
            </a:r>
            <a:r>
              <a:rPr lang="en-US" sz="2400" b="1" i="1" dirty="0" smtClean="0">
                <a:latin typeface="Times New Roman" pitchFamily="18" charset="0"/>
              </a:rPr>
              <a:t>Br</a:t>
            </a:r>
            <a:endParaRPr lang="ru-RU" sz="2400" b="1" i="1" dirty="0" smtClean="0">
              <a:latin typeface="Times New Roman" pitchFamily="18" charset="0"/>
            </a:endParaRPr>
          </a:p>
          <a:p>
            <a:pPr algn="ctr"/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17416" name="Rectangle 12"/>
          <p:cNvSpPr>
            <a:spLocks noChangeArrowheads="1"/>
          </p:cNvSpPr>
          <p:nvPr/>
        </p:nvSpPr>
        <p:spPr bwMode="auto">
          <a:xfrm>
            <a:off x="6156325" y="3141663"/>
            <a:ext cx="2664147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6600CC"/>
                </a:solidFill>
                <a:latin typeface="Times New Roman" pitchFamily="18" charset="0"/>
              </a:rPr>
              <a:t>Двухосновные</a:t>
            </a:r>
            <a:endParaRPr lang="ru-RU" sz="2400" b="1" i="1" dirty="0">
              <a:solidFill>
                <a:srgbClr val="6600CC"/>
              </a:solidFill>
              <a:latin typeface="Times New Roman" pitchFamily="18" charset="0"/>
            </a:endParaRPr>
          </a:p>
          <a:p>
            <a:pPr algn="ctr"/>
            <a:r>
              <a:rPr lang="en-US" sz="2400" b="1" i="1" dirty="0">
                <a:solidFill>
                  <a:srgbClr val="CC3300"/>
                </a:solidFill>
                <a:latin typeface="Times New Roman" pitchFamily="18" charset="0"/>
              </a:rPr>
              <a:t>H</a:t>
            </a:r>
            <a:r>
              <a:rPr lang="en-US" b="1" i="1" dirty="0">
                <a:solidFill>
                  <a:srgbClr val="CC3300"/>
                </a:solidFill>
                <a:latin typeface="Times New Roman" pitchFamily="18" charset="0"/>
              </a:rPr>
              <a:t>2</a:t>
            </a:r>
            <a:r>
              <a:rPr lang="en-US" sz="2400" b="1" i="1" dirty="0">
                <a:latin typeface="Times New Roman" pitchFamily="18" charset="0"/>
              </a:rPr>
              <a:t>S</a:t>
            </a:r>
          </a:p>
          <a:p>
            <a:pPr algn="ctr"/>
            <a:r>
              <a:rPr lang="en-US" sz="2400" b="1" i="1" dirty="0">
                <a:solidFill>
                  <a:srgbClr val="CC3300"/>
                </a:solidFill>
                <a:latin typeface="Times New Roman" pitchFamily="18" charset="0"/>
              </a:rPr>
              <a:t>H</a:t>
            </a:r>
            <a:r>
              <a:rPr lang="en-US" b="1" i="1" dirty="0">
                <a:solidFill>
                  <a:srgbClr val="CC3300"/>
                </a:solidFill>
                <a:latin typeface="Times New Roman" pitchFamily="18" charset="0"/>
              </a:rPr>
              <a:t>2</a:t>
            </a:r>
            <a:r>
              <a:rPr lang="en-US" sz="2400" b="1" i="1" dirty="0">
                <a:latin typeface="Times New Roman" pitchFamily="18" charset="0"/>
              </a:rPr>
              <a:t>SO</a:t>
            </a:r>
            <a:r>
              <a:rPr lang="en-US" b="1" i="1" dirty="0">
                <a:latin typeface="Times New Roman" pitchFamily="18" charset="0"/>
              </a:rPr>
              <a:t>4</a:t>
            </a:r>
            <a:endParaRPr lang="ru-RU" b="1" i="1" dirty="0">
              <a:latin typeface="Times New Roman" pitchFamily="18" charset="0"/>
            </a:endParaRPr>
          </a:p>
        </p:txBody>
      </p:sp>
      <p:sp>
        <p:nvSpPr>
          <p:cNvPr id="17417" name="Rectangle 13"/>
          <p:cNvSpPr>
            <a:spLocks noChangeArrowheads="1"/>
          </p:cNvSpPr>
          <p:nvPr/>
        </p:nvSpPr>
        <p:spPr bwMode="auto">
          <a:xfrm>
            <a:off x="3132138" y="5734050"/>
            <a:ext cx="2879725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6600CC"/>
                </a:solidFill>
                <a:latin typeface="Times New Roman" pitchFamily="18" charset="0"/>
              </a:rPr>
              <a:t>Трехосновные</a:t>
            </a:r>
          </a:p>
          <a:p>
            <a:pPr algn="ctr"/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</a:rPr>
              <a:t>H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</a:rPr>
              <a:t>3</a:t>
            </a:r>
            <a:r>
              <a:rPr lang="en-US" sz="2400" b="1" i="1" dirty="0" smtClean="0">
                <a:latin typeface="Times New Roman" pitchFamily="18" charset="0"/>
              </a:rPr>
              <a:t>PO</a:t>
            </a:r>
            <a:r>
              <a:rPr lang="en-US" sz="2000" b="1" i="1" dirty="0" smtClean="0">
                <a:latin typeface="Times New Roman" pitchFamily="18" charset="0"/>
              </a:rPr>
              <a:t>4</a:t>
            </a:r>
            <a:endParaRPr lang="ru-RU" sz="2000" b="1" i="1" dirty="0">
              <a:latin typeface="Times New Roman" pitchFamily="18" charset="0"/>
            </a:endParaRPr>
          </a:p>
        </p:txBody>
      </p:sp>
      <p:sp>
        <p:nvSpPr>
          <p:cNvPr id="17418" name="Rectangle 14"/>
          <p:cNvSpPr>
            <a:spLocks noChangeArrowheads="1"/>
          </p:cNvSpPr>
          <p:nvPr/>
        </p:nvSpPr>
        <p:spPr bwMode="auto">
          <a:xfrm>
            <a:off x="1692275" y="1341438"/>
            <a:ext cx="6264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 u="sng" dirty="0">
                <a:solidFill>
                  <a:srgbClr val="3333FF"/>
                </a:solidFill>
                <a:latin typeface="Times New Roman" pitchFamily="18" charset="0"/>
              </a:rPr>
              <a:t>По количеству атомов водорода.</a:t>
            </a:r>
          </a:p>
        </p:txBody>
      </p:sp>
      <p:sp>
        <p:nvSpPr>
          <p:cNvPr id="17419" name="Rectangle 16"/>
          <p:cNvSpPr>
            <a:spLocks noChangeArrowheads="1"/>
          </p:cNvSpPr>
          <p:nvPr/>
        </p:nvSpPr>
        <p:spPr bwMode="auto">
          <a:xfrm>
            <a:off x="7956550" y="6021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7420" name="Rectangle 17"/>
          <p:cNvSpPr>
            <a:spLocks noChangeArrowheads="1"/>
          </p:cNvSpPr>
          <p:nvPr/>
        </p:nvSpPr>
        <p:spPr bwMode="auto">
          <a:xfrm>
            <a:off x="7956550" y="60928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17421" name="Rectangle 18"/>
          <p:cNvSpPr>
            <a:spLocks noChangeArrowheads="1"/>
          </p:cNvSpPr>
          <p:nvPr/>
        </p:nvSpPr>
        <p:spPr bwMode="auto">
          <a:xfrm>
            <a:off x="3289300" y="32464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rot="10800000" flipV="1">
            <a:off x="3203848" y="3212976"/>
            <a:ext cx="92266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148064" y="3212976"/>
            <a:ext cx="792088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>
            <a:off x="4319972" y="5409220"/>
            <a:ext cx="5040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" descr="D:\Мои документы\Документы\Мои рисунки\Природа\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000504"/>
            <a:ext cx="1440160" cy="1234423"/>
          </a:xfrm>
          <a:prstGeom prst="rect">
            <a:avLst/>
          </a:prstGeom>
          <a:noFill/>
        </p:spPr>
      </p:pic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solidFill>
                  <a:srgbClr val="3333FF"/>
                </a:solidFill>
                <a:latin typeface="Times New Roman" pitchFamily="18" charset="0"/>
              </a:rPr>
              <a:t>По содержанию кислорода.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600200"/>
            <a:ext cx="4038600" cy="4456113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2800" b="1" i="1" dirty="0" smtClean="0">
                <a:solidFill>
                  <a:srgbClr val="3333FF"/>
                </a:solidFill>
              </a:rPr>
              <a:t> </a:t>
            </a:r>
          </a:p>
          <a:p>
            <a:pPr eaLnBrk="1" hangingPunct="1">
              <a:buFontTx/>
              <a:buNone/>
            </a:pPr>
            <a:endParaRPr lang="ru-RU" sz="2800" dirty="0" smtClean="0"/>
          </a:p>
        </p:txBody>
      </p:sp>
      <p:sp>
        <p:nvSpPr>
          <p:cNvPr id="1029" name="Rectangle 10"/>
          <p:cNvSpPr>
            <a:spLocks noChangeArrowheads="1"/>
          </p:cNvSpPr>
          <p:nvPr/>
        </p:nvSpPr>
        <p:spPr bwMode="auto">
          <a:xfrm>
            <a:off x="395288" y="2276872"/>
            <a:ext cx="2881312" cy="1692771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600CC"/>
                </a:solidFill>
                <a:latin typeface="Times New Roman" pitchFamily="18" charset="0"/>
              </a:rPr>
              <a:t>?</a:t>
            </a:r>
            <a:endParaRPr lang="ru-RU" sz="2400" b="1" dirty="0">
              <a:solidFill>
                <a:srgbClr val="6600CC"/>
              </a:solidFill>
              <a:latin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6600CC"/>
                </a:solidFill>
                <a:latin typeface="Times New Roman" pitchFamily="18" charset="0"/>
              </a:rPr>
              <a:t> </a:t>
            </a:r>
            <a:r>
              <a:rPr lang="en-US" sz="2400" b="1" i="1" dirty="0">
                <a:latin typeface="Times New Roman" pitchFamily="18" charset="0"/>
              </a:rPr>
              <a:t>HF </a:t>
            </a:r>
            <a:endParaRPr lang="ru-RU" sz="2400" b="1" i="1" dirty="0">
              <a:latin typeface="Times New Roman" pitchFamily="18" charset="0"/>
            </a:endParaRPr>
          </a:p>
          <a:p>
            <a:pPr algn="ctr"/>
            <a:r>
              <a:rPr lang="ru-RU" sz="1400" b="1" i="1" dirty="0" smtClean="0">
                <a:solidFill>
                  <a:srgbClr val="D60093"/>
                </a:solidFill>
                <a:latin typeface="Times New Roman" pitchFamily="18" charset="0"/>
              </a:rPr>
              <a:t>?</a:t>
            </a:r>
          </a:p>
          <a:p>
            <a:pPr algn="ctr"/>
            <a:r>
              <a:rPr lang="ru-RU" sz="1400" b="1" i="1" dirty="0" smtClean="0">
                <a:solidFill>
                  <a:srgbClr val="D60093"/>
                </a:solidFill>
                <a:latin typeface="Times New Roman" pitchFamily="18" charset="0"/>
              </a:rPr>
              <a:t>?</a:t>
            </a:r>
          </a:p>
          <a:p>
            <a:pPr algn="ctr"/>
            <a:r>
              <a:rPr lang="ru-RU" sz="1400" b="1" i="1" dirty="0" smtClean="0">
                <a:solidFill>
                  <a:srgbClr val="D60093"/>
                </a:solidFill>
                <a:latin typeface="Times New Roman" pitchFamily="18" charset="0"/>
              </a:rPr>
              <a:t>?</a:t>
            </a:r>
            <a:endParaRPr lang="ru-RU" sz="1400" b="1" i="1" dirty="0">
              <a:solidFill>
                <a:srgbClr val="D60093"/>
              </a:solidFill>
              <a:latin typeface="Times New Roman" pitchFamily="18" charset="0"/>
            </a:endParaRPr>
          </a:p>
          <a:p>
            <a:pPr algn="ctr"/>
            <a:endParaRPr lang="ru-RU" sz="1400" b="1" i="1" dirty="0">
              <a:solidFill>
                <a:srgbClr val="D60093"/>
              </a:solidFill>
            </a:endParaRPr>
          </a:p>
        </p:txBody>
      </p:sp>
      <p:sp>
        <p:nvSpPr>
          <p:cNvPr id="1030" name="Rectangle 11"/>
          <p:cNvSpPr>
            <a:spLocks noChangeArrowheads="1"/>
          </p:cNvSpPr>
          <p:nvPr/>
        </p:nvSpPr>
        <p:spPr bwMode="auto">
          <a:xfrm>
            <a:off x="5580063" y="2348881"/>
            <a:ext cx="2592337" cy="433965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600CC"/>
                </a:solidFill>
                <a:latin typeface="Times New Roman" pitchFamily="18" charset="0"/>
              </a:rPr>
              <a:t>Кислород-</a:t>
            </a:r>
          </a:p>
          <a:p>
            <a:pPr algn="ctr"/>
            <a:r>
              <a:rPr lang="ru-RU" sz="2400" b="1" dirty="0" smtClean="0">
                <a:solidFill>
                  <a:srgbClr val="6600CC"/>
                </a:solidFill>
                <a:latin typeface="Times New Roman" pitchFamily="18" charset="0"/>
              </a:rPr>
              <a:t>содержащие</a:t>
            </a:r>
          </a:p>
          <a:p>
            <a:pPr algn="ctr"/>
            <a:r>
              <a:rPr lang="en-US" sz="2400" b="1" i="1" dirty="0" smtClean="0">
                <a:latin typeface="Times New Roman" pitchFamily="18" charset="0"/>
              </a:rPr>
              <a:t>HN</a:t>
            </a:r>
            <a:r>
              <a:rPr lang="en-US" sz="2400" b="1" i="1" dirty="0" smtClean="0">
                <a:solidFill>
                  <a:srgbClr val="FF0066"/>
                </a:solidFill>
                <a:latin typeface="Times New Roman" pitchFamily="18" charset="0"/>
              </a:rPr>
              <a:t>O</a:t>
            </a:r>
            <a:r>
              <a:rPr lang="en-US" sz="2400" b="1" i="1" dirty="0" smtClean="0">
                <a:latin typeface="Times New Roman" pitchFamily="18" charset="0"/>
              </a:rPr>
              <a:t>3 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</a:rPr>
              <a:t>?</a:t>
            </a:r>
          </a:p>
          <a:p>
            <a:pPr algn="ctr"/>
            <a:r>
              <a:rPr lang="en-US" sz="2400" b="1" i="1" dirty="0" smtClean="0">
                <a:latin typeface="Times New Roman" pitchFamily="18" charset="0"/>
              </a:rPr>
              <a:t>H2S</a:t>
            </a:r>
            <a:r>
              <a:rPr lang="en-US" sz="2400" b="1" i="1" dirty="0" smtClean="0">
                <a:solidFill>
                  <a:srgbClr val="D60093"/>
                </a:solidFill>
                <a:latin typeface="Times New Roman" pitchFamily="18" charset="0"/>
              </a:rPr>
              <a:t>O</a:t>
            </a:r>
            <a:r>
              <a:rPr lang="en-US" sz="2400" b="1" i="1" dirty="0" smtClean="0">
                <a:latin typeface="Times New Roman" pitchFamily="18" charset="0"/>
              </a:rPr>
              <a:t>3</a:t>
            </a:r>
            <a:endParaRPr lang="ru-RU" sz="2400" b="1" i="1" dirty="0" smtClean="0">
              <a:latin typeface="Times New Roman" pitchFamily="18" charset="0"/>
            </a:endParaRPr>
          </a:p>
          <a:p>
            <a:pPr algn="ctr"/>
            <a:r>
              <a:rPr lang="ru-RU" sz="2400" b="1" i="1" dirty="0" smtClean="0">
                <a:latin typeface="Times New Roman" pitchFamily="18" charset="0"/>
              </a:rPr>
              <a:t>?</a:t>
            </a:r>
          </a:p>
          <a:p>
            <a:pPr algn="ctr"/>
            <a:r>
              <a:rPr lang="en-US" sz="2400" b="1" i="1" dirty="0" smtClean="0">
                <a:latin typeface="Times New Roman" pitchFamily="18" charset="0"/>
              </a:rPr>
              <a:t>H2Si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</a:rPr>
              <a:t>O</a:t>
            </a:r>
            <a:r>
              <a:rPr lang="en-US" sz="2400" b="1" i="1" dirty="0" smtClean="0">
                <a:latin typeface="Times New Roman" pitchFamily="18" charset="0"/>
              </a:rPr>
              <a:t>3</a:t>
            </a:r>
            <a:endParaRPr lang="ru-RU" sz="2400" b="1" i="1" dirty="0" smtClean="0">
              <a:latin typeface="Times New Roman" pitchFamily="18" charset="0"/>
            </a:endParaRPr>
          </a:p>
          <a:p>
            <a:pPr algn="ctr"/>
            <a:r>
              <a:rPr lang="ru-RU" sz="2400" b="1" i="1" dirty="0" smtClean="0">
                <a:latin typeface="Times New Roman" pitchFamily="18" charset="0"/>
              </a:rPr>
              <a:t>?</a:t>
            </a:r>
          </a:p>
          <a:p>
            <a:pPr algn="ctr"/>
            <a:endParaRPr lang="ru-RU" sz="2400" b="1" dirty="0">
              <a:solidFill>
                <a:srgbClr val="6600CC"/>
              </a:solidFill>
            </a:endParaRPr>
          </a:p>
          <a:p>
            <a:pPr algn="ctr"/>
            <a:endParaRPr lang="ru-RU" sz="2400" b="1" dirty="0">
              <a:solidFill>
                <a:srgbClr val="6600CC"/>
              </a:solidFill>
              <a:latin typeface="Times New Roman" pitchFamily="18" charset="0"/>
            </a:endParaRPr>
          </a:p>
          <a:p>
            <a:pPr algn="ctr"/>
            <a:endParaRPr lang="ru-RU" b="1" i="1" dirty="0">
              <a:latin typeface="Times New Roman" pitchFamily="18" charset="0"/>
            </a:endParaRPr>
          </a:p>
          <a:p>
            <a:pPr algn="ctr"/>
            <a:endParaRPr lang="ru-RU" b="1" i="1" dirty="0"/>
          </a:p>
        </p:txBody>
      </p:sp>
      <p:sp>
        <p:nvSpPr>
          <p:cNvPr id="1031" name="Line 21"/>
          <p:cNvSpPr>
            <a:spLocks noChangeShapeType="1"/>
          </p:cNvSpPr>
          <p:nvPr/>
        </p:nvSpPr>
        <p:spPr bwMode="auto">
          <a:xfrm flipH="1">
            <a:off x="1259632" y="1268760"/>
            <a:ext cx="1008112" cy="86409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1032" name="Line 22"/>
          <p:cNvSpPr>
            <a:spLocks noChangeShapeType="1"/>
          </p:cNvSpPr>
          <p:nvPr/>
        </p:nvSpPr>
        <p:spPr bwMode="auto">
          <a:xfrm>
            <a:off x="6084168" y="1124744"/>
            <a:ext cx="1584176" cy="93610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/>
          </a:p>
        </p:txBody>
      </p:sp>
      <p:pic>
        <p:nvPicPr>
          <p:cNvPr id="8" name="Picture 1" descr="D:\Мои документы\Документы\Мои рисунки\Природа\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1857364"/>
            <a:ext cx="1440160" cy="1234423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22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solidFill>
                  <a:srgbClr val="3333FF"/>
                </a:solidFill>
                <a:latin typeface="Times New Roman" pitchFamily="18" charset="0"/>
              </a:rPr>
              <a:t>По содержанию кислорода.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600200"/>
            <a:ext cx="4038600" cy="4456113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2800" b="1" i="1" dirty="0" smtClean="0">
                <a:solidFill>
                  <a:srgbClr val="3333FF"/>
                </a:solidFill>
              </a:rPr>
              <a:t> </a:t>
            </a:r>
          </a:p>
          <a:p>
            <a:pPr eaLnBrk="1" hangingPunct="1">
              <a:buFontTx/>
              <a:buNone/>
            </a:pPr>
            <a:endParaRPr lang="ru-RU" sz="2800" dirty="0" smtClean="0"/>
          </a:p>
        </p:txBody>
      </p:sp>
      <p:sp>
        <p:nvSpPr>
          <p:cNvPr id="1029" name="Rectangle 10"/>
          <p:cNvSpPr>
            <a:spLocks noChangeArrowheads="1"/>
          </p:cNvSpPr>
          <p:nvPr/>
        </p:nvSpPr>
        <p:spPr bwMode="auto">
          <a:xfrm>
            <a:off x="395288" y="2276872"/>
            <a:ext cx="2881312" cy="196977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600CC"/>
                </a:solidFill>
                <a:latin typeface="Times New Roman" pitchFamily="18" charset="0"/>
              </a:rPr>
              <a:t>Бескислородные</a:t>
            </a:r>
            <a:endParaRPr lang="ru-RU" sz="2400" b="1" dirty="0">
              <a:solidFill>
                <a:srgbClr val="6600CC"/>
              </a:solidFill>
              <a:latin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6600CC"/>
                </a:solidFill>
                <a:latin typeface="Times New Roman" pitchFamily="18" charset="0"/>
              </a:rPr>
              <a:t> </a:t>
            </a:r>
            <a:r>
              <a:rPr lang="en-US" sz="2400" b="1" i="1" dirty="0">
                <a:latin typeface="Times New Roman" pitchFamily="18" charset="0"/>
              </a:rPr>
              <a:t>HF </a:t>
            </a:r>
            <a:endParaRPr lang="ru-RU" sz="2400" b="1" i="1" dirty="0">
              <a:latin typeface="Times New Roman" pitchFamily="18" charset="0"/>
            </a:endParaRPr>
          </a:p>
          <a:p>
            <a:pPr algn="ctr"/>
            <a:r>
              <a:rPr lang="en-US" sz="2000" b="1" i="1" dirty="0" smtClean="0">
                <a:latin typeface="Times New Roman" pitchFamily="18" charset="0"/>
              </a:rPr>
              <a:t>HCl</a:t>
            </a:r>
            <a:endParaRPr lang="ru-RU" sz="2000" b="1" i="1" dirty="0" smtClean="0">
              <a:latin typeface="Times New Roman" pitchFamily="18" charset="0"/>
            </a:endParaRPr>
          </a:p>
          <a:p>
            <a:pPr algn="ctr"/>
            <a:r>
              <a:rPr lang="en-US" sz="2000" b="1" i="1" dirty="0" smtClean="0">
                <a:latin typeface="Times New Roman" pitchFamily="18" charset="0"/>
              </a:rPr>
              <a:t>HBr</a:t>
            </a:r>
            <a:endParaRPr lang="ru-RU" sz="2000" b="1" i="1" dirty="0" smtClean="0">
              <a:latin typeface="Times New Roman" pitchFamily="18" charset="0"/>
            </a:endParaRPr>
          </a:p>
          <a:p>
            <a:pPr algn="ctr"/>
            <a:r>
              <a:rPr lang="en-US" sz="2000" b="1" i="1" dirty="0" smtClean="0">
                <a:latin typeface="Times New Roman" pitchFamily="18" charset="0"/>
              </a:rPr>
              <a:t>HF</a:t>
            </a:r>
            <a:endParaRPr lang="ru-RU" sz="2000" b="1" i="1" dirty="0" smtClean="0">
              <a:latin typeface="Times New Roman" pitchFamily="18" charset="0"/>
            </a:endParaRPr>
          </a:p>
          <a:p>
            <a:pPr algn="ctr"/>
            <a:endParaRPr lang="ru-RU" sz="1400" b="1" i="1" dirty="0">
              <a:solidFill>
                <a:srgbClr val="D60093"/>
              </a:solidFill>
            </a:endParaRPr>
          </a:p>
        </p:txBody>
      </p:sp>
      <p:sp>
        <p:nvSpPr>
          <p:cNvPr id="1030" name="Rectangle 11"/>
          <p:cNvSpPr>
            <a:spLocks noChangeArrowheads="1"/>
          </p:cNvSpPr>
          <p:nvPr/>
        </p:nvSpPr>
        <p:spPr bwMode="auto">
          <a:xfrm>
            <a:off x="5580063" y="2348881"/>
            <a:ext cx="2592337" cy="433965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600CC"/>
                </a:solidFill>
                <a:latin typeface="Times New Roman" pitchFamily="18" charset="0"/>
              </a:rPr>
              <a:t>Кислород-</a:t>
            </a:r>
          </a:p>
          <a:p>
            <a:pPr algn="ctr"/>
            <a:r>
              <a:rPr lang="ru-RU" sz="2400" b="1" dirty="0" smtClean="0">
                <a:solidFill>
                  <a:srgbClr val="6600CC"/>
                </a:solidFill>
                <a:latin typeface="Times New Roman" pitchFamily="18" charset="0"/>
              </a:rPr>
              <a:t>содержащие</a:t>
            </a:r>
          </a:p>
          <a:p>
            <a:pPr algn="ctr"/>
            <a:r>
              <a:rPr lang="en-US" sz="2400" b="1" i="1" dirty="0" smtClean="0">
                <a:latin typeface="Times New Roman" pitchFamily="18" charset="0"/>
              </a:rPr>
              <a:t>HN</a:t>
            </a:r>
            <a:r>
              <a:rPr lang="en-US" sz="2400" b="1" i="1" dirty="0" smtClean="0">
                <a:solidFill>
                  <a:srgbClr val="FF0066"/>
                </a:solidFill>
                <a:latin typeface="Times New Roman" pitchFamily="18" charset="0"/>
              </a:rPr>
              <a:t>O</a:t>
            </a:r>
            <a:r>
              <a:rPr lang="en-US" sz="2000" b="1" i="1" dirty="0" smtClean="0">
                <a:latin typeface="Times New Roman" pitchFamily="18" charset="0"/>
              </a:rPr>
              <a:t>3</a:t>
            </a:r>
            <a:r>
              <a:rPr lang="en-US" sz="2400" b="1" i="1" dirty="0" smtClean="0">
                <a:latin typeface="Times New Roman" pitchFamily="18" charset="0"/>
              </a:rPr>
              <a:t> </a:t>
            </a:r>
          </a:p>
          <a:p>
            <a:pPr algn="ctr"/>
            <a:r>
              <a:rPr lang="en-US" sz="2400" b="1" i="1" dirty="0" smtClean="0">
                <a:latin typeface="Times New Roman" pitchFamily="18" charset="0"/>
              </a:rPr>
              <a:t>H</a:t>
            </a:r>
            <a:r>
              <a:rPr lang="en-US" b="1" i="1" dirty="0" smtClean="0">
                <a:latin typeface="Times New Roman" pitchFamily="18" charset="0"/>
              </a:rPr>
              <a:t>2</a:t>
            </a:r>
            <a:r>
              <a:rPr lang="en-US" sz="2400" b="1" i="1" dirty="0" smtClean="0">
                <a:latin typeface="Times New Roman" pitchFamily="18" charset="0"/>
              </a:rPr>
              <a:t>S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</a:rPr>
              <a:t>O</a:t>
            </a:r>
            <a:r>
              <a:rPr lang="en-US" b="1" i="1" dirty="0" smtClean="0">
                <a:latin typeface="Times New Roman" pitchFamily="18" charset="0"/>
              </a:rPr>
              <a:t>4</a:t>
            </a:r>
            <a:endParaRPr lang="ru-RU" b="1" i="1" dirty="0" smtClean="0">
              <a:latin typeface="Times New Roman" pitchFamily="18" charset="0"/>
            </a:endParaRPr>
          </a:p>
          <a:p>
            <a:pPr algn="ctr"/>
            <a:r>
              <a:rPr lang="en-US" sz="2400" b="1" i="1" dirty="0" smtClean="0">
                <a:latin typeface="Times New Roman" pitchFamily="18" charset="0"/>
              </a:rPr>
              <a:t>H</a:t>
            </a:r>
            <a:r>
              <a:rPr lang="en-US" sz="2000" b="1" i="1" dirty="0" smtClean="0">
                <a:latin typeface="Times New Roman" pitchFamily="18" charset="0"/>
              </a:rPr>
              <a:t>2</a:t>
            </a:r>
            <a:r>
              <a:rPr lang="en-US" sz="2400" b="1" i="1" dirty="0" smtClean="0">
                <a:latin typeface="Times New Roman" pitchFamily="18" charset="0"/>
              </a:rPr>
              <a:t>S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</a:rPr>
              <a:t>O</a:t>
            </a:r>
            <a:r>
              <a:rPr lang="en-US" b="1" i="1" dirty="0" smtClean="0">
                <a:latin typeface="Times New Roman" pitchFamily="18" charset="0"/>
              </a:rPr>
              <a:t>3</a:t>
            </a:r>
            <a:endParaRPr lang="ru-RU" b="1" i="1" dirty="0" smtClean="0">
              <a:latin typeface="Times New Roman" pitchFamily="18" charset="0"/>
            </a:endParaRPr>
          </a:p>
          <a:p>
            <a:pPr algn="ctr"/>
            <a:r>
              <a:rPr lang="en-US" sz="2400" b="1" i="1" dirty="0" smtClean="0">
                <a:latin typeface="Times New Roman" pitchFamily="18" charset="0"/>
              </a:rPr>
              <a:t>H</a:t>
            </a:r>
            <a:r>
              <a:rPr lang="en-US" sz="1600" b="1" i="1" dirty="0" smtClean="0">
                <a:latin typeface="Times New Roman" pitchFamily="18" charset="0"/>
              </a:rPr>
              <a:t>3</a:t>
            </a:r>
            <a:r>
              <a:rPr lang="en-US" sz="2400" b="1" i="1" dirty="0" smtClean="0">
                <a:latin typeface="Times New Roman" pitchFamily="18" charset="0"/>
              </a:rPr>
              <a:t>P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</a:rPr>
              <a:t>O</a:t>
            </a:r>
            <a:r>
              <a:rPr lang="en-US" b="1" i="1" dirty="0" smtClean="0">
                <a:latin typeface="Times New Roman" pitchFamily="18" charset="0"/>
              </a:rPr>
              <a:t>4</a:t>
            </a:r>
            <a:endParaRPr lang="ru-RU" b="1" i="1" dirty="0" smtClean="0">
              <a:latin typeface="Times New Roman" pitchFamily="18" charset="0"/>
            </a:endParaRPr>
          </a:p>
          <a:p>
            <a:pPr algn="ctr"/>
            <a:r>
              <a:rPr lang="en-US" sz="2400" b="1" i="1" dirty="0" smtClean="0">
                <a:latin typeface="Times New Roman" pitchFamily="18" charset="0"/>
              </a:rPr>
              <a:t>H</a:t>
            </a:r>
            <a:r>
              <a:rPr lang="en-US" b="1" i="1" dirty="0" smtClean="0">
                <a:latin typeface="Times New Roman" pitchFamily="18" charset="0"/>
              </a:rPr>
              <a:t>2</a:t>
            </a:r>
            <a:r>
              <a:rPr lang="en-US" sz="2400" b="1" i="1" dirty="0" smtClean="0">
                <a:latin typeface="Times New Roman" pitchFamily="18" charset="0"/>
              </a:rPr>
              <a:t>Si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</a:rPr>
              <a:t>O</a:t>
            </a:r>
            <a:r>
              <a:rPr lang="en-US" b="1" i="1" dirty="0" smtClean="0">
                <a:latin typeface="Times New Roman" pitchFamily="18" charset="0"/>
              </a:rPr>
              <a:t>3</a:t>
            </a:r>
            <a:endParaRPr lang="ru-RU" b="1" i="1" dirty="0" smtClean="0">
              <a:latin typeface="Times New Roman" pitchFamily="18" charset="0"/>
            </a:endParaRPr>
          </a:p>
          <a:p>
            <a:pPr algn="ctr"/>
            <a:r>
              <a:rPr lang="en-US" sz="2400" b="1" i="1" dirty="0" smtClean="0">
                <a:latin typeface="Times New Roman" pitchFamily="18" charset="0"/>
              </a:rPr>
              <a:t>H</a:t>
            </a:r>
            <a:r>
              <a:rPr lang="en-US" b="1" i="1" dirty="0" smtClean="0">
                <a:latin typeface="Times New Roman" pitchFamily="18" charset="0"/>
              </a:rPr>
              <a:t>2</a:t>
            </a:r>
            <a:r>
              <a:rPr lang="en-US" sz="2400" b="1" i="1" dirty="0" smtClean="0">
                <a:latin typeface="Times New Roman" pitchFamily="18" charset="0"/>
              </a:rPr>
              <a:t>C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</a:rPr>
              <a:t>O</a:t>
            </a:r>
            <a:r>
              <a:rPr lang="en-US" b="1" i="1" dirty="0" smtClean="0">
                <a:latin typeface="Times New Roman" pitchFamily="18" charset="0"/>
              </a:rPr>
              <a:t>3</a:t>
            </a:r>
            <a:endParaRPr lang="ru-RU" b="1" i="1" dirty="0" smtClean="0">
              <a:latin typeface="Times New Roman" pitchFamily="18" charset="0"/>
            </a:endParaRPr>
          </a:p>
          <a:p>
            <a:pPr algn="ctr"/>
            <a:endParaRPr lang="ru-RU" sz="2400" b="1" dirty="0">
              <a:solidFill>
                <a:srgbClr val="6600CC"/>
              </a:solidFill>
            </a:endParaRPr>
          </a:p>
          <a:p>
            <a:pPr algn="ctr"/>
            <a:endParaRPr lang="ru-RU" sz="2400" b="1" dirty="0">
              <a:solidFill>
                <a:srgbClr val="6600CC"/>
              </a:solidFill>
              <a:latin typeface="Times New Roman" pitchFamily="18" charset="0"/>
            </a:endParaRPr>
          </a:p>
          <a:p>
            <a:pPr algn="ctr"/>
            <a:endParaRPr lang="ru-RU" b="1" i="1" dirty="0">
              <a:latin typeface="Times New Roman" pitchFamily="18" charset="0"/>
            </a:endParaRPr>
          </a:p>
          <a:p>
            <a:pPr algn="ctr"/>
            <a:endParaRPr lang="ru-RU" b="1" i="1" dirty="0"/>
          </a:p>
        </p:txBody>
      </p:sp>
      <p:sp>
        <p:nvSpPr>
          <p:cNvPr id="1031" name="Line 21"/>
          <p:cNvSpPr>
            <a:spLocks noChangeShapeType="1"/>
          </p:cNvSpPr>
          <p:nvPr/>
        </p:nvSpPr>
        <p:spPr bwMode="auto">
          <a:xfrm flipH="1">
            <a:off x="1259632" y="1268760"/>
            <a:ext cx="1008112" cy="86409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1032" name="Line 22"/>
          <p:cNvSpPr>
            <a:spLocks noChangeShapeType="1"/>
          </p:cNvSpPr>
          <p:nvPr/>
        </p:nvSpPr>
        <p:spPr bwMode="auto">
          <a:xfrm>
            <a:off x="6084168" y="1124744"/>
            <a:ext cx="1584176" cy="93610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/>
          </a:p>
        </p:txBody>
      </p:sp>
      <p:pic>
        <p:nvPicPr>
          <p:cNvPr id="8" name="Picture 1" descr="D:\Мои документы\Документы\Мои рисунки\Природа\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2214554"/>
            <a:ext cx="1440160" cy="1234423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Book Antiqua" pitchFamily="18" charset="0"/>
              </a:rPr>
              <a:t>Седьмая  станция «ВЫЧИСЛИТЕЛЬНАЯ»</a:t>
            </a:r>
            <a:endParaRPr lang="ru-RU" sz="2800" dirty="0">
              <a:latin typeface="Book Antiqua" pitchFamily="18" charset="0"/>
            </a:endParaRPr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467544" y="1301534"/>
            <a:ext cx="8136904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    Задание1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lang="ru-RU" sz="2400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Определите массовые доли элементов  в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CO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3.</a:t>
            </a:r>
          </a:p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Book Antiqua" pitchFamily="18" charset="0"/>
                <a:cs typeface="Times New Roman" pitchFamily="18" charset="0"/>
              </a:rPr>
              <a:t>   </a:t>
            </a:r>
            <a:r>
              <a:rPr lang="ru-RU" sz="2400" dirty="0" smtClean="0">
                <a:latin typeface="Book Antiqua" pitchFamily="18" charset="0"/>
                <a:cs typeface="Times New Roman" pitchFamily="18" charset="0"/>
              </a:rPr>
              <a:t> Б)Найдите </a:t>
            </a:r>
            <a:r>
              <a:rPr lang="ru-RU" sz="2400" dirty="0" smtClean="0">
                <a:latin typeface="Book Antiqua" pitchFamily="18" charset="0"/>
                <a:cs typeface="Times New Roman" pitchFamily="18" charset="0"/>
              </a:rPr>
              <a:t>массу 0,5 моль серной кислоты.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780928"/>
            <a:ext cx="7776864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Задание2</a:t>
            </a:r>
            <a:r>
              <a:rPr lang="ru-RU" sz="2400" b="1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ru-RU" sz="2400" b="1" dirty="0" smtClean="0">
              <a:solidFill>
                <a:prstClr val="black"/>
              </a:solidFill>
              <a:latin typeface="Book Antiqua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А)Определите </a:t>
            </a:r>
            <a:r>
              <a:rPr lang="ru-RU" sz="2400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массовые доли элементов в </a:t>
            </a:r>
            <a:r>
              <a:rPr lang="en-US" sz="2400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ru-RU" sz="1400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SO</a:t>
            </a:r>
            <a:r>
              <a:rPr lang="ru-RU" sz="1400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4</a:t>
            </a:r>
          </a:p>
          <a:p>
            <a:pPr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Book Antiqua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Book Antiqua" pitchFamily="18" charset="0"/>
                <a:cs typeface="Times New Roman" pitchFamily="18" charset="0"/>
              </a:rPr>
              <a:t>Б)</a:t>
            </a:r>
            <a:r>
              <a:rPr lang="ru-RU" sz="2000" dirty="0" smtClean="0">
                <a:latin typeface="Book Antiqua" pitchFamily="18" charset="0"/>
                <a:cs typeface="Times New Roman" pitchFamily="18" charset="0"/>
              </a:rPr>
              <a:t>Найдите массу 0,3 моль азотной кислоты.</a:t>
            </a:r>
            <a:endParaRPr lang="ru-RU" sz="2000" dirty="0" smtClean="0">
              <a:latin typeface="Book Antiqua" pitchFamily="18" charset="0"/>
            </a:endParaRP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prstClr val="black"/>
              </a:solidFill>
              <a:latin typeface="Book Antiqua" pitchFamily="18" charset="0"/>
            </a:endParaRPr>
          </a:p>
        </p:txBody>
      </p:sp>
      <p:pic>
        <p:nvPicPr>
          <p:cNvPr id="4098" name="Picture 2" descr="http://www.medford.k12.nj.us/cms/lib07/NJ01001377/Centricity/Domain/88/girl_shaking_science_experiment_hg_clr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80177"/>
            <a:ext cx="2500298" cy="3392071"/>
          </a:xfrm>
          <a:prstGeom prst="rect">
            <a:avLst/>
          </a:prstGeom>
          <a:noFill/>
        </p:spPr>
      </p:pic>
      <p:pic>
        <p:nvPicPr>
          <p:cNvPr id="2051" name="Picture 3" descr="C:\Documents and Settings\User\Мои документы\Мои рисунки\ref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4429132"/>
            <a:ext cx="2124075" cy="1543050"/>
          </a:xfrm>
          <a:prstGeom prst="rect">
            <a:avLst/>
          </a:prstGeom>
          <a:noFill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atin typeface="Book Antiqua" pitchFamily="18" charset="0"/>
              </a:rPr>
              <a:t>«Путь домой» .</a:t>
            </a:r>
            <a:r>
              <a:rPr lang="ru-RU" sz="2800" dirty="0" smtClean="0">
                <a:latin typeface="Book Antiqua" pitchFamily="18" charset="0"/>
              </a:rPr>
              <a:t/>
            </a:r>
            <a:br>
              <a:rPr lang="ru-RU" sz="2800" dirty="0" smtClean="0">
                <a:latin typeface="Book Antiqua" pitchFamily="18" charset="0"/>
              </a:rPr>
            </a:br>
            <a:r>
              <a:rPr lang="ru-RU" sz="2400" dirty="0" smtClean="0">
                <a:latin typeface="Book Antiqua" pitchFamily="18" charset="0"/>
              </a:rPr>
              <a:t>(выполни задания теста)</a:t>
            </a:r>
            <a:endParaRPr lang="ru-RU" sz="2400" dirty="0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57158" y="1428736"/>
            <a:ext cx="4502874" cy="480131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Тест 24.1   (1 </a:t>
            </a:r>
            <a:r>
              <a:rPr lang="ru-RU" b="1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команда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1.Кислородсодержащей кислотой является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1)    хлороводородная кислота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2)    сероводородная кислота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3)    азотная кислота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4)    йодоводородная кислота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2.Степень окисления фосфора в кислоте Н</a:t>
            </a:r>
            <a:r>
              <a:rPr kumimoji="0" lang="ru-RU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Р0</a:t>
            </a:r>
            <a:r>
              <a:rPr kumimoji="0" lang="ru-RU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равна</a:t>
            </a:r>
            <a:r>
              <a:rPr kumimoji="0" 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1)+5       2)+3        3)+2        4)+4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3.Заряд</a:t>
            </a:r>
            <a:r>
              <a:rPr kumimoji="0" lang="ru-RU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иона   </a:t>
            </a:r>
            <a:r>
              <a:rPr kumimoji="0" lang="en-US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SO</a:t>
            </a:r>
            <a:r>
              <a:rPr kumimoji="0" lang="en-US" sz="14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   равен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1) </a:t>
            </a:r>
            <a:r>
              <a:rPr lang="ru-RU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             </a:t>
            </a:r>
            <a:r>
              <a:rPr kumimoji="0" 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2) </a:t>
            </a:r>
            <a:r>
              <a:rPr lang="ru-RU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lang="en-US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-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3) </a:t>
            </a:r>
            <a:r>
              <a:rPr lang="ru-RU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            </a:t>
            </a:r>
            <a:r>
              <a:rPr lang="en-US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4) </a:t>
            </a:r>
            <a:r>
              <a:rPr kumimoji="0" 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-</a:t>
            </a:r>
            <a:endParaRPr lang="ru-RU" dirty="0" smtClean="0">
              <a:latin typeface="Book Antiqu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cs typeface="Times New Roman" pitchFamily="18" charset="0"/>
              </a:rPr>
              <a:t>4)Лакмус в присутствии кислот становится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Book Antiqua" pitchFamily="18" charset="0"/>
                <a:cs typeface="Times New Roman" pitchFamily="18" charset="0"/>
              </a:rPr>
              <a:t>1)красным                  3)жёлтым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Book Antiqua" pitchFamily="18" charset="0"/>
                <a:cs typeface="Times New Roman" pitchFamily="18" charset="0"/>
              </a:rPr>
              <a:t>2)синим                      4)фиолетовым   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1412776"/>
            <a:ext cx="396044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Тест 24.2    (2 команда)</a:t>
            </a:r>
            <a:endParaRPr lang="ru-RU" dirty="0" smtClean="0">
              <a:solidFill>
                <a:prstClr val="black"/>
              </a:solidFill>
              <a:latin typeface="Book Antiqua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1.Бескислородной кислотой является</a:t>
            </a:r>
            <a:endParaRPr lang="ru-RU" dirty="0" smtClean="0">
              <a:solidFill>
                <a:prstClr val="black"/>
              </a:solidFill>
              <a:latin typeface="Book Antiqua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1)   хлороводородная кислота</a:t>
            </a:r>
            <a:endParaRPr lang="ru-RU" dirty="0" smtClean="0">
              <a:solidFill>
                <a:prstClr val="black"/>
              </a:solidFill>
              <a:latin typeface="Book Antiqua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2)   кремниевая кислота</a:t>
            </a:r>
            <a:endParaRPr lang="ru-RU" dirty="0" smtClean="0">
              <a:solidFill>
                <a:prstClr val="black"/>
              </a:solidFill>
              <a:latin typeface="Book Antiqua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3)   угольная кислота</a:t>
            </a:r>
            <a:endParaRPr lang="ru-RU" dirty="0" smtClean="0">
              <a:solidFill>
                <a:prstClr val="black"/>
              </a:solidFill>
              <a:latin typeface="Book Antiqua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4)   фосфорная кислота</a:t>
            </a:r>
            <a:endParaRPr lang="ru-RU" dirty="0" smtClean="0">
              <a:solidFill>
                <a:prstClr val="black"/>
              </a:solidFill>
              <a:latin typeface="Book Antiqua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 2.    Степень окисления кремния в кислоте </a:t>
            </a:r>
            <a:r>
              <a:rPr lang="en-US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ru-RU" baseline="-30000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Si</a:t>
            </a:r>
            <a:r>
              <a:rPr lang="ru-RU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0</a:t>
            </a:r>
            <a:r>
              <a:rPr lang="ru-RU" baseline="-30000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3</a:t>
            </a:r>
            <a:endParaRPr lang="ru-RU" dirty="0" smtClean="0">
              <a:solidFill>
                <a:prstClr val="black"/>
              </a:solidFill>
              <a:latin typeface="Book Antiqua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aseline="-30000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1)+5          2)+3            3)+2                     4)+4</a:t>
            </a:r>
            <a:endParaRPr lang="ru-RU" dirty="0" smtClean="0">
              <a:solidFill>
                <a:prstClr val="black"/>
              </a:solidFill>
              <a:latin typeface="Book Antiqua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3.    Заряд у иона С0</a:t>
            </a:r>
            <a:r>
              <a:rPr lang="ru-RU" baseline="-30000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равен</a:t>
            </a:r>
            <a:endParaRPr lang="ru-RU" dirty="0" smtClean="0">
              <a:solidFill>
                <a:prstClr val="black"/>
              </a:solidFill>
              <a:latin typeface="Book Antiqua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1)0           2)1+          3)1-</a:t>
            </a:r>
            <a:r>
              <a:rPr lang="en-US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4)2-</a:t>
            </a: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4.Метилоранж в присутствии кислот становится</a:t>
            </a: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1)красным        3)жёлтым</a:t>
            </a: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2)синим            4)фиолетовым</a:t>
            </a: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    </a:t>
            </a:r>
            <a:endParaRPr lang="ru-RU" dirty="0" smtClean="0">
              <a:solidFill>
                <a:prstClr val="black"/>
              </a:solidFill>
              <a:latin typeface="Book Antiqua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prstClr val="black"/>
              </a:solidFill>
              <a:latin typeface="Book Antiqua" pitchFamily="18" charset="0"/>
            </a:endParaRPr>
          </a:p>
        </p:txBody>
      </p:sp>
      <p:pic>
        <p:nvPicPr>
          <p:cNvPr id="1026" name="Picture 2" descr="C:\Documents and Settings\User\Мои документы\Мои рисунки\f37a1b275d0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47317"/>
            <a:ext cx="1272157" cy="1067105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latin typeface="Book Antiqua" pitchFamily="18" charset="0"/>
              </a:rPr>
              <a:t>«Путь домой» .</a:t>
            </a:r>
            <a:br>
              <a:rPr lang="ru-RU" sz="3600" dirty="0" smtClean="0">
                <a:latin typeface="Book Antiqua" pitchFamily="18" charset="0"/>
              </a:rPr>
            </a:br>
            <a:endParaRPr lang="ru-RU" sz="3600" dirty="0">
              <a:latin typeface="Book Antiqu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1285860"/>
            <a:ext cx="104079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Тест 24.1</a:t>
            </a:r>
          </a:p>
          <a:p>
            <a:r>
              <a:rPr lang="ru-RU" sz="2400" dirty="0" smtClean="0"/>
              <a:t>1)-3</a:t>
            </a:r>
          </a:p>
          <a:p>
            <a:r>
              <a:rPr lang="ru-RU" sz="2400" dirty="0" smtClean="0"/>
              <a:t>2)-1</a:t>
            </a:r>
          </a:p>
          <a:p>
            <a:r>
              <a:rPr lang="ru-RU" sz="2400" dirty="0" smtClean="0"/>
              <a:t>3)-1</a:t>
            </a:r>
          </a:p>
          <a:p>
            <a:r>
              <a:rPr lang="ru-RU" sz="2400" dirty="0" smtClean="0"/>
              <a:t>4)-1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43636" y="1285860"/>
            <a:ext cx="11836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Тест 24.2</a:t>
            </a:r>
          </a:p>
          <a:p>
            <a:r>
              <a:rPr lang="ru-RU" sz="2400" dirty="0" smtClean="0"/>
              <a:t>1)-1</a:t>
            </a:r>
          </a:p>
          <a:p>
            <a:r>
              <a:rPr lang="ru-RU" sz="2400" dirty="0" smtClean="0"/>
              <a:t>2)-4</a:t>
            </a:r>
          </a:p>
          <a:p>
            <a:r>
              <a:rPr lang="ru-RU" sz="2400" dirty="0" smtClean="0"/>
              <a:t>3)-4</a:t>
            </a:r>
          </a:p>
          <a:p>
            <a:r>
              <a:rPr lang="ru-RU" sz="2400" dirty="0" smtClean="0"/>
              <a:t>4)-1</a:t>
            </a:r>
            <a:endParaRPr lang="ru-RU" sz="2400" dirty="0"/>
          </a:p>
        </p:txBody>
      </p:sp>
      <p:pic>
        <p:nvPicPr>
          <p:cNvPr id="5" name="Picture 1" descr="D:\Мои документы\Документы\Мои рисунки\Природа\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3857628"/>
            <a:ext cx="1440160" cy="1234423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0"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42853"/>
            <a:ext cx="3714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Book Antiqua" pitchFamily="18" charset="0"/>
              </a:rPr>
              <a:t/>
            </a:r>
            <a:br>
              <a:rPr lang="ru-RU" sz="3200" b="1" dirty="0" smtClean="0">
                <a:latin typeface="Book Antiqua" pitchFamily="18" charset="0"/>
              </a:rPr>
            </a:br>
            <a:endParaRPr lang="ru-RU" sz="3200" b="1" dirty="0"/>
          </a:p>
        </p:txBody>
      </p:sp>
      <p:pic>
        <p:nvPicPr>
          <p:cNvPr id="6" name="Picture 1" descr="D:\Мои документы\Документы\Мои рисунки\Природа\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000504"/>
            <a:ext cx="1440160" cy="123442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928670"/>
            <a:ext cx="3429024" cy="2318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Book Antiqua" pitchFamily="18" charset="0"/>
              </a:rPr>
              <a:t>Спасибо, ребята вам за работу. Вы просто молодцы! </a:t>
            </a:r>
          </a:p>
          <a:p>
            <a:r>
              <a:rPr lang="ru-RU" sz="2000" b="1" dirty="0" smtClean="0">
                <a:latin typeface="Book Antiqua" pitchFamily="18" charset="0"/>
              </a:rPr>
              <a:t>А как вы охарактеризуете уровень полученных вами знаний?</a:t>
            </a:r>
          </a:p>
          <a:p>
            <a:pPr>
              <a:buNone/>
            </a:pPr>
            <a:endParaRPr lang="ru-RU" sz="2000" b="1" dirty="0" smtClean="0">
              <a:latin typeface="Book Antiqua" pitchFamily="18" charset="0"/>
            </a:endParaRPr>
          </a:p>
        </p:txBody>
      </p:sp>
      <p:pic>
        <p:nvPicPr>
          <p:cNvPr id="2054" name="Picture 6" descr="http://liubavyshka.ru/_ph/17/1/741608627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-21622"/>
            <a:ext cx="1214446" cy="1002626"/>
          </a:xfrm>
          <a:prstGeom prst="rect">
            <a:avLst/>
          </a:prstGeom>
          <a:noFill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27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FFFF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Домашнее задание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268760"/>
            <a:ext cx="52565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Изучить П.20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Выучить формулы кислот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Выполнить №5,8 в рабочей тетради с.67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Упр.1-4 с.107 учебника</a:t>
            </a:r>
          </a:p>
        </p:txBody>
      </p:sp>
      <p:pic>
        <p:nvPicPr>
          <p:cNvPr id="2050" name="Picture 2" descr="Картинка 35 из 368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268760"/>
            <a:ext cx="2160240" cy="4296479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28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КАРТА ПУТЕШЕСТВИЙ </a:t>
            </a:r>
            <a:endParaRPr lang="ru-RU" sz="2000" b="1" dirty="0"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5736" y="692696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onstantia" pitchFamily="18" charset="0"/>
              </a:rPr>
              <a:t>1.Станция«ПРИРОДНАЯ»</a:t>
            </a:r>
            <a:endParaRPr lang="ru-RU" sz="2400" b="1" dirty="0">
              <a:latin typeface="Constant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7744" y="1484784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onstantia" pitchFamily="18" charset="0"/>
              </a:rPr>
              <a:t>2.Станция «ИСТОРИЧЕСКАЯ»</a:t>
            </a:r>
            <a:endParaRPr lang="ru-RU" sz="2400" b="1" dirty="0">
              <a:latin typeface="Constant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2276873"/>
            <a:ext cx="61206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latin typeface="Constantia" pitchFamily="18" charset="0"/>
              </a:rPr>
              <a:t>3.Станция «ПРАВИЛА  ТЕХНИКИ БЕЗОПАСНОСТИ»</a:t>
            </a:r>
            <a:endParaRPr lang="ru-RU" sz="2400" b="1" dirty="0">
              <a:latin typeface="Constant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4077073"/>
            <a:ext cx="64087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Constantia" pitchFamily="18" charset="0"/>
              </a:rPr>
              <a:t>5.Станция «ИНФОРМАЦИОННАЯ»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971601" y="3429000"/>
            <a:ext cx="51845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latin typeface="Constantia" pitchFamily="18" charset="0"/>
              </a:rPr>
              <a:t>4.Станция «ИНДИКАТОРНАЯ»</a:t>
            </a:r>
            <a:endParaRPr lang="ru-RU" sz="2400" b="1" dirty="0">
              <a:latin typeface="Constantia" pitchFamily="18" charset="0"/>
            </a:endParaRPr>
          </a:p>
        </p:txBody>
      </p:sp>
      <p:pic>
        <p:nvPicPr>
          <p:cNvPr id="41985" name="Picture 1" descr="D:\Мои документы\Документы\Мои рисунки\Природа\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1323975" cy="10287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971600" y="4653137"/>
            <a:ext cx="6840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6.Станция «КЛАССИФИКАЦИОННАЯ»</a:t>
            </a:r>
            <a:endParaRPr lang="ru-RU" sz="2400" b="1" dirty="0">
              <a:latin typeface="Book Antiqu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5157192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7. Станция «ВЫЧИСЛИТЕЛЬНАЯ»</a:t>
            </a:r>
            <a:endParaRPr lang="ru-RU" sz="2400" b="1" dirty="0">
              <a:latin typeface="Book Antiqua" pitchFamily="18" charset="0"/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FFFF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600" b="1" dirty="0" smtClean="0">
                <a:latin typeface="Book Antiqua" pitchFamily="18" charset="0"/>
              </a:rPr>
              <a:t>«Возьми с собой в багаж» </a:t>
            </a:r>
            <a:br>
              <a:rPr lang="ru-RU" sz="3600" b="1" dirty="0" smtClean="0">
                <a:latin typeface="Book Antiqua" pitchFamily="18" charset="0"/>
              </a:rPr>
            </a:br>
            <a:r>
              <a:rPr lang="ru-RU" sz="3600" b="1" dirty="0" smtClean="0">
                <a:latin typeface="Book Antiqua" pitchFamily="18" charset="0"/>
              </a:rPr>
              <a:t>(1 команда)</a:t>
            </a:r>
          </a:p>
        </p:txBody>
      </p:sp>
      <p:sp>
        <p:nvSpPr>
          <p:cNvPr id="22531" name="Rectangle 3"/>
          <p:cNvSpPr>
            <a:spLocks noGrp="1"/>
          </p:cNvSpPr>
          <p:nvPr>
            <p:ph type="body" idx="1"/>
          </p:nvPr>
        </p:nvSpPr>
        <p:spPr>
          <a:xfrm>
            <a:off x="468313" y="1916113"/>
            <a:ext cx="8229600" cy="3241079"/>
          </a:xfrm>
        </p:spPr>
        <p:txBody>
          <a:bodyPr/>
          <a:lstStyle/>
          <a:p>
            <a:r>
              <a:rPr lang="ru-RU" sz="2800" b="1" dirty="0" smtClean="0">
                <a:latin typeface="Book Antiqua" pitchFamily="18" charset="0"/>
              </a:rPr>
              <a:t>Задание 1.Выпишите формулы оксидов из списка: </a:t>
            </a:r>
            <a:r>
              <a:rPr lang="en-US" sz="2800" b="1" dirty="0" smtClean="0">
                <a:latin typeface="Book Antiqua" pitchFamily="18" charset="0"/>
              </a:rPr>
              <a:t>HCl</a:t>
            </a:r>
            <a:r>
              <a:rPr lang="ru-RU" sz="2800" b="1" dirty="0" smtClean="0">
                <a:latin typeface="Book Antiqua" pitchFamily="18" charset="0"/>
              </a:rPr>
              <a:t>,С</a:t>
            </a:r>
            <a:r>
              <a:rPr lang="en-US" sz="2800" b="1" dirty="0" smtClean="0">
                <a:latin typeface="Book Antiqua" pitchFamily="18" charset="0"/>
              </a:rPr>
              <a:t>O</a:t>
            </a:r>
            <a:r>
              <a:rPr lang="ru-RU" sz="2000" b="1" dirty="0" smtClean="0">
                <a:latin typeface="Book Antiqua" pitchFamily="18" charset="0"/>
              </a:rPr>
              <a:t>2</a:t>
            </a:r>
            <a:r>
              <a:rPr lang="ru-RU" sz="2800" b="1" dirty="0" smtClean="0">
                <a:latin typeface="Book Antiqua" pitchFamily="18" charset="0"/>
              </a:rPr>
              <a:t>,</a:t>
            </a:r>
            <a:r>
              <a:rPr lang="en-US" sz="2800" b="1" dirty="0" smtClean="0">
                <a:latin typeface="Book Antiqua" pitchFamily="18" charset="0"/>
              </a:rPr>
              <a:t>H</a:t>
            </a:r>
            <a:r>
              <a:rPr lang="ru-RU" sz="2000" b="1" dirty="0" smtClean="0">
                <a:latin typeface="Book Antiqua" pitchFamily="18" charset="0"/>
              </a:rPr>
              <a:t>2</a:t>
            </a:r>
            <a:r>
              <a:rPr lang="en-US" sz="2800" b="1" dirty="0" smtClean="0">
                <a:latin typeface="Book Antiqua" pitchFamily="18" charset="0"/>
              </a:rPr>
              <a:t>O</a:t>
            </a:r>
            <a:r>
              <a:rPr lang="ru-RU" sz="2800" b="1" dirty="0" smtClean="0">
                <a:latin typeface="Book Antiqua" pitchFamily="18" charset="0"/>
              </a:rPr>
              <a:t>, </a:t>
            </a:r>
            <a:r>
              <a:rPr lang="en-US" sz="2800" b="1" dirty="0" smtClean="0">
                <a:latin typeface="Book Antiqua" pitchFamily="18" charset="0"/>
              </a:rPr>
              <a:t>N</a:t>
            </a:r>
            <a:r>
              <a:rPr lang="ru-RU" sz="2000" b="1" dirty="0" smtClean="0">
                <a:latin typeface="Book Antiqua" pitchFamily="18" charset="0"/>
              </a:rPr>
              <a:t>2</a:t>
            </a:r>
            <a:r>
              <a:rPr lang="en-US" sz="2800" b="1" dirty="0" smtClean="0">
                <a:latin typeface="Book Antiqua" pitchFamily="18" charset="0"/>
              </a:rPr>
              <a:t>O</a:t>
            </a:r>
            <a:r>
              <a:rPr lang="ru-RU" sz="2000" b="1" dirty="0" smtClean="0">
                <a:latin typeface="Book Antiqua" pitchFamily="18" charset="0"/>
              </a:rPr>
              <a:t>5</a:t>
            </a:r>
            <a:r>
              <a:rPr lang="ru-RU" sz="2800" b="1" dirty="0" smtClean="0">
                <a:latin typeface="Book Antiqua" pitchFamily="18" charset="0"/>
              </a:rPr>
              <a:t>,</a:t>
            </a:r>
            <a:r>
              <a:rPr lang="en-US" sz="2800" b="1" dirty="0" smtClean="0">
                <a:latin typeface="Book Antiqua" pitchFamily="18" charset="0"/>
              </a:rPr>
              <a:t>NaOH</a:t>
            </a:r>
            <a:r>
              <a:rPr lang="ru-RU" sz="2800" b="1" dirty="0" smtClean="0">
                <a:latin typeface="Book Antiqua" pitchFamily="18" charset="0"/>
              </a:rPr>
              <a:t>,</a:t>
            </a:r>
            <a:r>
              <a:rPr lang="en-US" sz="2800" b="1" dirty="0" smtClean="0">
                <a:latin typeface="Book Antiqua" pitchFamily="18" charset="0"/>
              </a:rPr>
              <a:t>NH</a:t>
            </a:r>
            <a:r>
              <a:rPr lang="ru-RU" sz="2000" b="1" dirty="0" smtClean="0">
                <a:latin typeface="Book Antiqua" pitchFamily="18" charset="0"/>
              </a:rPr>
              <a:t>3</a:t>
            </a:r>
            <a:r>
              <a:rPr lang="ru-RU" sz="2800" b="1" dirty="0" smtClean="0">
                <a:latin typeface="Book Antiqua" pitchFamily="18" charset="0"/>
              </a:rPr>
              <a:t>,</a:t>
            </a:r>
            <a:r>
              <a:rPr lang="en-US" sz="2800" b="1" dirty="0" smtClean="0">
                <a:latin typeface="Book Antiqua" pitchFamily="18" charset="0"/>
              </a:rPr>
              <a:t>CaO</a:t>
            </a:r>
            <a:endParaRPr lang="ru-RU" sz="2800" b="1" dirty="0" smtClean="0">
              <a:latin typeface="Book Antiqua" pitchFamily="18" charset="0"/>
            </a:endParaRPr>
          </a:p>
          <a:p>
            <a:pPr>
              <a:buNone/>
            </a:pPr>
            <a:r>
              <a:rPr lang="ru-RU" sz="2800" b="1" dirty="0" smtClean="0">
                <a:latin typeface="Book Antiqua" pitchFamily="18" charset="0"/>
              </a:rPr>
              <a:t> </a:t>
            </a:r>
          </a:p>
          <a:p>
            <a:r>
              <a:rPr lang="ru-RU" sz="2800" b="1" dirty="0" smtClean="0">
                <a:latin typeface="Book Antiqua" pitchFamily="18" charset="0"/>
              </a:rPr>
              <a:t>Задание 2.Выпишите формулы оснований из списка:</a:t>
            </a:r>
            <a:r>
              <a:rPr lang="en-US" sz="2800" b="1" dirty="0" smtClean="0">
                <a:latin typeface="Book Antiqua" pitchFamily="18" charset="0"/>
              </a:rPr>
              <a:t> Mg(OH)</a:t>
            </a:r>
            <a:r>
              <a:rPr lang="en-US" sz="1800" b="1" dirty="0" smtClean="0">
                <a:latin typeface="Book Antiqua" pitchFamily="18" charset="0"/>
              </a:rPr>
              <a:t>2</a:t>
            </a:r>
            <a:r>
              <a:rPr lang="ru-RU" sz="2800" b="1" dirty="0" smtClean="0">
                <a:latin typeface="Book Antiqua" pitchFamily="18" charset="0"/>
              </a:rPr>
              <a:t>,  </a:t>
            </a:r>
            <a:r>
              <a:rPr lang="en-US" sz="2800" b="1" dirty="0" smtClean="0">
                <a:latin typeface="Book Antiqua" pitchFamily="18" charset="0"/>
              </a:rPr>
              <a:t>NaOH</a:t>
            </a:r>
            <a:r>
              <a:rPr lang="ru-RU" sz="2800" b="1" dirty="0" smtClean="0">
                <a:latin typeface="Book Antiqua" pitchFamily="18" charset="0"/>
              </a:rPr>
              <a:t>,</a:t>
            </a:r>
            <a:r>
              <a:rPr lang="en-US" sz="2800" b="1" dirty="0" smtClean="0">
                <a:latin typeface="Book Antiqua" pitchFamily="18" charset="0"/>
              </a:rPr>
              <a:t>Na</a:t>
            </a:r>
            <a:r>
              <a:rPr lang="ru-RU" sz="2000" b="1" dirty="0" smtClean="0">
                <a:latin typeface="Book Antiqua" pitchFamily="18" charset="0"/>
              </a:rPr>
              <a:t>2</a:t>
            </a:r>
            <a:r>
              <a:rPr lang="en-US" sz="2800" b="1" dirty="0" smtClean="0">
                <a:latin typeface="Book Antiqua" pitchFamily="18" charset="0"/>
              </a:rPr>
              <a:t>CO</a:t>
            </a:r>
            <a:r>
              <a:rPr lang="ru-RU" sz="1800" b="1" dirty="0" smtClean="0">
                <a:latin typeface="Book Antiqua" pitchFamily="18" charset="0"/>
              </a:rPr>
              <a:t>3</a:t>
            </a:r>
            <a:r>
              <a:rPr lang="ru-RU" sz="2800" b="1" dirty="0" smtClean="0">
                <a:latin typeface="Book Antiqua" pitchFamily="18" charset="0"/>
              </a:rPr>
              <a:t>,</a:t>
            </a:r>
            <a:r>
              <a:rPr lang="en-US" sz="2800" b="1" dirty="0" smtClean="0">
                <a:latin typeface="Book Antiqua" pitchFamily="18" charset="0"/>
              </a:rPr>
              <a:t> P</a:t>
            </a:r>
            <a:r>
              <a:rPr lang="ru-RU" sz="2000" b="1" dirty="0" smtClean="0">
                <a:latin typeface="Book Antiqua" pitchFamily="18" charset="0"/>
              </a:rPr>
              <a:t>2</a:t>
            </a:r>
            <a:r>
              <a:rPr lang="en-US" sz="2800" b="1" dirty="0" smtClean="0">
                <a:latin typeface="Book Antiqua" pitchFamily="18" charset="0"/>
              </a:rPr>
              <a:t>O</a:t>
            </a:r>
            <a:r>
              <a:rPr lang="ru-RU" sz="2000" b="1" dirty="0" smtClean="0">
                <a:latin typeface="Book Antiqua" pitchFamily="18" charset="0"/>
              </a:rPr>
              <a:t>5</a:t>
            </a:r>
            <a:r>
              <a:rPr lang="ru-RU" sz="2800" b="1" dirty="0" smtClean="0">
                <a:latin typeface="Book Antiqua" pitchFamily="18" charset="0"/>
              </a:rPr>
              <a:t>,</a:t>
            </a:r>
            <a:r>
              <a:rPr lang="en-US" sz="2800" b="1" dirty="0" smtClean="0">
                <a:latin typeface="Book Antiqua" pitchFamily="18" charset="0"/>
              </a:rPr>
              <a:t> NO</a:t>
            </a:r>
            <a:r>
              <a:rPr lang="ru-RU" sz="2800" b="1" dirty="0" smtClean="0">
                <a:latin typeface="Book Antiqua" pitchFamily="18" charset="0"/>
              </a:rPr>
              <a:t>,</a:t>
            </a:r>
            <a:r>
              <a:rPr lang="en-US" sz="2800" b="1" dirty="0" smtClean="0">
                <a:latin typeface="Book Antiqua" pitchFamily="18" charset="0"/>
              </a:rPr>
              <a:t>NH</a:t>
            </a:r>
            <a:r>
              <a:rPr lang="ru-RU" sz="2000" b="1" dirty="0" smtClean="0">
                <a:latin typeface="Book Antiqua" pitchFamily="18" charset="0"/>
              </a:rPr>
              <a:t>3</a:t>
            </a:r>
            <a:r>
              <a:rPr lang="ru-RU" sz="2800" b="1" dirty="0" smtClean="0">
                <a:latin typeface="Book Antiqua" pitchFamily="18" charset="0"/>
              </a:rPr>
              <a:t>, </a:t>
            </a:r>
            <a:r>
              <a:rPr lang="en-US" sz="2800" b="1" dirty="0" smtClean="0">
                <a:latin typeface="Book Antiqua" pitchFamily="18" charset="0"/>
              </a:rPr>
              <a:t>Al(OH)</a:t>
            </a:r>
            <a:r>
              <a:rPr lang="ru-RU" sz="2000" b="1" dirty="0" smtClean="0">
                <a:latin typeface="Book Antiqua" pitchFamily="18" charset="0"/>
              </a:rPr>
              <a:t>3</a:t>
            </a:r>
          </a:p>
          <a:p>
            <a:endParaRPr lang="ru-RU" dirty="0" smtClean="0">
              <a:latin typeface="Book Antiqua" pitchFamily="18" charset="0"/>
            </a:endParaRPr>
          </a:p>
          <a:p>
            <a:pPr marL="609600" indent="-609600" eaLnBrk="1" hangingPunct="1">
              <a:buClr>
                <a:schemeClr val="hlink"/>
              </a:buClr>
              <a:buSzPct val="80000"/>
              <a:buFont typeface="Arial" charset="0"/>
              <a:buChar char="•"/>
              <a:defRPr/>
            </a:pPr>
            <a:endParaRPr lang="en-US" sz="3600" b="1" baseline="-8000" dirty="0" smtClean="0">
              <a:solidFill>
                <a:srgbClr val="01897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9462" name="Picture 6" descr="http://im2-tub-ru.yandex.net/i?id=444434821-55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4509120"/>
            <a:ext cx="2292846" cy="220113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660232" y="5589241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Знания</a:t>
            </a:r>
            <a:endParaRPr lang="ru-RU" sz="2400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600" b="1" dirty="0" smtClean="0">
                <a:latin typeface="Book Antiqua" pitchFamily="18" charset="0"/>
              </a:rPr>
              <a:t>«Возьми с собой в багаж» </a:t>
            </a:r>
            <a:br>
              <a:rPr lang="ru-RU" sz="3600" b="1" dirty="0" smtClean="0">
                <a:latin typeface="Book Antiqua" pitchFamily="18" charset="0"/>
              </a:rPr>
            </a:br>
            <a:r>
              <a:rPr lang="ru-RU" sz="3600" b="1" dirty="0" smtClean="0">
                <a:latin typeface="Book Antiqua" pitchFamily="18" charset="0"/>
              </a:rPr>
              <a:t>(</a:t>
            </a:r>
            <a:r>
              <a:rPr lang="en-US" sz="3600" b="1" dirty="0" smtClean="0">
                <a:latin typeface="Book Antiqua" pitchFamily="18" charset="0"/>
              </a:rPr>
              <a:t>2</a:t>
            </a:r>
            <a:r>
              <a:rPr lang="ru-RU" sz="3600" b="1" dirty="0" smtClean="0">
                <a:latin typeface="Book Antiqua" pitchFamily="18" charset="0"/>
              </a:rPr>
              <a:t> команда)</a:t>
            </a:r>
          </a:p>
        </p:txBody>
      </p:sp>
      <p:sp>
        <p:nvSpPr>
          <p:cNvPr id="22531" name="Rectangle 3"/>
          <p:cNvSpPr>
            <a:spLocks noGrp="1"/>
          </p:cNvSpPr>
          <p:nvPr>
            <p:ph type="body" idx="1"/>
          </p:nvPr>
        </p:nvSpPr>
        <p:spPr>
          <a:xfrm>
            <a:off x="468313" y="1916113"/>
            <a:ext cx="8229600" cy="4105175"/>
          </a:xfrm>
        </p:spPr>
        <p:txBody>
          <a:bodyPr/>
          <a:lstStyle/>
          <a:p>
            <a:r>
              <a:rPr lang="ru-RU" sz="2800" b="1" dirty="0" smtClean="0">
                <a:latin typeface="Book Antiqua" pitchFamily="18" charset="0"/>
              </a:rPr>
              <a:t> </a:t>
            </a:r>
            <a:r>
              <a:rPr lang="ru-RU" sz="2400" b="1" dirty="0" smtClean="0">
                <a:latin typeface="Book Antiqua" pitchFamily="18" charset="0"/>
              </a:rPr>
              <a:t>Задание 1. Выпишите оксиды из списка: </a:t>
            </a:r>
            <a:r>
              <a:rPr lang="en-US" sz="2400" b="1" dirty="0" smtClean="0">
                <a:latin typeface="Book Antiqua" pitchFamily="18" charset="0"/>
              </a:rPr>
              <a:t>Cl</a:t>
            </a:r>
            <a:r>
              <a:rPr lang="ru-RU" sz="1800" b="1" dirty="0" smtClean="0">
                <a:latin typeface="Book Antiqua" pitchFamily="18" charset="0"/>
              </a:rPr>
              <a:t>2</a:t>
            </a:r>
            <a:r>
              <a:rPr lang="ru-RU" sz="2400" b="1" dirty="0" smtClean="0">
                <a:latin typeface="Book Antiqua" pitchFamily="18" charset="0"/>
              </a:rPr>
              <a:t>,С</a:t>
            </a:r>
            <a:r>
              <a:rPr lang="en-US" sz="2400" b="1" dirty="0" smtClean="0">
                <a:latin typeface="Book Antiqua" pitchFamily="18" charset="0"/>
              </a:rPr>
              <a:t>O</a:t>
            </a:r>
            <a:r>
              <a:rPr lang="ru-RU" sz="2400" b="1" dirty="0" smtClean="0">
                <a:latin typeface="Book Antiqua" pitchFamily="18" charset="0"/>
              </a:rPr>
              <a:t>,</a:t>
            </a:r>
            <a:r>
              <a:rPr lang="en-US" sz="2400" b="1" dirty="0" smtClean="0">
                <a:latin typeface="Book Antiqua" pitchFamily="18" charset="0"/>
              </a:rPr>
              <a:t>N</a:t>
            </a:r>
            <a:r>
              <a:rPr lang="ru-RU" sz="1600" b="1" dirty="0" smtClean="0">
                <a:latin typeface="Book Antiqua" pitchFamily="18" charset="0"/>
              </a:rPr>
              <a:t>2</a:t>
            </a:r>
            <a:r>
              <a:rPr lang="en-US" sz="2400" b="1" dirty="0" smtClean="0">
                <a:latin typeface="Book Antiqua" pitchFamily="18" charset="0"/>
              </a:rPr>
              <a:t>O</a:t>
            </a:r>
            <a:r>
              <a:rPr lang="ru-RU" sz="2400" b="1" dirty="0" smtClean="0">
                <a:latin typeface="Book Antiqua" pitchFamily="18" charset="0"/>
              </a:rPr>
              <a:t>, </a:t>
            </a:r>
            <a:r>
              <a:rPr lang="en-US" sz="2400" b="1" dirty="0" smtClean="0">
                <a:latin typeface="Book Antiqua" pitchFamily="18" charset="0"/>
              </a:rPr>
              <a:t>N</a:t>
            </a:r>
            <a:r>
              <a:rPr lang="ru-RU" sz="1200" b="1" dirty="0" smtClean="0">
                <a:latin typeface="Book Antiqua" pitchFamily="18" charset="0"/>
              </a:rPr>
              <a:t>2</a:t>
            </a:r>
            <a:r>
              <a:rPr lang="en-US" sz="2400" b="1" dirty="0" smtClean="0">
                <a:latin typeface="Book Antiqua" pitchFamily="18" charset="0"/>
              </a:rPr>
              <a:t>O</a:t>
            </a:r>
            <a:r>
              <a:rPr lang="ru-RU" sz="1400" b="1" dirty="0" smtClean="0">
                <a:latin typeface="Book Antiqua" pitchFamily="18" charset="0"/>
              </a:rPr>
              <a:t>5</a:t>
            </a:r>
            <a:r>
              <a:rPr lang="ru-RU" sz="2400" b="1" dirty="0" smtClean="0">
                <a:latin typeface="Book Antiqua" pitchFamily="18" charset="0"/>
              </a:rPr>
              <a:t>,</a:t>
            </a:r>
            <a:r>
              <a:rPr lang="en-US" sz="2400" b="1" dirty="0" smtClean="0">
                <a:latin typeface="Book Antiqua" pitchFamily="18" charset="0"/>
              </a:rPr>
              <a:t>KOH</a:t>
            </a:r>
            <a:r>
              <a:rPr lang="ru-RU" sz="2400" b="1" dirty="0" smtClean="0">
                <a:latin typeface="Book Antiqua" pitchFamily="18" charset="0"/>
              </a:rPr>
              <a:t>,</a:t>
            </a:r>
            <a:r>
              <a:rPr lang="en-US" sz="2400" b="1" dirty="0" smtClean="0">
                <a:latin typeface="Book Antiqua" pitchFamily="18" charset="0"/>
              </a:rPr>
              <a:t>NH</a:t>
            </a:r>
            <a:r>
              <a:rPr lang="ru-RU" sz="1800" b="1" dirty="0" smtClean="0">
                <a:latin typeface="Book Antiqua" pitchFamily="18" charset="0"/>
              </a:rPr>
              <a:t>3</a:t>
            </a:r>
            <a:r>
              <a:rPr lang="ru-RU" sz="2400" b="1" dirty="0" smtClean="0">
                <a:latin typeface="Book Antiqua" pitchFamily="18" charset="0"/>
              </a:rPr>
              <a:t>,</a:t>
            </a:r>
            <a:r>
              <a:rPr lang="en-US" sz="2400" b="1" dirty="0" smtClean="0">
                <a:latin typeface="Book Antiqua" pitchFamily="18" charset="0"/>
              </a:rPr>
              <a:t>CaO</a:t>
            </a:r>
            <a:endParaRPr lang="ru-RU" sz="2400" b="1" dirty="0" smtClean="0">
              <a:latin typeface="Book Antiqua" pitchFamily="18" charset="0"/>
            </a:endParaRPr>
          </a:p>
          <a:p>
            <a:endParaRPr lang="ru-RU" sz="2400" b="1" dirty="0" smtClean="0">
              <a:latin typeface="Book Antiqua" pitchFamily="18" charset="0"/>
            </a:endParaRPr>
          </a:p>
          <a:p>
            <a:endParaRPr lang="ru-RU" sz="2400" b="1" dirty="0" smtClean="0">
              <a:latin typeface="Book Antiqua" pitchFamily="18" charset="0"/>
            </a:endParaRPr>
          </a:p>
          <a:p>
            <a:pPr marL="609600" indent="-609600">
              <a:buClr>
                <a:schemeClr val="hlink"/>
              </a:buClr>
              <a:buSzPct val="80000"/>
              <a:defRPr/>
            </a:pPr>
            <a:r>
              <a:rPr lang="ru-RU" sz="2400" b="1" dirty="0" smtClean="0">
                <a:latin typeface="Book Antiqua" pitchFamily="18" charset="0"/>
              </a:rPr>
              <a:t>Задание 2. Выпишите основания из списка:</a:t>
            </a:r>
            <a:r>
              <a:rPr lang="en-US" sz="2400" b="1" dirty="0" smtClean="0">
                <a:latin typeface="Book Antiqua" pitchFamily="18" charset="0"/>
              </a:rPr>
              <a:t>Ca</a:t>
            </a:r>
            <a:r>
              <a:rPr lang="ru-RU" sz="2400" b="1" dirty="0" smtClean="0">
                <a:latin typeface="Book Antiqua" pitchFamily="18" charset="0"/>
              </a:rPr>
              <a:t>(</a:t>
            </a:r>
            <a:r>
              <a:rPr lang="en-US" sz="2400" b="1" dirty="0" smtClean="0">
                <a:latin typeface="Book Antiqua" pitchFamily="18" charset="0"/>
              </a:rPr>
              <a:t>OH</a:t>
            </a:r>
            <a:r>
              <a:rPr lang="ru-RU" sz="2400" b="1" dirty="0" smtClean="0">
                <a:latin typeface="Book Antiqua" pitchFamily="18" charset="0"/>
              </a:rPr>
              <a:t>)</a:t>
            </a:r>
            <a:r>
              <a:rPr lang="ru-RU" sz="1200" b="1" dirty="0" smtClean="0">
                <a:latin typeface="Book Antiqua" pitchFamily="18" charset="0"/>
              </a:rPr>
              <a:t>2</a:t>
            </a:r>
            <a:r>
              <a:rPr lang="ru-RU" sz="2400" b="1" dirty="0" smtClean="0">
                <a:latin typeface="Book Antiqua" pitchFamily="18" charset="0"/>
              </a:rPr>
              <a:t>, </a:t>
            </a:r>
            <a:r>
              <a:rPr lang="en-US" sz="2400" b="1" dirty="0" smtClean="0">
                <a:latin typeface="Book Antiqua" pitchFamily="18" charset="0"/>
              </a:rPr>
              <a:t>NaOH</a:t>
            </a:r>
            <a:r>
              <a:rPr lang="ru-RU" sz="2400" b="1" dirty="0" smtClean="0">
                <a:latin typeface="Book Antiqua" pitchFamily="18" charset="0"/>
              </a:rPr>
              <a:t>,</a:t>
            </a:r>
            <a:r>
              <a:rPr lang="en-US" sz="2400" b="1" dirty="0" smtClean="0">
                <a:latin typeface="Book Antiqua" pitchFamily="18" charset="0"/>
              </a:rPr>
              <a:t>H</a:t>
            </a:r>
            <a:r>
              <a:rPr lang="ru-RU" sz="1600" b="1" dirty="0" smtClean="0">
                <a:latin typeface="Book Antiqua" pitchFamily="18" charset="0"/>
              </a:rPr>
              <a:t>2</a:t>
            </a:r>
            <a:r>
              <a:rPr lang="en-US" sz="2400" b="1" dirty="0" smtClean="0">
                <a:latin typeface="Book Antiqua" pitchFamily="18" charset="0"/>
              </a:rPr>
              <a:t>CO</a:t>
            </a:r>
            <a:r>
              <a:rPr lang="ru-RU" sz="1800" b="1" dirty="0" smtClean="0">
                <a:latin typeface="Book Antiqua" pitchFamily="18" charset="0"/>
              </a:rPr>
              <a:t>3</a:t>
            </a:r>
            <a:r>
              <a:rPr lang="ru-RU" sz="2400" b="1" dirty="0" smtClean="0">
                <a:latin typeface="Book Antiqua" pitchFamily="18" charset="0"/>
              </a:rPr>
              <a:t>,</a:t>
            </a:r>
            <a:r>
              <a:rPr lang="en-US" sz="2400" b="1" dirty="0" smtClean="0">
                <a:latin typeface="Book Antiqua" pitchFamily="18" charset="0"/>
              </a:rPr>
              <a:t>P</a:t>
            </a:r>
            <a:r>
              <a:rPr lang="ru-RU" sz="1800" b="1" dirty="0" smtClean="0">
                <a:latin typeface="Book Antiqua" pitchFamily="18" charset="0"/>
              </a:rPr>
              <a:t>2</a:t>
            </a:r>
            <a:r>
              <a:rPr lang="en-US" sz="2400" b="1" dirty="0" smtClean="0">
                <a:latin typeface="Book Antiqua" pitchFamily="18" charset="0"/>
              </a:rPr>
              <a:t>O</a:t>
            </a:r>
            <a:r>
              <a:rPr lang="ru-RU" sz="1600" b="1" dirty="0" smtClean="0">
                <a:latin typeface="Book Antiqua" pitchFamily="18" charset="0"/>
              </a:rPr>
              <a:t>5</a:t>
            </a:r>
            <a:r>
              <a:rPr lang="ru-RU" sz="2400" b="1" dirty="0" smtClean="0">
                <a:latin typeface="Book Antiqua" pitchFamily="18" charset="0"/>
              </a:rPr>
              <a:t>,</a:t>
            </a:r>
            <a:r>
              <a:rPr lang="en-US" sz="2400" b="1" dirty="0" smtClean="0">
                <a:latin typeface="Book Antiqua" pitchFamily="18" charset="0"/>
              </a:rPr>
              <a:t>NO</a:t>
            </a:r>
            <a:r>
              <a:rPr lang="ru-RU" sz="2400" b="1" dirty="0" smtClean="0">
                <a:latin typeface="Book Antiqua" pitchFamily="18" charset="0"/>
              </a:rPr>
              <a:t>,</a:t>
            </a:r>
            <a:r>
              <a:rPr lang="en-US" sz="2400" b="1" dirty="0" smtClean="0">
                <a:latin typeface="Book Antiqua" pitchFamily="18" charset="0"/>
              </a:rPr>
              <a:t>KOH</a:t>
            </a:r>
            <a:r>
              <a:rPr lang="ru-RU" sz="2400" b="1" dirty="0" smtClean="0">
                <a:latin typeface="Book Antiqua" pitchFamily="18" charset="0"/>
              </a:rPr>
              <a:t>,</a:t>
            </a:r>
            <a:endParaRPr lang="en-US" sz="2400" b="1" baseline="-8000" dirty="0" smtClean="0">
              <a:solidFill>
                <a:srgbClr val="01897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itchFamily="18" charset="0"/>
            </a:endParaRPr>
          </a:p>
        </p:txBody>
      </p:sp>
      <p:pic>
        <p:nvPicPr>
          <p:cNvPr id="38914" name="Picture 2" descr="http://im2-tub-ru.yandex.net/i?id=444434821-55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4460155"/>
            <a:ext cx="2376264" cy="228121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092280" y="5733256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Знания</a:t>
            </a:r>
            <a:endParaRPr lang="ru-RU" sz="2400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>
                <a:solidFill>
                  <a:schemeClr val="bg1"/>
                </a:solidFill>
              </a:rPr>
              <a:t>У</a:t>
            </a:r>
          </a:p>
        </p:txBody>
      </p:sp>
      <p:grpSp>
        <p:nvGrpSpPr>
          <p:cNvPr id="2" name="TextBox 3"/>
          <p:cNvGrpSpPr>
            <a:grpSpLocks/>
          </p:cNvGrpSpPr>
          <p:nvPr/>
        </p:nvGrpSpPr>
        <p:grpSpPr bwMode="auto">
          <a:xfrm>
            <a:off x="512763" y="1792288"/>
            <a:ext cx="3614737" cy="639762"/>
            <a:chOff x="323" y="1129"/>
            <a:chExt cx="2277" cy="403"/>
          </a:xfrm>
        </p:grpSpPr>
        <p:pic>
          <p:nvPicPr>
            <p:cNvPr id="7199" name="TextBox 3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3" y="1129"/>
              <a:ext cx="227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0" name="Text Box 4"/>
            <p:cNvSpPr txBox="1">
              <a:spLocks noChangeArrowheads="1"/>
            </p:cNvSpPr>
            <p:nvPr/>
          </p:nvSpPr>
          <p:spPr bwMode="auto">
            <a:xfrm>
              <a:off x="360" y="1170"/>
              <a:ext cx="220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b="1" dirty="0">
                  <a:latin typeface="Calibri" pitchFamily="34" charset="0"/>
                </a:rPr>
                <a:t>KOH</a:t>
              </a:r>
              <a:endParaRPr lang="ru-RU" b="1" dirty="0">
                <a:latin typeface="Calibri" pitchFamily="34" charset="0"/>
              </a:endParaRPr>
            </a:p>
          </p:txBody>
        </p:sp>
      </p:grpSp>
      <p:grpSp>
        <p:nvGrpSpPr>
          <p:cNvPr id="3" name="TextBox 4"/>
          <p:cNvGrpSpPr>
            <a:grpSpLocks/>
          </p:cNvGrpSpPr>
          <p:nvPr/>
        </p:nvGrpSpPr>
        <p:grpSpPr bwMode="auto">
          <a:xfrm>
            <a:off x="512763" y="2511425"/>
            <a:ext cx="3614737" cy="639763"/>
            <a:chOff x="323" y="1582"/>
            <a:chExt cx="2277" cy="403"/>
          </a:xfrm>
        </p:grpSpPr>
        <p:pic>
          <p:nvPicPr>
            <p:cNvPr id="7197" name="TextBox 4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3" y="1582"/>
              <a:ext cx="227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98" name="Text Box 7"/>
            <p:cNvSpPr txBox="1">
              <a:spLocks noChangeArrowheads="1"/>
            </p:cNvSpPr>
            <p:nvPr/>
          </p:nvSpPr>
          <p:spPr bwMode="auto">
            <a:xfrm>
              <a:off x="360" y="1620"/>
              <a:ext cx="220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b="1" dirty="0">
                  <a:latin typeface="Calibri" pitchFamily="34" charset="0"/>
                </a:rPr>
                <a:t>Mg(OH)</a:t>
              </a:r>
              <a:r>
                <a:rPr lang="en-US" b="1" baseline="-25000" dirty="0">
                  <a:latin typeface="Calibri" pitchFamily="34" charset="0"/>
                </a:rPr>
                <a:t>2</a:t>
              </a:r>
              <a:endParaRPr lang="ru-RU" b="1" dirty="0">
                <a:latin typeface="Calibri" pitchFamily="34" charset="0"/>
              </a:endParaRPr>
            </a:p>
          </p:txBody>
        </p:sp>
      </p:grpSp>
      <p:grpSp>
        <p:nvGrpSpPr>
          <p:cNvPr id="4" name="TextBox 5"/>
          <p:cNvGrpSpPr>
            <a:grpSpLocks/>
          </p:cNvGrpSpPr>
          <p:nvPr/>
        </p:nvGrpSpPr>
        <p:grpSpPr bwMode="auto">
          <a:xfrm>
            <a:off x="512763" y="3224213"/>
            <a:ext cx="3614737" cy="641350"/>
            <a:chOff x="323" y="2031"/>
            <a:chExt cx="2277" cy="404"/>
          </a:xfrm>
        </p:grpSpPr>
        <p:pic>
          <p:nvPicPr>
            <p:cNvPr id="7195" name="TextBox 5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3" y="2031"/>
              <a:ext cx="2277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96" name="Text Box 10"/>
            <p:cNvSpPr txBox="1">
              <a:spLocks noChangeArrowheads="1"/>
            </p:cNvSpPr>
            <p:nvPr/>
          </p:nvSpPr>
          <p:spPr bwMode="auto">
            <a:xfrm>
              <a:off x="360" y="2070"/>
              <a:ext cx="220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b="1" dirty="0">
                  <a:latin typeface="Calibri" pitchFamily="34" charset="0"/>
                </a:rPr>
                <a:t>Ca(OH)</a:t>
              </a:r>
              <a:r>
                <a:rPr lang="en-US" b="1" baseline="-25000" dirty="0">
                  <a:latin typeface="Calibri" pitchFamily="34" charset="0"/>
                </a:rPr>
                <a:t>2</a:t>
              </a:r>
              <a:endParaRPr lang="ru-RU" b="1" dirty="0">
                <a:latin typeface="Calibri" pitchFamily="34" charset="0"/>
              </a:endParaRPr>
            </a:p>
          </p:txBody>
        </p:sp>
      </p:grpSp>
      <p:grpSp>
        <p:nvGrpSpPr>
          <p:cNvPr id="5" name="TextBox 6"/>
          <p:cNvGrpSpPr>
            <a:grpSpLocks/>
          </p:cNvGrpSpPr>
          <p:nvPr/>
        </p:nvGrpSpPr>
        <p:grpSpPr bwMode="auto">
          <a:xfrm>
            <a:off x="512763" y="3938588"/>
            <a:ext cx="3614737" cy="639762"/>
            <a:chOff x="323" y="2481"/>
            <a:chExt cx="2277" cy="403"/>
          </a:xfrm>
        </p:grpSpPr>
        <p:pic>
          <p:nvPicPr>
            <p:cNvPr id="7193" name="TextBox 6"/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3" y="2481"/>
              <a:ext cx="227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94" name="Text Box 13"/>
            <p:cNvSpPr txBox="1">
              <a:spLocks noChangeArrowheads="1"/>
            </p:cNvSpPr>
            <p:nvPr/>
          </p:nvSpPr>
          <p:spPr bwMode="auto">
            <a:xfrm>
              <a:off x="360" y="2520"/>
              <a:ext cx="220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b="1" dirty="0">
                  <a:latin typeface="Calibri" pitchFamily="34" charset="0"/>
                </a:rPr>
                <a:t>Fe(OH)</a:t>
              </a:r>
              <a:r>
                <a:rPr lang="en-US" b="1" baseline="-25000" dirty="0">
                  <a:latin typeface="Calibri" pitchFamily="34" charset="0"/>
                </a:rPr>
                <a:t>3</a:t>
              </a:r>
              <a:endParaRPr lang="ru-RU" b="1" dirty="0">
                <a:latin typeface="Calibri" pitchFamily="34" charset="0"/>
              </a:endParaRPr>
            </a:p>
          </p:txBody>
        </p:sp>
      </p:grpSp>
      <p:grpSp>
        <p:nvGrpSpPr>
          <p:cNvPr id="6" name="TextBox 7"/>
          <p:cNvGrpSpPr>
            <a:grpSpLocks/>
          </p:cNvGrpSpPr>
          <p:nvPr/>
        </p:nvGrpSpPr>
        <p:grpSpPr bwMode="auto">
          <a:xfrm>
            <a:off x="512763" y="4651375"/>
            <a:ext cx="3614737" cy="639763"/>
            <a:chOff x="323" y="2930"/>
            <a:chExt cx="2277" cy="403"/>
          </a:xfrm>
        </p:grpSpPr>
        <p:pic>
          <p:nvPicPr>
            <p:cNvPr id="7191" name="TextBox 7"/>
            <p:cNvPicPr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3" y="2930"/>
              <a:ext cx="227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92" name="Text Box 16"/>
            <p:cNvSpPr txBox="1">
              <a:spLocks noChangeArrowheads="1"/>
            </p:cNvSpPr>
            <p:nvPr/>
          </p:nvSpPr>
          <p:spPr bwMode="auto">
            <a:xfrm>
              <a:off x="360" y="2970"/>
              <a:ext cx="220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b="1" dirty="0">
                  <a:latin typeface="Calibri" pitchFamily="34" charset="0"/>
                </a:rPr>
                <a:t>NaOH</a:t>
              </a:r>
              <a:endParaRPr lang="ru-RU" b="1" dirty="0">
                <a:latin typeface="Calibri" pitchFamily="34" charset="0"/>
              </a:endParaRPr>
            </a:p>
          </p:txBody>
        </p:sp>
      </p:grpSp>
      <p:grpSp>
        <p:nvGrpSpPr>
          <p:cNvPr id="7" name="TextBox 8"/>
          <p:cNvGrpSpPr>
            <a:grpSpLocks/>
          </p:cNvGrpSpPr>
          <p:nvPr/>
        </p:nvGrpSpPr>
        <p:grpSpPr bwMode="auto">
          <a:xfrm>
            <a:off x="4651375" y="1792288"/>
            <a:ext cx="3621088" cy="639762"/>
            <a:chOff x="2930" y="1129"/>
            <a:chExt cx="2281" cy="403"/>
          </a:xfrm>
        </p:grpSpPr>
        <p:pic>
          <p:nvPicPr>
            <p:cNvPr id="7189" name="TextBox 8"/>
            <p:cNvPicPr>
              <a:picLocks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930" y="1129"/>
              <a:ext cx="2281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90" name="Text Box 19"/>
            <p:cNvSpPr txBox="1">
              <a:spLocks noChangeArrowheads="1"/>
            </p:cNvSpPr>
            <p:nvPr/>
          </p:nvSpPr>
          <p:spPr bwMode="auto">
            <a:xfrm>
              <a:off x="2970" y="1170"/>
              <a:ext cx="220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b="1" dirty="0">
                  <a:latin typeface="Calibri" pitchFamily="34" charset="0"/>
                </a:rPr>
                <a:t>Гидроксид кальция</a:t>
              </a:r>
            </a:p>
          </p:txBody>
        </p:sp>
      </p:grpSp>
      <p:grpSp>
        <p:nvGrpSpPr>
          <p:cNvPr id="8" name="TextBox 9"/>
          <p:cNvGrpSpPr>
            <a:grpSpLocks/>
          </p:cNvGrpSpPr>
          <p:nvPr/>
        </p:nvGrpSpPr>
        <p:grpSpPr bwMode="auto">
          <a:xfrm>
            <a:off x="4651375" y="2511425"/>
            <a:ext cx="3621088" cy="639763"/>
            <a:chOff x="2930" y="1582"/>
            <a:chExt cx="2281" cy="403"/>
          </a:xfrm>
        </p:grpSpPr>
        <p:pic>
          <p:nvPicPr>
            <p:cNvPr id="7187" name="TextBox 9"/>
            <p:cNvPicPr>
              <a:picLocks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930" y="1582"/>
              <a:ext cx="2281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8" name="Text Box 22"/>
            <p:cNvSpPr txBox="1">
              <a:spLocks noChangeArrowheads="1"/>
            </p:cNvSpPr>
            <p:nvPr/>
          </p:nvSpPr>
          <p:spPr bwMode="auto">
            <a:xfrm>
              <a:off x="2970" y="1620"/>
              <a:ext cx="220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b="1" dirty="0">
                  <a:latin typeface="Calibri" pitchFamily="34" charset="0"/>
                </a:rPr>
                <a:t>Гидроксид железа </a:t>
              </a:r>
              <a:r>
                <a:rPr lang="en-US" b="1" dirty="0">
                  <a:latin typeface="Calibri" pitchFamily="34" charset="0"/>
                </a:rPr>
                <a:t>(III)</a:t>
              </a:r>
              <a:endParaRPr lang="ru-RU" b="1" dirty="0">
                <a:latin typeface="Calibri" pitchFamily="34" charset="0"/>
              </a:endParaRPr>
            </a:p>
          </p:txBody>
        </p:sp>
      </p:grpSp>
      <p:grpSp>
        <p:nvGrpSpPr>
          <p:cNvPr id="9" name="TextBox 10"/>
          <p:cNvGrpSpPr>
            <a:grpSpLocks/>
          </p:cNvGrpSpPr>
          <p:nvPr/>
        </p:nvGrpSpPr>
        <p:grpSpPr bwMode="auto">
          <a:xfrm>
            <a:off x="4651375" y="3224213"/>
            <a:ext cx="3621088" cy="641350"/>
            <a:chOff x="2930" y="2031"/>
            <a:chExt cx="2281" cy="404"/>
          </a:xfrm>
        </p:grpSpPr>
        <p:pic>
          <p:nvPicPr>
            <p:cNvPr id="7185" name="TextBox 10"/>
            <p:cNvPicPr>
              <a:picLocks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930" y="2031"/>
              <a:ext cx="2281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6" name="Text Box 25"/>
            <p:cNvSpPr txBox="1">
              <a:spLocks noChangeArrowheads="1"/>
            </p:cNvSpPr>
            <p:nvPr/>
          </p:nvSpPr>
          <p:spPr bwMode="auto">
            <a:xfrm>
              <a:off x="2970" y="2070"/>
              <a:ext cx="220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b="1" dirty="0">
                  <a:latin typeface="Calibri" pitchFamily="34" charset="0"/>
                </a:rPr>
                <a:t>Гидроксид натрия</a:t>
              </a:r>
            </a:p>
          </p:txBody>
        </p:sp>
      </p:grpSp>
      <p:grpSp>
        <p:nvGrpSpPr>
          <p:cNvPr id="10" name="TextBox 11"/>
          <p:cNvGrpSpPr>
            <a:grpSpLocks/>
          </p:cNvGrpSpPr>
          <p:nvPr/>
        </p:nvGrpSpPr>
        <p:grpSpPr bwMode="auto">
          <a:xfrm>
            <a:off x="4651375" y="3938588"/>
            <a:ext cx="3621088" cy="639762"/>
            <a:chOff x="2930" y="2481"/>
            <a:chExt cx="2281" cy="403"/>
          </a:xfrm>
        </p:grpSpPr>
        <p:pic>
          <p:nvPicPr>
            <p:cNvPr id="7183" name="TextBox 11"/>
            <p:cNvPicPr>
              <a:picLocks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930" y="2481"/>
              <a:ext cx="2281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4" name="Text Box 28"/>
            <p:cNvSpPr txBox="1">
              <a:spLocks noChangeArrowheads="1"/>
            </p:cNvSpPr>
            <p:nvPr/>
          </p:nvSpPr>
          <p:spPr bwMode="auto">
            <a:xfrm>
              <a:off x="2970" y="2520"/>
              <a:ext cx="220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b="1" dirty="0">
                  <a:latin typeface="Calibri" pitchFamily="34" charset="0"/>
                </a:rPr>
                <a:t>Гидроксид магния</a:t>
              </a:r>
            </a:p>
          </p:txBody>
        </p:sp>
      </p:grpSp>
      <p:grpSp>
        <p:nvGrpSpPr>
          <p:cNvPr id="11" name="TextBox 12"/>
          <p:cNvGrpSpPr>
            <a:grpSpLocks/>
          </p:cNvGrpSpPr>
          <p:nvPr/>
        </p:nvGrpSpPr>
        <p:grpSpPr bwMode="auto">
          <a:xfrm>
            <a:off x="4651375" y="4651375"/>
            <a:ext cx="3621088" cy="639763"/>
            <a:chOff x="2930" y="2930"/>
            <a:chExt cx="2281" cy="403"/>
          </a:xfrm>
        </p:grpSpPr>
        <p:pic>
          <p:nvPicPr>
            <p:cNvPr id="7181" name="TextBox 12"/>
            <p:cNvPicPr>
              <a:picLocks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2930" y="2930"/>
              <a:ext cx="2281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2" name="Text Box 31"/>
            <p:cNvSpPr txBox="1">
              <a:spLocks noChangeArrowheads="1"/>
            </p:cNvSpPr>
            <p:nvPr/>
          </p:nvSpPr>
          <p:spPr bwMode="auto">
            <a:xfrm>
              <a:off x="2970" y="2970"/>
              <a:ext cx="220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b="1" dirty="0">
                  <a:latin typeface="Calibri" pitchFamily="34" charset="0"/>
                </a:rPr>
                <a:t>Гидроксид калия</a:t>
              </a: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467545" y="476673"/>
            <a:ext cx="7848871" cy="1323439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latin typeface="Book Antiqua" pitchFamily="18" charset="0"/>
              </a:rPr>
              <a:t>Задание 2.</a:t>
            </a:r>
            <a:r>
              <a:rPr lang="ru-RU" sz="2400" b="1" dirty="0" smtClean="0">
                <a:latin typeface="Book Antiqua" pitchFamily="18" charset="0"/>
              </a:rPr>
              <a:t> «Поднимаемся на палубу корабля» </a:t>
            </a:r>
            <a:r>
              <a:rPr lang="ru-RU" sz="2800" dirty="0" smtClean="0">
                <a:latin typeface="Cambria" pitchFamily="18" charset="0"/>
              </a:rPr>
              <a:t>Установите соответствие между названием и химической формулой </a:t>
            </a:r>
            <a:r>
              <a:rPr lang="ru-RU" sz="2800" b="1" dirty="0" smtClean="0">
                <a:latin typeface="Cambria" pitchFamily="18" charset="0"/>
              </a:rPr>
              <a:t>(1команда) 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34" name="Номер слайда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-3.7037E-6 L 6.94444E-6 0.20995 " pathEditMode="relative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1.85185E-6 L 6.94444E-6 0.20996 " pathEditMode="relative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-4.07407E-6 L 6.94444E-6 0.20996 " pathEditMode="relative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1.48148E-6 L 6.94444E-6 -0.20996 " pathEditMode="relative" ptsTypes="A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2.22222E-6 L 6.94444E-6 -0.40949 " pathEditMode="relative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>
                <a:solidFill>
                  <a:schemeClr val="bg1"/>
                </a:solidFill>
              </a:rPr>
              <a:t>У</a:t>
            </a:r>
          </a:p>
        </p:txBody>
      </p:sp>
      <p:grpSp>
        <p:nvGrpSpPr>
          <p:cNvPr id="2" name="TextBox 3"/>
          <p:cNvGrpSpPr>
            <a:grpSpLocks/>
          </p:cNvGrpSpPr>
          <p:nvPr/>
        </p:nvGrpSpPr>
        <p:grpSpPr bwMode="auto">
          <a:xfrm>
            <a:off x="512763" y="1792288"/>
            <a:ext cx="3614737" cy="639762"/>
            <a:chOff x="323" y="1129"/>
            <a:chExt cx="2277" cy="403"/>
          </a:xfrm>
        </p:grpSpPr>
        <p:pic>
          <p:nvPicPr>
            <p:cNvPr id="7199" name="TextBox 3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3" y="1129"/>
              <a:ext cx="227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0" name="Text Box 4"/>
            <p:cNvSpPr txBox="1">
              <a:spLocks noChangeArrowheads="1"/>
            </p:cNvSpPr>
            <p:nvPr/>
          </p:nvSpPr>
          <p:spPr bwMode="auto">
            <a:xfrm>
              <a:off x="360" y="1170"/>
              <a:ext cx="220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b="1" dirty="0" smtClean="0">
                  <a:latin typeface="Calibri" pitchFamily="34" charset="0"/>
                </a:rPr>
                <a:t>K</a:t>
              </a:r>
              <a:r>
                <a:rPr lang="en-US" sz="1100" b="1" dirty="0" smtClean="0">
                  <a:latin typeface="Calibri" pitchFamily="34" charset="0"/>
                </a:rPr>
                <a:t>2</a:t>
              </a:r>
              <a:r>
                <a:rPr lang="en-US" b="1" dirty="0" smtClean="0">
                  <a:latin typeface="Calibri" pitchFamily="34" charset="0"/>
                </a:rPr>
                <a:t>O</a:t>
              </a:r>
              <a:endParaRPr lang="ru-RU" b="1" dirty="0">
                <a:latin typeface="Calibri" pitchFamily="34" charset="0"/>
              </a:endParaRPr>
            </a:p>
          </p:txBody>
        </p:sp>
      </p:grpSp>
      <p:grpSp>
        <p:nvGrpSpPr>
          <p:cNvPr id="3" name="TextBox 4"/>
          <p:cNvGrpSpPr>
            <a:grpSpLocks/>
          </p:cNvGrpSpPr>
          <p:nvPr/>
        </p:nvGrpSpPr>
        <p:grpSpPr bwMode="auto">
          <a:xfrm>
            <a:off x="512763" y="2511425"/>
            <a:ext cx="3614737" cy="639763"/>
            <a:chOff x="323" y="1582"/>
            <a:chExt cx="2277" cy="403"/>
          </a:xfrm>
        </p:grpSpPr>
        <p:pic>
          <p:nvPicPr>
            <p:cNvPr id="7197" name="TextBox 4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3" y="1582"/>
              <a:ext cx="227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98" name="Text Box 7"/>
            <p:cNvSpPr txBox="1">
              <a:spLocks noChangeArrowheads="1"/>
            </p:cNvSpPr>
            <p:nvPr/>
          </p:nvSpPr>
          <p:spPr bwMode="auto">
            <a:xfrm>
              <a:off x="360" y="1620"/>
              <a:ext cx="220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b="1" dirty="0" smtClean="0">
                  <a:latin typeface="Calibri" pitchFamily="34" charset="0"/>
                </a:rPr>
                <a:t>MgO</a:t>
              </a:r>
              <a:endParaRPr lang="ru-RU" b="1" dirty="0">
                <a:latin typeface="Calibri" pitchFamily="34" charset="0"/>
              </a:endParaRPr>
            </a:p>
          </p:txBody>
        </p:sp>
      </p:grpSp>
      <p:grpSp>
        <p:nvGrpSpPr>
          <p:cNvPr id="4" name="TextBox 5"/>
          <p:cNvGrpSpPr>
            <a:grpSpLocks/>
          </p:cNvGrpSpPr>
          <p:nvPr/>
        </p:nvGrpSpPr>
        <p:grpSpPr bwMode="auto">
          <a:xfrm>
            <a:off x="512763" y="3224213"/>
            <a:ext cx="3614737" cy="641350"/>
            <a:chOff x="323" y="2031"/>
            <a:chExt cx="2277" cy="404"/>
          </a:xfrm>
        </p:grpSpPr>
        <p:pic>
          <p:nvPicPr>
            <p:cNvPr id="7195" name="TextBox 5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3" y="2031"/>
              <a:ext cx="2277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96" name="Text Box 10"/>
            <p:cNvSpPr txBox="1">
              <a:spLocks noChangeArrowheads="1"/>
            </p:cNvSpPr>
            <p:nvPr/>
          </p:nvSpPr>
          <p:spPr bwMode="auto">
            <a:xfrm>
              <a:off x="360" y="2070"/>
              <a:ext cx="220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b="1" dirty="0" smtClean="0">
                  <a:latin typeface="Calibri" pitchFamily="34" charset="0"/>
                </a:rPr>
                <a:t>CaO</a:t>
              </a:r>
              <a:endParaRPr lang="ru-RU" b="1" dirty="0">
                <a:latin typeface="Calibri" pitchFamily="34" charset="0"/>
              </a:endParaRPr>
            </a:p>
          </p:txBody>
        </p:sp>
      </p:grpSp>
      <p:grpSp>
        <p:nvGrpSpPr>
          <p:cNvPr id="5" name="TextBox 6"/>
          <p:cNvGrpSpPr>
            <a:grpSpLocks/>
          </p:cNvGrpSpPr>
          <p:nvPr/>
        </p:nvGrpSpPr>
        <p:grpSpPr bwMode="auto">
          <a:xfrm>
            <a:off x="512763" y="3938588"/>
            <a:ext cx="3614737" cy="639762"/>
            <a:chOff x="323" y="2481"/>
            <a:chExt cx="2277" cy="403"/>
          </a:xfrm>
        </p:grpSpPr>
        <p:pic>
          <p:nvPicPr>
            <p:cNvPr id="7193" name="TextBox 6"/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3" y="2481"/>
              <a:ext cx="227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94" name="Text Box 13"/>
            <p:cNvSpPr txBox="1">
              <a:spLocks noChangeArrowheads="1"/>
            </p:cNvSpPr>
            <p:nvPr/>
          </p:nvSpPr>
          <p:spPr bwMode="auto">
            <a:xfrm>
              <a:off x="360" y="2520"/>
              <a:ext cx="220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b="1" dirty="0" smtClean="0">
                  <a:latin typeface="Calibri" pitchFamily="34" charset="0"/>
                </a:rPr>
                <a:t>Fe</a:t>
              </a:r>
              <a:r>
                <a:rPr lang="en-US" sz="1200" b="1" dirty="0" smtClean="0">
                  <a:latin typeface="Calibri" pitchFamily="34" charset="0"/>
                </a:rPr>
                <a:t>2</a:t>
              </a:r>
              <a:r>
                <a:rPr lang="en-US" b="1" dirty="0" smtClean="0">
                  <a:latin typeface="Calibri" pitchFamily="34" charset="0"/>
                </a:rPr>
                <a:t>O</a:t>
              </a:r>
              <a:r>
                <a:rPr lang="en-US" sz="1400" b="1" dirty="0" smtClean="0">
                  <a:latin typeface="Calibri" pitchFamily="34" charset="0"/>
                </a:rPr>
                <a:t>3</a:t>
              </a:r>
              <a:endParaRPr lang="ru-RU" sz="1400" b="1" dirty="0">
                <a:latin typeface="Calibri" pitchFamily="34" charset="0"/>
              </a:endParaRPr>
            </a:p>
          </p:txBody>
        </p:sp>
      </p:grpSp>
      <p:grpSp>
        <p:nvGrpSpPr>
          <p:cNvPr id="6" name="TextBox 7"/>
          <p:cNvGrpSpPr>
            <a:grpSpLocks/>
          </p:cNvGrpSpPr>
          <p:nvPr/>
        </p:nvGrpSpPr>
        <p:grpSpPr bwMode="auto">
          <a:xfrm>
            <a:off x="512763" y="4651375"/>
            <a:ext cx="3614737" cy="639763"/>
            <a:chOff x="323" y="2930"/>
            <a:chExt cx="2277" cy="403"/>
          </a:xfrm>
        </p:grpSpPr>
        <p:pic>
          <p:nvPicPr>
            <p:cNvPr id="7191" name="TextBox 7"/>
            <p:cNvPicPr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3" y="2930"/>
              <a:ext cx="227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92" name="Text Box 16"/>
            <p:cNvSpPr txBox="1">
              <a:spLocks noChangeArrowheads="1"/>
            </p:cNvSpPr>
            <p:nvPr/>
          </p:nvSpPr>
          <p:spPr bwMode="auto">
            <a:xfrm>
              <a:off x="360" y="2970"/>
              <a:ext cx="220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b="1" dirty="0" smtClean="0">
                  <a:latin typeface="Calibri" pitchFamily="34" charset="0"/>
                </a:rPr>
                <a:t>Na</a:t>
              </a:r>
              <a:r>
                <a:rPr lang="en-US" sz="1400" b="1" dirty="0" smtClean="0">
                  <a:latin typeface="Calibri" pitchFamily="34" charset="0"/>
                </a:rPr>
                <a:t>2</a:t>
              </a:r>
              <a:r>
                <a:rPr lang="en-US" b="1" dirty="0" smtClean="0">
                  <a:latin typeface="Calibri" pitchFamily="34" charset="0"/>
                </a:rPr>
                <a:t>O</a:t>
              </a:r>
              <a:endParaRPr lang="ru-RU" b="1" dirty="0">
                <a:latin typeface="Calibri" pitchFamily="34" charset="0"/>
              </a:endParaRPr>
            </a:p>
          </p:txBody>
        </p:sp>
      </p:grpSp>
      <p:grpSp>
        <p:nvGrpSpPr>
          <p:cNvPr id="7" name="TextBox 8"/>
          <p:cNvGrpSpPr>
            <a:grpSpLocks/>
          </p:cNvGrpSpPr>
          <p:nvPr/>
        </p:nvGrpSpPr>
        <p:grpSpPr bwMode="auto">
          <a:xfrm>
            <a:off x="4651375" y="1792288"/>
            <a:ext cx="3621088" cy="639762"/>
            <a:chOff x="2930" y="1129"/>
            <a:chExt cx="2281" cy="403"/>
          </a:xfrm>
        </p:grpSpPr>
        <p:pic>
          <p:nvPicPr>
            <p:cNvPr id="7189" name="TextBox 8"/>
            <p:cNvPicPr>
              <a:picLocks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930" y="1129"/>
              <a:ext cx="2281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90" name="Text Box 19"/>
            <p:cNvSpPr txBox="1">
              <a:spLocks noChangeArrowheads="1"/>
            </p:cNvSpPr>
            <p:nvPr/>
          </p:nvSpPr>
          <p:spPr bwMode="auto">
            <a:xfrm>
              <a:off x="2970" y="1170"/>
              <a:ext cx="220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b="1" dirty="0" smtClean="0">
                  <a:latin typeface="Calibri" pitchFamily="34" charset="0"/>
                </a:rPr>
                <a:t>Оксид </a:t>
              </a:r>
              <a:r>
                <a:rPr lang="ru-RU" b="1" dirty="0">
                  <a:latin typeface="Calibri" pitchFamily="34" charset="0"/>
                </a:rPr>
                <a:t>кальция</a:t>
              </a:r>
            </a:p>
          </p:txBody>
        </p:sp>
      </p:grpSp>
      <p:grpSp>
        <p:nvGrpSpPr>
          <p:cNvPr id="8" name="TextBox 9"/>
          <p:cNvGrpSpPr>
            <a:grpSpLocks/>
          </p:cNvGrpSpPr>
          <p:nvPr/>
        </p:nvGrpSpPr>
        <p:grpSpPr bwMode="auto">
          <a:xfrm>
            <a:off x="4651375" y="2511425"/>
            <a:ext cx="3621088" cy="639763"/>
            <a:chOff x="2930" y="1582"/>
            <a:chExt cx="2281" cy="403"/>
          </a:xfrm>
        </p:grpSpPr>
        <p:pic>
          <p:nvPicPr>
            <p:cNvPr id="7187" name="TextBox 9"/>
            <p:cNvPicPr>
              <a:picLocks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930" y="1582"/>
              <a:ext cx="2281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8" name="Text Box 22"/>
            <p:cNvSpPr txBox="1">
              <a:spLocks noChangeArrowheads="1"/>
            </p:cNvSpPr>
            <p:nvPr/>
          </p:nvSpPr>
          <p:spPr bwMode="auto">
            <a:xfrm>
              <a:off x="2970" y="1620"/>
              <a:ext cx="220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b="1" dirty="0" smtClean="0">
                  <a:latin typeface="Calibri" pitchFamily="34" charset="0"/>
                </a:rPr>
                <a:t>Оксид </a:t>
              </a:r>
              <a:r>
                <a:rPr lang="ru-RU" b="1" dirty="0">
                  <a:latin typeface="Calibri" pitchFamily="34" charset="0"/>
                </a:rPr>
                <a:t>железа </a:t>
              </a:r>
              <a:r>
                <a:rPr lang="en-US" b="1" dirty="0">
                  <a:latin typeface="Calibri" pitchFamily="34" charset="0"/>
                </a:rPr>
                <a:t>(III)</a:t>
              </a:r>
              <a:endParaRPr lang="ru-RU" b="1" dirty="0">
                <a:latin typeface="Calibri" pitchFamily="34" charset="0"/>
              </a:endParaRPr>
            </a:p>
          </p:txBody>
        </p:sp>
      </p:grpSp>
      <p:grpSp>
        <p:nvGrpSpPr>
          <p:cNvPr id="9" name="TextBox 10"/>
          <p:cNvGrpSpPr>
            <a:grpSpLocks/>
          </p:cNvGrpSpPr>
          <p:nvPr/>
        </p:nvGrpSpPr>
        <p:grpSpPr bwMode="auto">
          <a:xfrm>
            <a:off x="4651375" y="3224213"/>
            <a:ext cx="3621088" cy="641350"/>
            <a:chOff x="2930" y="2031"/>
            <a:chExt cx="2281" cy="404"/>
          </a:xfrm>
        </p:grpSpPr>
        <p:pic>
          <p:nvPicPr>
            <p:cNvPr id="7185" name="TextBox 10"/>
            <p:cNvPicPr>
              <a:picLocks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930" y="2031"/>
              <a:ext cx="2281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6" name="Text Box 25"/>
            <p:cNvSpPr txBox="1">
              <a:spLocks noChangeArrowheads="1"/>
            </p:cNvSpPr>
            <p:nvPr/>
          </p:nvSpPr>
          <p:spPr bwMode="auto">
            <a:xfrm>
              <a:off x="2970" y="2070"/>
              <a:ext cx="220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b="1" dirty="0" smtClean="0">
                  <a:latin typeface="Calibri" pitchFamily="34" charset="0"/>
                </a:rPr>
                <a:t>Оксид </a:t>
              </a:r>
              <a:r>
                <a:rPr lang="ru-RU" b="1" dirty="0">
                  <a:latin typeface="Calibri" pitchFamily="34" charset="0"/>
                </a:rPr>
                <a:t>натрия</a:t>
              </a:r>
            </a:p>
          </p:txBody>
        </p:sp>
      </p:grpSp>
      <p:grpSp>
        <p:nvGrpSpPr>
          <p:cNvPr id="10" name="TextBox 11"/>
          <p:cNvGrpSpPr>
            <a:grpSpLocks/>
          </p:cNvGrpSpPr>
          <p:nvPr/>
        </p:nvGrpSpPr>
        <p:grpSpPr bwMode="auto">
          <a:xfrm>
            <a:off x="4651375" y="3938588"/>
            <a:ext cx="3621088" cy="639762"/>
            <a:chOff x="2930" y="2481"/>
            <a:chExt cx="2281" cy="403"/>
          </a:xfrm>
        </p:grpSpPr>
        <p:pic>
          <p:nvPicPr>
            <p:cNvPr id="7183" name="TextBox 11"/>
            <p:cNvPicPr>
              <a:picLocks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930" y="2481"/>
              <a:ext cx="2281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4" name="Text Box 28"/>
            <p:cNvSpPr txBox="1">
              <a:spLocks noChangeArrowheads="1"/>
            </p:cNvSpPr>
            <p:nvPr/>
          </p:nvSpPr>
          <p:spPr bwMode="auto">
            <a:xfrm>
              <a:off x="2970" y="2520"/>
              <a:ext cx="220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b="1" dirty="0" smtClean="0">
                  <a:latin typeface="Calibri" pitchFamily="34" charset="0"/>
                </a:rPr>
                <a:t>Оксид </a:t>
              </a:r>
              <a:r>
                <a:rPr lang="ru-RU" b="1" dirty="0">
                  <a:latin typeface="Calibri" pitchFamily="34" charset="0"/>
                </a:rPr>
                <a:t>магния</a:t>
              </a:r>
            </a:p>
          </p:txBody>
        </p:sp>
      </p:grpSp>
      <p:grpSp>
        <p:nvGrpSpPr>
          <p:cNvPr id="11" name="TextBox 12"/>
          <p:cNvGrpSpPr>
            <a:grpSpLocks/>
          </p:cNvGrpSpPr>
          <p:nvPr/>
        </p:nvGrpSpPr>
        <p:grpSpPr bwMode="auto">
          <a:xfrm>
            <a:off x="4651375" y="4651375"/>
            <a:ext cx="3621088" cy="639763"/>
            <a:chOff x="2930" y="2930"/>
            <a:chExt cx="2281" cy="403"/>
          </a:xfrm>
        </p:grpSpPr>
        <p:pic>
          <p:nvPicPr>
            <p:cNvPr id="7181" name="TextBox 12"/>
            <p:cNvPicPr>
              <a:picLocks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2930" y="2930"/>
              <a:ext cx="2281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2" name="Text Box 31"/>
            <p:cNvSpPr txBox="1">
              <a:spLocks noChangeArrowheads="1"/>
            </p:cNvSpPr>
            <p:nvPr/>
          </p:nvSpPr>
          <p:spPr bwMode="auto">
            <a:xfrm>
              <a:off x="2970" y="2970"/>
              <a:ext cx="220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b="1" dirty="0" smtClean="0">
                  <a:latin typeface="Calibri" pitchFamily="34" charset="0"/>
                </a:rPr>
                <a:t>Оксид </a:t>
              </a:r>
              <a:r>
                <a:rPr lang="ru-RU" b="1" dirty="0">
                  <a:latin typeface="Calibri" pitchFamily="34" charset="0"/>
                </a:rPr>
                <a:t>калия</a:t>
              </a: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467545" y="476672"/>
            <a:ext cx="7848872" cy="1323439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latin typeface="Book Antiqua" pitchFamily="18" charset="0"/>
              </a:rPr>
              <a:t>Задание 2.</a:t>
            </a:r>
            <a:r>
              <a:rPr lang="ru-RU" sz="2400" b="1" dirty="0" smtClean="0">
                <a:latin typeface="Book Antiqua" pitchFamily="18" charset="0"/>
              </a:rPr>
              <a:t> «Поднимаемся на палубу корабля» </a:t>
            </a:r>
            <a:r>
              <a:rPr lang="ru-RU" sz="2800" dirty="0" smtClean="0">
                <a:latin typeface="Cambria" pitchFamily="18" charset="0"/>
              </a:rPr>
              <a:t>Установите соответствие между названием и химической формулой (</a:t>
            </a:r>
            <a:r>
              <a:rPr lang="ru-RU" sz="2800" b="1" dirty="0" smtClean="0">
                <a:latin typeface="Cambria" pitchFamily="18" charset="0"/>
              </a:rPr>
              <a:t>2 команда</a:t>
            </a:r>
            <a:r>
              <a:rPr lang="ru-RU" sz="2800" dirty="0" smtClean="0">
                <a:latin typeface="Cambria" pitchFamily="18" charset="0"/>
              </a:rPr>
              <a:t>)</a:t>
            </a:r>
            <a:endParaRPr lang="ru-RU" sz="2800" dirty="0">
              <a:latin typeface="Cambria" pitchFamily="18" charset="0"/>
            </a:endParaRPr>
          </a:p>
        </p:txBody>
      </p:sp>
      <p:sp>
        <p:nvSpPr>
          <p:cNvPr id="34" name="Номер слайда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-3.7037E-6 L 6.94444E-6 0.20995 " pathEditMode="relative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1.85185E-6 L 6.94444E-6 0.20996 " pathEditMode="relative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-4.07407E-6 L 6.94444E-6 0.20996 " pathEditMode="relative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1.48148E-6 L 6.94444E-6 -0.20996 " pathEditMode="relative" ptsTypes="A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2.22222E-6 L 6.94444E-6 -0.40949 " pathEditMode="relative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476672"/>
            <a:ext cx="7272808" cy="115212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Bookman Old Style" pitchFamily="18" charset="0"/>
              </a:rPr>
              <a:t>Первая станция: «Природная»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sz="3600" dirty="0"/>
          </a:p>
        </p:txBody>
      </p:sp>
      <p:pic>
        <p:nvPicPr>
          <p:cNvPr id="41986" name="Picture 2" descr="D:\Мои документы\Документы\Мои рисунки\Природа\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005064"/>
            <a:ext cx="2304256" cy="1790358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Мои рисунки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622" y="332656"/>
            <a:ext cx="4224310" cy="3170866"/>
          </a:xfrm>
          <a:prstGeom prst="rect">
            <a:avLst/>
          </a:prstGeom>
          <a:noFill/>
        </p:spPr>
      </p:pic>
      <p:pic>
        <p:nvPicPr>
          <p:cNvPr id="1027" name="Picture 3" descr="D:\Мои документы\Мои рисунки\Рисунок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6109" y="332656"/>
            <a:ext cx="4220961" cy="3168352"/>
          </a:xfrm>
          <a:prstGeom prst="rect">
            <a:avLst/>
          </a:prstGeom>
          <a:noFill/>
        </p:spPr>
      </p:pic>
      <p:pic>
        <p:nvPicPr>
          <p:cNvPr id="1032" name="Picture 8" descr="http://im0-tub-ru.yandex.net/i?id=224262926-54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68238" y="3933056"/>
            <a:ext cx="2575762" cy="209495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971600" y="3140968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860032" y="328498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23528" y="609329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460432" y="5805265"/>
            <a:ext cx="683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555776" y="3789040"/>
            <a:ext cx="34563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Book Antiqua" pitchFamily="18" charset="0"/>
              </a:rPr>
              <a:t>Установите соответствие :</a:t>
            </a:r>
          </a:p>
          <a:p>
            <a:r>
              <a:rPr lang="ru-RU" sz="2000" b="1" dirty="0" smtClean="0">
                <a:latin typeface="Book Antiqua" pitchFamily="18" charset="0"/>
              </a:rPr>
              <a:t>А) лимонная  кислота  </a:t>
            </a:r>
          </a:p>
          <a:p>
            <a:endParaRPr lang="ru-RU" sz="2000" b="1" dirty="0" smtClean="0">
              <a:latin typeface="Book Antiqua" pitchFamily="18" charset="0"/>
            </a:endParaRPr>
          </a:p>
          <a:p>
            <a:r>
              <a:rPr lang="ru-RU" sz="2000" b="1" dirty="0" smtClean="0">
                <a:latin typeface="Book Antiqua" pitchFamily="18" charset="0"/>
              </a:rPr>
              <a:t>Б)щавелевая кислота</a:t>
            </a:r>
          </a:p>
          <a:p>
            <a:endParaRPr lang="ru-RU" sz="2000" b="1" dirty="0" smtClean="0">
              <a:latin typeface="Book Antiqua" pitchFamily="18" charset="0"/>
            </a:endParaRPr>
          </a:p>
          <a:p>
            <a:r>
              <a:rPr lang="ru-RU" sz="2000" b="1" dirty="0" smtClean="0">
                <a:latin typeface="Book Antiqua" pitchFamily="18" charset="0"/>
              </a:rPr>
              <a:t>В)муравьиная кислота</a:t>
            </a:r>
          </a:p>
          <a:p>
            <a:endParaRPr lang="ru-RU" sz="2000" b="1" dirty="0" smtClean="0">
              <a:latin typeface="Book Antiqua" pitchFamily="18" charset="0"/>
            </a:endParaRPr>
          </a:p>
          <a:p>
            <a:r>
              <a:rPr lang="ru-RU" sz="2000" b="1" dirty="0" smtClean="0">
                <a:latin typeface="Book Antiqua" pitchFamily="18" charset="0"/>
              </a:rPr>
              <a:t>Г)яблочная кислота</a:t>
            </a:r>
            <a:endParaRPr lang="ru-RU" sz="2000" b="1" dirty="0">
              <a:latin typeface="Book Antiqu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2160" y="4077072"/>
            <a:ext cx="328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012160" y="4797152"/>
            <a:ext cx="256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940153" y="5301209"/>
            <a:ext cx="648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  </a:t>
            </a:r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940152" y="5877273"/>
            <a:ext cx="720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  </a:t>
            </a:r>
            <a:r>
              <a:rPr lang="ru-RU" sz="2800" b="1" dirty="0" smtClean="0"/>
              <a:t>3</a:t>
            </a:r>
            <a:endParaRPr lang="ru-RU" sz="2800" b="1" dirty="0"/>
          </a:p>
        </p:txBody>
      </p:sp>
      <p:pic>
        <p:nvPicPr>
          <p:cNvPr id="19458" name="Picture 2" descr="http://im2-tub-ru.yandex.net/i?id=220106672-08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619307"/>
            <a:ext cx="1930896" cy="2586021"/>
          </a:xfrm>
          <a:prstGeom prst="rect">
            <a:avLst/>
          </a:prstGeom>
          <a:noFill/>
        </p:spPr>
      </p:pic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4694-B5B6-447A-A2D4-59EFDB897251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</TotalTime>
  <Words>957</Words>
  <Application>Microsoft Office PowerPoint</Application>
  <PresentationFormat>Экран (4:3)</PresentationFormat>
  <Paragraphs>297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Тема урока : «Кислоты» (химическое путешествие)  8 класс.</vt:lpstr>
      <vt:lpstr>Слайд 2</vt:lpstr>
      <vt:lpstr>Слайд 3</vt:lpstr>
      <vt:lpstr>«Возьми с собой в багаж»  (1 команда)</vt:lpstr>
      <vt:lpstr>«Возьми с собой в багаж»  (2 команда)</vt:lpstr>
      <vt:lpstr>У</vt:lpstr>
      <vt:lpstr>У</vt:lpstr>
      <vt:lpstr>Первая станция: «Природная» </vt:lpstr>
      <vt:lpstr>Слайд 9</vt:lpstr>
      <vt:lpstr>Слайд 10</vt:lpstr>
      <vt:lpstr>Вторая станция: «Историческая» </vt:lpstr>
      <vt:lpstr>Слайд 12</vt:lpstr>
      <vt:lpstr>Третья станция: «Техника безопасности» </vt:lpstr>
      <vt:lpstr>Слайд 14</vt:lpstr>
      <vt:lpstr>Правила разбавления кислот!</vt:lpstr>
      <vt:lpstr>Четвёртая станция «Индикаторная»</vt:lpstr>
      <vt:lpstr>ДЕЙСТВИЕ КИСЛОТ НА ИНДИКАТОРЫ </vt:lpstr>
      <vt:lpstr>Пятая станция «ИНФОРМАЦИОННАЯ». </vt:lpstr>
      <vt:lpstr>Пятая станция «ИНФОРМАЦИОННАЯ».  </vt:lpstr>
      <vt:lpstr>Шестая станция «КЛАССИФИКАЦИОННАЯ»</vt:lpstr>
      <vt:lpstr>Шестая станция «КЛАССИФИКАЦИОННАЯ»</vt:lpstr>
      <vt:lpstr>По содержанию кислорода.</vt:lpstr>
      <vt:lpstr>По содержанию кислорода.</vt:lpstr>
      <vt:lpstr>Седьмая  станция «ВЫЧИСЛИТЕЛЬНАЯ»</vt:lpstr>
      <vt:lpstr>«Путь домой» . (выполни задания теста)</vt:lpstr>
      <vt:lpstr>«Путь домой» . </vt:lpstr>
      <vt:lpstr>Слайд 27</vt:lpstr>
      <vt:lpstr>Домашнее задание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Кислоты(химическое путешествие)</dc:title>
  <dc:creator>Коблякова Н.В.</dc:creator>
  <cp:lastModifiedBy>COMP</cp:lastModifiedBy>
  <cp:revision>198</cp:revision>
  <dcterms:created xsi:type="dcterms:W3CDTF">2011-12-19T17:29:07Z</dcterms:created>
  <dcterms:modified xsi:type="dcterms:W3CDTF">2014-12-29T18:46:25Z</dcterms:modified>
</cp:coreProperties>
</file>