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6" Type="http://schemas.openxmlformats.org/officeDocument/2006/relationships/image" Target="../media/image14.png"/><Relationship Id="rId5" Type="http://schemas.openxmlformats.org/officeDocument/2006/relationships/image" Target="../media/image18.jpeg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gif"/><Relationship Id="rId7" Type="http://schemas.openxmlformats.org/officeDocument/2006/relationships/image" Target="../media/image21.jpe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6" Type="http://schemas.openxmlformats.org/officeDocument/2006/relationships/image" Target="../media/image20.png"/><Relationship Id="rId11" Type="http://schemas.openxmlformats.org/officeDocument/2006/relationships/image" Target="../media/image4.gif"/><Relationship Id="rId5" Type="http://schemas.openxmlformats.org/officeDocument/2006/relationships/image" Target="../media/image5.gif"/><Relationship Id="rId10" Type="http://schemas.openxmlformats.org/officeDocument/2006/relationships/audio" Target="../media/audio7.wav"/><Relationship Id="rId4" Type="http://schemas.openxmlformats.org/officeDocument/2006/relationships/audio" Target="../media/audio16.wav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6" Type="http://schemas.openxmlformats.org/officeDocument/2006/relationships/image" Target="../media/image14.png"/><Relationship Id="rId5" Type="http://schemas.openxmlformats.org/officeDocument/2006/relationships/image" Target="../media/image4.gif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gif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6" Type="http://schemas.openxmlformats.org/officeDocument/2006/relationships/audio" Target="../media/audio13.wav"/><Relationship Id="rId5" Type="http://schemas.openxmlformats.org/officeDocument/2006/relationships/image" Target="../media/image5.gif"/><Relationship Id="rId10" Type="http://schemas.openxmlformats.org/officeDocument/2006/relationships/image" Target="../media/image14.png"/><Relationship Id="rId4" Type="http://schemas.openxmlformats.org/officeDocument/2006/relationships/slide" Target="slide14.xml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6" Type="http://schemas.openxmlformats.org/officeDocument/2006/relationships/image" Target="../media/image14.png"/><Relationship Id="rId5" Type="http://schemas.openxmlformats.org/officeDocument/2006/relationships/image" Target="../media/image5.gif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gif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6" Type="http://schemas.openxmlformats.org/officeDocument/2006/relationships/image" Target="../media/image23.jpeg"/><Relationship Id="rId5" Type="http://schemas.openxmlformats.org/officeDocument/2006/relationships/image" Target="../media/image18.jpeg"/><Relationship Id="rId10" Type="http://schemas.openxmlformats.org/officeDocument/2006/relationships/image" Target="../media/image14.png"/><Relationship Id="rId4" Type="http://schemas.openxmlformats.org/officeDocument/2006/relationships/audio" Target="../media/audio13.wav"/><Relationship Id="rId9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7.wav"/><Relationship Id="rId7" Type="http://schemas.openxmlformats.org/officeDocument/2006/relationships/audio" Target="../media/audio23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6" Type="http://schemas.openxmlformats.org/officeDocument/2006/relationships/image" Target="../media/image24.jpeg"/><Relationship Id="rId5" Type="http://schemas.openxmlformats.org/officeDocument/2006/relationships/slide" Target="slide18.xml"/><Relationship Id="rId10" Type="http://schemas.openxmlformats.org/officeDocument/2006/relationships/image" Target="../media/image14.png"/><Relationship Id="rId4" Type="http://schemas.openxmlformats.org/officeDocument/2006/relationships/image" Target="../media/image1.gif"/><Relationship Id="rId9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Relationship Id="rId6" Type="http://schemas.openxmlformats.org/officeDocument/2006/relationships/image" Target="../media/image14.png"/><Relationship Id="rId5" Type="http://schemas.openxmlformats.org/officeDocument/2006/relationships/image" Target="../media/image24.jpeg"/><Relationship Id="rId4" Type="http://schemas.openxmlformats.org/officeDocument/2006/relationships/image" Target="../media/image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5.wav"/><Relationship Id="rId5" Type="http://schemas.openxmlformats.org/officeDocument/2006/relationships/image" Target="../media/image14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gif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4.png"/><Relationship Id="rId4" Type="http://schemas.openxmlformats.org/officeDocument/2006/relationships/audio" Target="../media/audio6.wav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14.png"/><Relationship Id="rId5" Type="http://schemas.openxmlformats.org/officeDocument/2006/relationships/image" Target="../media/image15.jpeg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gif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audio" Target="../media/audio10.wav"/><Relationship Id="rId5" Type="http://schemas.openxmlformats.org/officeDocument/2006/relationships/image" Target="../media/image16.png"/><Relationship Id="rId10" Type="http://schemas.openxmlformats.org/officeDocument/2006/relationships/image" Target="../media/image14.png"/><Relationship Id="rId4" Type="http://schemas.openxmlformats.org/officeDocument/2006/relationships/slide" Target="slide8.xml"/><Relationship Id="rId9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.gif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6" Type="http://schemas.openxmlformats.org/officeDocument/2006/relationships/image" Target="../media/image16.png"/><Relationship Id="rId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audio" Target="../media/audio13.wav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7e3bfd60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913805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25717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  <a:cs typeface="Aldhabi" pitchFamily="2" charset="-78"/>
              </a:rPr>
              <a:t>Запрещающие знаки дорожного движения</a:t>
            </a:r>
            <a:endParaRPr lang="ru-RU" b="1" dirty="0">
              <a:solidFill>
                <a:srgbClr val="C00000"/>
              </a:solidFill>
              <a:latin typeface="Bookman Old Style" pitchFamily="18" charset="0"/>
              <a:cs typeface="Aldhabi" pitchFamily="2" charset="-78"/>
            </a:endParaRPr>
          </a:p>
        </p:txBody>
      </p:sp>
      <p:pic>
        <p:nvPicPr>
          <p:cNvPr id="5" name="Рисунок 4" descr="http://pk-galaktika.ru/image/cache/data-roadsign-3-3-10-700x70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571876"/>
            <a:ext cx="162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nevaznak.com/media/images/01322cc8c6daba744feeabcc669a9120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3143248"/>
            <a:ext cx="162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rktk-avto.ru/upload/tinymce/Dorojnye_znaki/Obgon_zapreschen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571876"/>
            <a:ext cx="162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euroznak.com.ua/static/images/catalog/117/3.22-povorot-v-pravuyu-storonu-zapreschen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3143248"/>
            <a:ext cx="162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nevaznak.com/media/images/8bcfa218c0d5577c634d25def7ce2609.jpe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357166"/>
            <a:ext cx="162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bwir.org/wp-content/uploads/2012/10/GAZnaki-B-29.pn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4" y="357166"/>
            <a:ext cx="162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8460432" y="6237312"/>
            <a:ext cx="304800" cy="304800"/>
          </a:xfrm>
          <a:prstGeom prst="rect">
            <a:avLst/>
          </a:prstGeom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8572528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466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46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7e3bfd60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949" y="0"/>
            <a:ext cx="913805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Знак </a:t>
            </a:r>
            <a:b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«Въезд запрещен»</a:t>
            </a:r>
            <a:endParaRPr lang="ru-RU" sz="36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http://www.avto25.ru/cut%5B779%5D/size(140)/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1928802"/>
            <a:ext cx="234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43174" y="4786322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Ты просто молодчина!</a:t>
            </a:r>
            <a:endParaRPr lang="ru-RU" sz="3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8572528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8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7e3bfd60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3805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428604"/>
            <a:ext cx="428624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  </a:t>
            </a:r>
            <a:endParaRPr lang="ru-RU" sz="2600" b="1" dirty="0" smtClean="0">
              <a:latin typeface="Bookman Old Style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600" b="1" dirty="0" smtClean="0">
                <a:latin typeface="Bookman Old Style" pitchFamily="18" charset="0"/>
              </a:rPr>
              <a:t>Знак любителей обгона</a:t>
            </a:r>
            <a:br>
              <a:rPr lang="ru-RU" sz="2600" b="1" dirty="0" smtClean="0">
                <a:latin typeface="Bookman Old Style" pitchFamily="18" charset="0"/>
              </a:rPr>
            </a:br>
            <a:r>
              <a:rPr lang="ru-RU" sz="2600" b="1" dirty="0" smtClean="0">
                <a:latin typeface="Bookman Old Style" pitchFamily="18" charset="0"/>
              </a:rPr>
              <a:t>Объявляет вне закона.</a:t>
            </a:r>
            <a:br>
              <a:rPr lang="ru-RU" sz="2600" b="1" dirty="0" smtClean="0">
                <a:latin typeface="Bookman Old Style" pitchFamily="18" charset="0"/>
              </a:rPr>
            </a:br>
            <a:r>
              <a:rPr lang="ru-RU" sz="2600" b="1" dirty="0" smtClean="0">
                <a:latin typeface="Bookman Old Style" pitchFamily="18" charset="0"/>
              </a:rPr>
              <a:t>В этом месте, сразу ясно,</a:t>
            </a:r>
            <a:br>
              <a:rPr lang="ru-RU" sz="2600" b="1" dirty="0" smtClean="0">
                <a:latin typeface="Bookman Old Style" pitchFamily="18" charset="0"/>
              </a:rPr>
            </a:br>
            <a:r>
              <a:rPr lang="ru-RU" sz="2600" b="1" dirty="0" smtClean="0">
                <a:latin typeface="Bookman Old Style" pitchFamily="18" charset="0"/>
              </a:rPr>
              <a:t>Обгонять других опасно!</a:t>
            </a:r>
            <a:endParaRPr lang="ru-RU" sz="2600" b="1" dirty="0">
              <a:latin typeface="Bookman Old Style" pitchFamily="18" charset="0"/>
            </a:endParaRPr>
          </a:p>
        </p:txBody>
      </p:sp>
      <p:pic>
        <p:nvPicPr>
          <p:cNvPr id="6" name="Рисунок 5" descr="http://euroznak.com.ua/static/images/catalog/117/3.22-povorot-v-pravuyu-storonu-zapreschen.gif">
            <a:hlinkClick r:id="" action="ppaction://noaction">
              <a:snd r:embed="rId4" name="drumroll.wav" builtIn="1"/>
            </a:hlinkClick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1571612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maski-dla-dorznakov.ru/static/img/0000/0001/9652/19652269.s4tycldgpa.156x120.png?1">
            <a:hlinkClick r:id="" action="ppaction://noaction">
              <a:snd r:embed="rId4" name="drumroll.wav" builtIn="1"/>
            </a:hlinkClick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4857760"/>
            <a:ext cx="1728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nevaznak.com/media/images/01322cc8c6daba744feeabcc669a9120.jpeg">
            <a:hlinkClick r:id="" action="ppaction://noaction">
              <a:snd r:embed="rId4" name="drumroll.wav" builtIn="1"/>
            </a:hlinkClick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1571612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bwir.org/wp-content/uploads/2012/10/GAZnaki-B-29.png">
            <a:hlinkClick r:id="" action="ppaction://noaction">
              <a:snd r:embed="rId4" name="drumroll.wav" builtIn="1"/>
            </a:hlinkClick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00" y="3214686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rktk-avto.ru/upload/tinymce/Dorojnye_znaki/Obgon_zapreschen.gif">
            <a:hlinkClick r:id="rId9" action="ppaction://hlinksldjump">
              <a:snd r:embed="rId10" name="chimes.wav" builtIn="1"/>
            </a:hlinkClick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71736" y="3214686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2"/>
          <a:stretch>
            <a:fillRect/>
          </a:stretch>
        </p:blipFill>
        <p:spPr>
          <a:xfrm>
            <a:off x="8643966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240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7e3bfd60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913805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 Знак </a:t>
            </a:r>
            <a:b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«Обгон запрещен»</a:t>
            </a:r>
            <a:endParaRPr lang="ru-RU" sz="40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http://www.rktk-avto.ru/upload/tinymce/Dorojnye_znaki/Obgon_zapreschen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2143116"/>
            <a:ext cx="234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86116" y="4786322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Молодчина!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8501090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0.04838 C 0.08073 0.04838 0.13681 0.12315 0.13681 0.21505 C 0.13681 0.30695 0.08073 0.38171 0.01181 0.38171 C -0.05711 0.38171 -0.11319 0.30695 -0.11319 0.21505 C -0.11319 0.12315 -0.05711 0.04838 0.01181 0.04838 Z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0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7e3bfd60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913805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785794"/>
            <a:ext cx="385762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</a:p>
          <a:p>
            <a:pPr algn="ctr">
              <a:lnSpc>
                <a:spcPct val="150000"/>
              </a:lnSpc>
            </a:pPr>
            <a:r>
              <a:rPr lang="ru-RU" sz="2600" b="1" dirty="0" smtClean="0">
                <a:latin typeface="Bookman Old Style" pitchFamily="18" charset="0"/>
              </a:rPr>
              <a:t>Эти знаки на пути</a:t>
            </a:r>
            <a:br>
              <a:rPr lang="ru-RU" sz="2600" b="1" dirty="0" smtClean="0">
                <a:latin typeface="Bookman Old Style" pitchFamily="18" charset="0"/>
              </a:rPr>
            </a:br>
            <a:r>
              <a:rPr lang="ru-RU" sz="2600" b="1" dirty="0" smtClean="0">
                <a:latin typeface="Bookman Old Style" pitchFamily="18" charset="0"/>
              </a:rPr>
              <a:t>Ни за что не пропусти.</a:t>
            </a:r>
            <a:br>
              <a:rPr lang="ru-RU" sz="2600" b="1" dirty="0" smtClean="0">
                <a:latin typeface="Bookman Old Style" pitchFamily="18" charset="0"/>
              </a:rPr>
            </a:br>
            <a:r>
              <a:rPr lang="ru-RU" sz="2600" b="1" dirty="0" smtClean="0">
                <a:latin typeface="Bookman Old Style" pitchFamily="18" charset="0"/>
              </a:rPr>
              <a:t>Есть у них одна забота –</a:t>
            </a:r>
            <a:br>
              <a:rPr lang="ru-RU" sz="2600" b="1" dirty="0" smtClean="0">
                <a:latin typeface="Bookman Old Style" pitchFamily="18" charset="0"/>
              </a:rPr>
            </a:br>
            <a:r>
              <a:rPr lang="ru-RU" sz="2600" b="1" dirty="0" smtClean="0">
                <a:latin typeface="Bookman Old Style" pitchFamily="18" charset="0"/>
              </a:rPr>
              <a:t>Запрещать нам повороты.</a:t>
            </a:r>
            <a:endParaRPr lang="ru-RU" sz="2600" b="1" dirty="0">
              <a:latin typeface="Bookman Old Style" pitchFamily="18" charset="0"/>
            </a:endParaRPr>
          </a:p>
        </p:txBody>
      </p:sp>
      <p:pic>
        <p:nvPicPr>
          <p:cNvPr id="6" name="Рисунок 5" descr="http://euroznak.com.ua/static/images/catalog/117/3.22-povorot-v-pravuyu-storonu-zapreschen.gif">
            <a:hlinkClick r:id="rId4" action="ppaction://hlinksldjump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1785926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rktk-avto.ru/upload/tinymce/Dorojnye_znaki/Obgon_zapreschen.gif">
            <a:hlinkClick r:id="" action="ppaction://noaction">
              <a:snd r:embed="rId6" name="laser.wav" builtIn="1"/>
            </a:hlinkClick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2976" y="3500438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bwir.org/wp-content/uploads/2012/10/GAZnaki-B-29.png">
            <a:hlinkClick r:id="" action="ppaction://noaction">
              <a:snd r:embed="rId6" name="laser.wav" builtIn="1"/>
            </a:hlinkClick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488" y="3500438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cs622322.vk.me/v622322422/2c4a9/UPSpovtynYY.jpg">
            <a:hlinkClick r:id="" action="ppaction://noaction">
              <a:snd r:embed="rId6" name="laser.wav" builtIn="1"/>
            </a:hlinkClick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488" y="1785926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09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7e3bfd60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913805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Знак </a:t>
            </a:r>
            <a:b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Bookman Old Style" pitchFamily="18" charset="0"/>
              </a:rPr>
              <a:t>  </a:t>
            </a:r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«Поворот запрещен»</a:t>
            </a:r>
            <a:endParaRPr lang="ru-RU" sz="40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http://euroznak.com.ua/static/images/catalog/117/3.22-povorot-v-pravuyu-storonu-zapreschen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071678"/>
            <a:ext cx="234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00298" y="4714884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Ты всё знаешь!</a:t>
            </a:r>
            <a:endParaRPr lang="ru-RU" sz="3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8572528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7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7e3bfd60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913805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928670"/>
            <a:ext cx="450059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dirty="0" smtClean="0">
                <a:latin typeface="Bookman Old Style" pitchFamily="18" charset="0"/>
              </a:rPr>
              <a:t>Здесь машину не грузи,</a:t>
            </a:r>
            <a:br>
              <a:rPr lang="ru-RU" sz="2600" b="1" dirty="0" smtClean="0">
                <a:latin typeface="Bookman Old Style" pitchFamily="18" charset="0"/>
              </a:rPr>
            </a:br>
            <a:r>
              <a:rPr lang="ru-RU" sz="2600" b="1" dirty="0" smtClean="0">
                <a:latin typeface="Bookman Old Style" pitchFamily="18" charset="0"/>
              </a:rPr>
              <a:t>Не паркуй, не тормози.</a:t>
            </a:r>
            <a:br>
              <a:rPr lang="ru-RU" sz="2600" b="1" dirty="0" smtClean="0">
                <a:latin typeface="Bookman Old Style" pitchFamily="18" charset="0"/>
              </a:rPr>
            </a:br>
            <a:r>
              <a:rPr lang="ru-RU" sz="2600" b="1" dirty="0" smtClean="0">
                <a:latin typeface="Bookman Old Style" pitchFamily="18" charset="0"/>
              </a:rPr>
              <a:t>Этот знак всем говорит:</a:t>
            </a:r>
            <a:br>
              <a:rPr lang="ru-RU" sz="2600" b="1" dirty="0" smtClean="0">
                <a:latin typeface="Bookman Old Style" pitchFamily="18" charset="0"/>
              </a:rPr>
            </a:br>
            <a:r>
              <a:rPr lang="ru-RU" sz="2600" b="1" dirty="0" smtClean="0">
                <a:latin typeface="Bookman Old Style" pitchFamily="18" charset="0"/>
              </a:rPr>
              <a:t>«Тот не прав, кто здесь стоит!»</a:t>
            </a:r>
            <a:endParaRPr lang="ru-RU" sz="2600" b="1" dirty="0">
              <a:latin typeface="Bookman Old Style" pitchFamily="18" charset="0"/>
            </a:endParaRPr>
          </a:p>
        </p:txBody>
      </p:sp>
      <p:pic>
        <p:nvPicPr>
          <p:cNvPr id="6" name="Рисунок 5" descr="http://www.avto25.ru/cut%5B779%5D/size(140)/">
            <a:hlinkClick r:id="" action="ppaction://noaction">
              <a:snd r:embed="rId4" name="laser.wav" builtIn="1"/>
            </a:hlinkClick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64305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cs622322.vk.me/v622322422/2c4a9/UPSpovtynYY.jpg">
            <a:hlinkClick r:id="" action="ppaction://noaction">
              <a:snd r:embed="rId4" name="laser.wav" builtIn="1"/>
            </a:hlinkClick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164305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maski-dla-dorznakov.ru/static/img/0000/0001/9652/19652269.s4tycldgpa.156x120.png?1">
            <a:hlinkClick r:id="" action="ppaction://hlinkshowjump?jump=nextslide">
              <a:snd r:embed="rId7" name="chimes.wav" builtIn="1"/>
            </a:hlinkClick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3214686"/>
            <a:ext cx="1764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euroznak.com.ua/static/images/catalog/117/3.22-povorot-v-pravuyu-storonu-zapreschen.gif">
            <a:hlinkClick r:id="" action="ppaction://noaction">
              <a:snd r:embed="rId4" name="laser.wav" builtIn="1"/>
            </a:hlinkClick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57422" y="3214686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8643966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25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7e3bfd60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3805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Знак </a:t>
            </a:r>
            <a:b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«Остановка запрещена»</a:t>
            </a:r>
            <a:b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endParaRPr lang="ru-RU" sz="40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http://maski-dla-dorznakov.ru/static/img/0000/0001/9652/19652269.s4tycldgpa.156x120.png?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357430"/>
            <a:ext cx="285752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43175" y="5286388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Замечательно!</a:t>
            </a:r>
            <a:endParaRPr lang="ru-RU" sz="3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8572528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3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7e3bfd60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949" y="0"/>
            <a:ext cx="913805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428736"/>
            <a:ext cx="43577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dirty="0" smtClean="0">
                <a:latin typeface="Bookman Old Style" pitchFamily="18" charset="0"/>
              </a:rPr>
              <a:t>Тормозить здесь можно смело,</a:t>
            </a:r>
            <a:br>
              <a:rPr lang="ru-RU" sz="2600" b="1" dirty="0" smtClean="0">
                <a:latin typeface="Bookman Old Style" pitchFamily="18" charset="0"/>
              </a:rPr>
            </a:br>
            <a:r>
              <a:rPr lang="ru-RU" sz="2600" b="1" dirty="0" smtClean="0">
                <a:latin typeface="Bookman Old Style" pitchFamily="18" charset="0"/>
              </a:rPr>
              <a:t>Но нельзя стоять без дела.</a:t>
            </a:r>
            <a:br>
              <a:rPr lang="ru-RU" sz="2600" b="1" dirty="0" smtClean="0">
                <a:latin typeface="Bookman Old Style" pitchFamily="18" charset="0"/>
              </a:rPr>
            </a:br>
            <a:r>
              <a:rPr lang="ru-RU" sz="2600" b="1" dirty="0" smtClean="0">
                <a:latin typeface="Bookman Old Style" pitchFamily="18" charset="0"/>
              </a:rPr>
              <a:t>Пассажиров ты сажай</a:t>
            </a:r>
            <a:br>
              <a:rPr lang="ru-RU" sz="2600" b="1" dirty="0" smtClean="0">
                <a:latin typeface="Bookman Old Style" pitchFamily="18" charset="0"/>
              </a:rPr>
            </a:br>
            <a:r>
              <a:rPr lang="ru-RU" sz="2600" b="1" dirty="0" smtClean="0">
                <a:latin typeface="Bookman Old Style" pitchFamily="18" charset="0"/>
              </a:rPr>
              <a:t>И скорее уезжай!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http://static.headline.kz/assets/images/2012/12/805560c8b74118465ae9bdf2af60d2c2-fbpost.jpg">
            <a:hlinkClick r:id="rId5" action="ppaction://hlinksldjump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1571612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hop.pbiot.ru/photo/4/full/3-4.jpg">
            <a:hlinkClick r:id="" action="ppaction://noaction">
              <a:snd r:embed="rId7" name="wind.wav" builtIn="1"/>
            </a:hlinkClick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00" y="3357562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s622226.vk.me/v622226327/3a081/_wA425vMHjk.jpg">
            <a:hlinkClick r:id="" action="ppaction://noaction">
              <a:snd r:embed="rId7" name="wind.wav" builtIn="1"/>
            </a:hlinkClick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488" y="3357562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2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7e3bfd60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913805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Знак</a:t>
            </a:r>
            <a:b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 «Стоянка запрещена»</a:t>
            </a:r>
            <a:b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endParaRPr lang="ru-RU" sz="40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http://static.headline.kz/assets/images/2012/12/805560c8b74118465ae9bdf2af60d2c2-fbpost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357430"/>
            <a:ext cx="2376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57554" y="5072074"/>
            <a:ext cx="3255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Молодец!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8643966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7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7e3bfd60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3805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Молодцы!!!</a:t>
            </a:r>
            <a:b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Спасибо за внимание!!!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Рисунок 4" descr="C:\Users\Анна\Pictures\ПДД картинки\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000504"/>
            <a:ext cx="25527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7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7e3bfd60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49" y="-142900"/>
            <a:ext cx="913805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500042"/>
            <a:ext cx="5715040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Book Antiqua" pitchFamily="18" charset="0"/>
            </a:endParaRPr>
          </a:p>
          <a:p>
            <a:pPr algn="ctr"/>
            <a:r>
              <a:rPr lang="ru-RU" sz="2700" b="1" dirty="0" smtClean="0">
                <a:latin typeface="Bookman Old Style" pitchFamily="18" charset="0"/>
              </a:rPr>
              <a:t>Очень много разных знаков</a:t>
            </a:r>
          </a:p>
          <a:p>
            <a:pPr algn="ctr"/>
            <a:r>
              <a:rPr lang="ru-RU" sz="2700" b="1" dirty="0" smtClean="0">
                <a:latin typeface="Bookman Old Style" pitchFamily="18" charset="0"/>
              </a:rPr>
              <a:t>На дорогах тут и там!</a:t>
            </a:r>
          </a:p>
          <a:p>
            <a:pPr algn="ctr"/>
            <a:r>
              <a:rPr lang="ru-RU" sz="2700" b="1" dirty="0" smtClean="0">
                <a:latin typeface="Bookman Old Style" pitchFamily="18" charset="0"/>
              </a:rPr>
              <a:t>Все их знать ребятам нужно</a:t>
            </a:r>
          </a:p>
          <a:p>
            <a:pPr algn="ctr"/>
            <a:r>
              <a:rPr lang="ru-RU" sz="2700" b="1" dirty="0" smtClean="0">
                <a:latin typeface="Bookman Old Style" pitchFamily="18" charset="0"/>
              </a:rPr>
              <a:t>Знаки вмиг помогут нам!</a:t>
            </a:r>
          </a:p>
          <a:p>
            <a:pPr algn="ctr"/>
            <a:r>
              <a:rPr lang="ru-RU" sz="2700" b="1" dirty="0" smtClean="0">
                <a:latin typeface="Bookman Old Style" pitchFamily="18" charset="0"/>
              </a:rPr>
              <a:t>Как зовётся знак дорожный?</a:t>
            </a:r>
          </a:p>
          <a:p>
            <a:pPr algn="ctr"/>
            <a:r>
              <a:rPr lang="ru-RU" sz="2700" b="1" dirty="0" smtClean="0">
                <a:latin typeface="Bookman Old Style" pitchFamily="18" charset="0"/>
              </a:rPr>
              <a:t>Зона действия его?</a:t>
            </a:r>
          </a:p>
          <a:p>
            <a:pPr algn="ctr"/>
            <a:r>
              <a:rPr lang="ru-RU" sz="2700" b="1" dirty="0" smtClean="0">
                <a:latin typeface="Bookman Old Style" pitchFamily="18" charset="0"/>
              </a:rPr>
              <a:t>Распространяться где он может?</a:t>
            </a:r>
          </a:p>
          <a:p>
            <a:pPr algn="ctr"/>
            <a:r>
              <a:rPr lang="ru-RU" sz="2700" b="1" dirty="0" smtClean="0">
                <a:latin typeface="Bookman Old Style" pitchFamily="18" charset="0"/>
              </a:rPr>
              <a:t>В чём особенность его?</a:t>
            </a:r>
          </a:p>
          <a:p>
            <a:pPr algn="ctr"/>
            <a:endParaRPr lang="ru-RU" sz="2400" b="1" dirty="0" smtClean="0">
              <a:latin typeface="Book Antiqua" pitchFamily="18" charset="0"/>
            </a:endParaRPr>
          </a:p>
          <a:p>
            <a:pPr algn="ctr"/>
            <a:endParaRPr lang="ru-RU" sz="2400" b="1" dirty="0" smtClean="0">
              <a:latin typeface="Book Antiqua" pitchFamily="18" charset="0"/>
            </a:endParaRPr>
          </a:p>
          <a:p>
            <a:endParaRPr lang="ru-RU" b="1" dirty="0" smtClean="0">
              <a:latin typeface="Bookman Old Style" pitchFamily="18" charset="0"/>
            </a:endParaRPr>
          </a:p>
          <a:p>
            <a:endParaRPr lang="ru-RU" b="1" dirty="0" smtClean="0">
              <a:latin typeface="Bookman Old Style" pitchFamily="18" charset="0"/>
            </a:endParaRPr>
          </a:p>
          <a:p>
            <a:endParaRPr lang="ru-RU" b="1" dirty="0" smtClean="0">
              <a:latin typeface="Bookman Old Style" pitchFamily="18" charset="0"/>
            </a:endParaRPr>
          </a:p>
          <a:p>
            <a:endParaRPr lang="ru-RU" b="1" dirty="0" smtClean="0">
              <a:latin typeface="Bookman Old Style" pitchFamily="18" charset="0"/>
            </a:endParaRPr>
          </a:p>
          <a:p>
            <a:endParaRPr lang="ru-RU" b="1" dirty="0" smtClean="0">
              <a:latin typeface="Bookman Old Style" pitchFamily="18" charset="0"/>
            </a:endParaRPr>
          </a:p>
          <a:p>
            <a:endParaRPr lang="ru-RU" b="1" dirty="0" smtClean="0">
              <a:latin typeface="Bookman Old Style" pitchFamily="18" charset="0"/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572528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36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4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16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84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7e3bfd60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913805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Дорожные знаки</a:t>
            </a:r>
            <a:endParaRPr lang="ru-RU" sz="3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28" y="1643050"/>
            <a:ext cx="2736304" cy="108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Bookman Old Style" pitchFamily="18" charset="0"/>
              </a:rPr>
              <a:t>Предупреждающие знаки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57290" y="1643050"/>
            <a:ext cx="2736000" cy="108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Bookman Old Style" pitchFamily="18" charset="0"/>
              </a:rPr>
              <a:t>Запрещающие </a:t>
            </a:r>
          </a:p>
          <a:p>
            <a:pPr algn="ctr"/>
            <a:r>
              <a:rPr lang="ru-RU" b="1" i="1" dirty="0" smtClean="0">
                <a:latin typeface="Bookman Old Style" pitchFamily="18" charset="0"/>
              </a:rPr>
              <a:t>знаки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57290" y="3071810"/>
            <a:ext cx="2736000" cy="108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Bookman Old Style" pitchFamily="18" charset="0"/>
              </a:rPr>
              <a:t>Предписывающие </a:t>
            </a:r>
          </a:p>
          <a:p>
            <a:pPr algn="ctr"/>
            <a:r>
              <a:rPr lang="ru-RU" b="1" i="1" dirty="0" smtClean="0">
                <a:latin typeface="Bookman Old Style" pitchFamily="18" charset="0"/>
              </a:rPr>
              <a:t>знаки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2066" y="3071810"/>
            <a:ext cx="2736000" cy="108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Bookman Old Style" pitchFamily="18" charset="0"/>
              </a:rPr>
              <a:t>Знаки </a:t>
            </a:r>
          </a:p>
          <a:p>
            <a:pPr algn="ctr"/>
            <a:r>
              <a:rPr lang="ru-RU" b="1" i="1" dirty="0" smtClean="0">
                <a:latin typeface="Bookman Old Style" pitchFamily="18" charset="0"/>
              </a:rPr>
              <a:t>сервиса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71802" y="4572008"/>
            <a:ext cx="2736000" cy="108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Bookman Old Style" pitchFamily="18" charset="0"/>
              </a:rPr>
              <a:t>Информационно – указательные </a:t>
            </a:r>
          </a:p>
          <a:p>
            <a:pPr algn="ctr"/>
            <a:r>
              <a:rPr lang="ru-RU" b="1" i="1" dirty="0" smtClean="0">
                <a:latin typeface="Bookman Old Style" pitchFamily="18" charset="0"/>
              </a:rPr>
              <a:t>знаки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572528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521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7e3bfd60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49" y="0"/>
            <a:ext cx="913805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85918" y="571480"/>
            <a:ext cx="5715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Много есть различных знаков,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Эти знаки нужно знать.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Чтобы правил на дороге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Никогда не нарушать!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8" name="Рисунок 17" descr="http://bigslide.ru/images/20/19178/960/img1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143116"/>
            <a:ext cx="514353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8572528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72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7e3bfd60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913805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071546"/>
            <a:ext cx="4286280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algn="ctr">
              <a:lnSpc>
                <a:spcPct val="150000"/>
              </a:lnSpc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Этот знак ну очень строгий,</a:t>
            </a:r>
            <a:b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Коль стоит он на дороге.</a:t>
            </a:r>
            <a:b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Говорит он нам: «Друзья,</a:t>
            </a:r>
            <a:b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Ездить здесь совсем нельзя!»</a:t>
            </a:r>
          </a:p>
          <a:p>
            <a:endParaRPr lang="ru-RU" sz="2800" dirty="0" smtClean="0">
              <a:latin typeface="Book Antiqua" pitchFamily="18" charset="0"/>
            </a:endParaRPr>
          </a:p>
          <a:p>
            <a:endParaRPr lang="ru-RU" sz="2800" dirty="0" smtClean="0">
              <a:latin typeface="Book Antiqua" pitchFamily="18" charset="0"/>
            </a:endParaRPr>
          </a:p>
          <a:p>
            <a:endParaRPr lang="ru-RU" sz="2800" dirty="0" smtClean="0">
              <a:latin typeface="Book Antiqua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://nevaznak.com/media/images/8bcfa218c0d5577c634d25def7ce2609.jpeg">
            <a:hlinkClick r:id="" action="ppaction://noaction">
              <a:snd r:embed="rId4" name="breeze.wav" builtIn="1"/>
            </a:hlinkClick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2928934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bwir.org/wp-content/uploads/2012/10/GAZnaki-B-29.png">
            <a:hlinkClick r:id="" action="ppaction://noaction">
              <a:snd r:embed="rId4" name="breeze.wav" builtIn="1"/>
            </a:hlinkClick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2928934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cs619526.vk.me/v619526157/1a0b6/zcGNa9FeHRE.jpg">
            <a:hlinkClick r:id="" action="ppaction://hlinkshowjump?jump=nextslide">
              <a:snd r:embed="rId7" name="chimes.wav" builtIn="1"/>
            </a:hlinkClick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1670" y="1428736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static.headline.kz/assets/images/2012/12/805560c8b74118465ae9bdf2af60d2c2-fbpost.jpg">
            <a:hlinkClick r:id="" action="ppaction://noaction">
              <a:snd r:embed="rId4" name="breeze.wav" builtIn="1"/>
            </a:hlinkClick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0232" y="4357694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8643966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59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7e3bfd60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913805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Знак </a:t>
            </a:r>
            <a:b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«Движение запрещено»</a:t>
            </a:r>
            <a:endParaRPr lang="ru-RU" sz="4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http://cs619526.vk.me/v619526157/1a0b6/zcGNa9FeHRE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428868"/>
            <a:ext cx="234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43240" y="5143512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Молодец!</a:t>
            </a:r>
            <a:endParaRPr lang="ru-RU" sz="3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8643966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6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7e3bfd60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913805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1357298"/>
            <a:ext cx="385762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atin typeface="Bookman Old Style" pitchFamily="18" charset="0"/>
              </a:rPr>
              <a:t>В дождь и в ясную погоду</a:t>
            </a:r>
            <a:br>
              <a:rPr lang="ru-RU" sz="2600" b="1" dirty="0" smtClean="0">
                <a:latin typeface="Bookman Old Style" pitchFamily="18" charset="0"/>
              </a:rPr>
            </a:br>
            <a:r>
              <a:rPr lang="ru-RU" sz="2600" b="1" dirty="0" smtClean="0">
                <a:latin typeface="Bookman Old Style" pitchFamily="18" charset="0"/>
              </a:rPr>
              <a:t>Здесь не ходят пешеходы.</a:t>
            </a:r>
            <a:br>
              <a:rPr lang="ru-RU" sz="2600" b="1" dirty="0" smtClean="0">
                <a:latin typeface="Bookman Old Style" pitchFamily="18" charset="0"/>
              </a:rPr>
            </a:br>
            <a:r>
              <a:rPr lang="ru-RU" sz="2600" b="1" dirty="0" smtClean="0">
                <a:latin typeface="Bookman Old Style" pitchFamily="18" charset="0"/>
              </a:rPr>
              <a:t>Говорит им знак одно:</a:t>
            </a:r>
            <a:br>
              <a:rPr lang="ru-RU" sz="2600" b="1" dirty="0" smtClean="0">
                <a:latin typeface="Bookman Old Style" pitchFamily="18" charset="0"/>
              </a:rPr>
            </a:br>
            <a:r>
              <a:rPr lang="ru-RU" sz="2600" b="1" dirty="0" smtClean="0">
                <a:latin typeface="Bookman Old Style" pitchFamily="18" charset="0"/>
              </a:rPr>
              <a:t>«Вам ходить запрещено!»</a:t>
            </a:r>
            <a:endParaRPr lang="en-US" sz="2600" b="1" dirty="0" smtClean="0">
              <a:latin typeface="Bookman Old Style" pitchFamily="18" charset="0"/>
            </a:endParaRPr>
          </a:p>
          <a:p>
            <a:pPr algn="ctr"/>
            <a:endParaRPr lang="en-US" sz="2600" b="1" dirty="0" smtClean="0">
              <a:latin typeface="Bookman Old Style" pitchFamily="18" charset="0"/>
            </a:endParaRPr>
          </a:p>
          <a:p>
            <a:pPr algn="ctr"/>
            <a:endParaRPr lang="en-US" sz="2600" b="1" dirty="0" smtClean="0">
              <a:latin typeface="Bookman Old Style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Рисунок 6" descr="http://pk-galaktika.ru/image/cache/data-roadsign-3-3-10-700x700.png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428736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s622322.vk.me/v622322422/2c4a9/UPSpovtynYY.jpg">
            <a:hlinkClick r:id="" action="ppaction://noaction">
              <a:snd r:embed="rId6" name="hammer.wav" builtIn="1"/>
            </a:hlinkClick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1428736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avto25.ru/cut%5B779%5D/size(140)/">
            <a:hlinkClick r:id="" action="ppaction://noaction">
              <a:snd r:embed="rId6" name="hammer.wav" builtIn="1"/>
            </a:hlinkClick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480" y="3000372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rktk-avto.ru/upload/tinymce/Dorojnye_znaki/Obgon_zapreschen.gif">
            <a:hlinkClick r:id="" action="ppaction://noaction">
              <a:snd r:embed="rId6" name="hammer.wav" builtIn="1"/>
            </a:hlinkClick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6116" y="3000372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330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7e3bfd60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949" y="0"/>
            <a:ext cx="913805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Знак</a:t>
            </a:r>
            <a:r>
              <a:rPr lang="en-US" sz="40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«Движение пешеходов</a:t>
            </a:r>
            <a:b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 запрещено»</a:t>
            </a:r>
            <a:b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endParaRPr lang="ru-RU" sz="40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http://pk-galaktika.ru/image/cache/data-roadsign-3-3-10-700x700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357430"/>
            <a:ext cx="234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14678" y="5000636"/>
            <a:ext cx="3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Умница !!!</a:t>
            </a:r>
            <a:endParaRPr lang="ru-RU" sz="3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8501090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8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7e3bfd60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913805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785794"/>
            <a:ext cx="47148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</a:p>
          <a:p>
            <a:pPr algn="ctr">
              <a:lnSpc>
                <a:spcPct val="150000"/>
              </a:lnSpc>
            </a:pPr>
            <a:r>
              <a:rPr lang="ru-RU" sz="2600" b="1" dirty="0" smtClean="0">
                <a:latin typeface="Bookman Old Style" pitchFamily="18" charset="0"/>
              </a:rPr>
              <a:t>Знак водителей стращает,</a:t>
            </a:r>
            <a:br>
              <a:rPr lang="ru-RU" sz="2600" b="1" dirty="0" smtClean="0">
                <a:latin typeface="Bookman Old Style" pitchFamily="18" charset="0"/>
              </a:rPr>
            </a:br>
            <a:r>
              <a:rPr lang="ru-RU" sz="2600" b="1" dirty="0" smtClean="0">
                <a:latin typeface="Bookman Old Style" pitchFamily="18" charset="0"/>
              </a:rPr>
              <a:t>Въезд машинам запрещает!</a:t>
            </a:r>
            <a:br>
              <a:rPr lang="ru-RU" sz="2600" b="1" dirty="0" smtClean="0">
                <a:latin typeface="Bookman Old Style" pitchFamily="18" charset="0"/>
              </a:rPr>
            </a:br>
            <a:r>
              <a:rPr lang="ru-RU" sz="2600" b="1" dirty="0" smtClean="0">
                <a:latin typeface="Bookman Old Style" pitchFamily="18" charset="0"/>
              </a:rPr>
              <a:t>Не пытайтесь сгоряча</a:t>
            </a:r>
            <a:br>
              <a:rPr lang="ru-RU" sz="2600" b="1" dirty="0" smtClean="0">
                <a:latin typeface="Bookman Old Style" pitchFamily="18" charset="0"/>
              </a:rPr>
            </a:br>
            <a:r>
              <a:rPr lang="ru-RU" sz="2600" b="1" dirty="0" smtClean="0">
                <a:latin typeface="Bookman Old Style" pitchFamily="18" charset="0"/>
              </a:rPr>
              <a:t>Ехать мимо кирпича!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://nevaznak.com/media/images/8bcfa218c0d5577c634d25def7ce2609.jpeg">
            <a:hlinkClick r:id="" action="ppaction://noaction">
              <a:snd r:embed="rId4" name="laser.wav" builtIn="1"/>
            </a:hlinkClick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3143248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pk-galaktika.ru/image/cache/data-roadsign-3-3-10-700x700.png">
            <a:hlinkClick r:id="" action="ppaction://noaction">
              <a:snd r:embed="rId4" name="laser.wav" builtIn="1"/>
            </a:hlinkClick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1714488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bwir.org/wp-content/uploads/2012/10/GAZnaki-B-29.png">
            <a:hlinkClick r:id="" action="ppaction://noaction">
              <a:snd r:embed="rId4" name="laser.wav" builtIn="1"/>
            </a:hlinkClick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1714488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avto25.ru/cut%5B779%5D/size(140)/">
            <a:hlinkClick r:id="rId8" action="ppaction://hlinksldjump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28794" y="4714884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8572528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116</Words>
  <PresentationFormat>Экран (4:3)</PresentationFormat>
  <Paragraphs>82</Paragraphs>
  <Slides>19</Slides>
  <Notes>0</Notes>
  <HiddenSlides>0</HiddenSlides>
  <MMClips>20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Запрещающие знаки дорожного движения</vt:lpstr>
      <vt:lpstr>Слайд 2</vt:lpstr>
      <vt:lpstr>    Дорожные знаки</vt:lpstr>
      <vt:lpstr>Слайд 4</vt:lpstr>
      <vt:lpstr>Слайд 5</vt:lpstr>
      <vt:lpstr>  Знак  «Движение запрещено»</vt:lpstr>
      <vt:lpstr>Слайд 7</vt:lpstr>
      <vt:lpstr>   Знак «Движение пешеходов  запрещено» </vt:lpstr>
      <vt:lpstr>Слайд 9</vt:lpstr>
      <vt:lpstr> Знак  «Въезд запрещен»</vt:lpstr>
      <vt:lpstr>Слайд 11</vt:lpstr>
      <vt:lpstr>  Знак  «Обгон запрещен»</vt:lpstr>
      <vt:lpstr>Слайд 13</vt:lpstr>
      <vt:lpstr> Знак    «Поворот запрещен»</vt:lpstr>
      <vt:lpstr>Слайд 15</vt:lpstr>
      <vt:lpstr>   Знак  «Остановка запрещена» </vt:lpstr>
      <vt:lpstr>Слайд 17</vt:lpstr>
      <vt:lpstr>   Знак  «Стоянка запрещена» </vt:lpstr>
      <vt:lpstr>      Молодцы!!! 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Запрещающие знаки дорожного движения</dc:title>
  <dc:creator>Анна</dc:creator>
  <cp:lastModifiedBy>Анна</cp:lastModifiedBy>
  <cp:revision>34</cp:revision>
  <dcterms:created xsi:type="dcterms:W3CDTF">2015-11-20T11:34:46Z</dcterms:created>
  <dcterms:modified xsi:type="dcterms:W3CDTF">2015-11-21T07:30:55Z</dcterms:modified>
</cp:coreProperties>
</file>