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6" r:id="rId11"/>
    <p:sldId id="266" r:id="rId12"/>
    <p:sldId id="267" r:id="rId13"/>
    <p:sldId id="268" r:id="rId14"/>
    <p:sldId id="290" r:id="rId15"/>
    <p:sldId id="269" r:id="rId16"/>
    <p:sldId id="270" r:id="rId17"/>
    <p:sldId id="285" r:id="rId18"/>
    <p:sldId id="286" r:id="rId19"/>
    <p:sldId id="287" r:id="rId20"/>
    <p:sldId id="288" r:id="rId21"/>
    <p:sldId id="284" r:id="rId22"/>
    <p:sldId id="277" r:id="rId23"/>
    <p:sldId id="271" r:id="rId24"/>
    <p:sldId id="275" r:id="rId25"/>
    <p:sldId id="289" r:id="rId26"/>
    <p:sldId id="273" r:id="rId27"/>
    <p:sldId id="274" r:id="rId28"/>
    <p:sldId id="279" r:id="rId29"/>
    <p:sldId id="280" r:id="rId30"/>
    <p:sldId id="281" r:id="rId31"/>
    <p:sldId id="293" r:id="rId32"/>
    <p:sldId id="294" r:id="rId33"/>
    <p:sldId id="295" r:id="rId34"/>
    <p:sldId id="278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ECFF"/>
    <a:srgbClr val="660033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2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4DFCA-8D00-4ADC-B144-A0853DCE1A09}" type="datetimeFigureOut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EFB7C-7918-4D32-93DF-BDF79629643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Средства пожаротушения –огнетушитель, ящик с песком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и совком, противопожарное полотно.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Аптечка первой помощи содержит все необходимые медикаменты.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EFB7C-7918-4D32-93DF-BDF79629643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EFB7C-7918-4D32-93DF-BDF79629643D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6670E-9CD4-4F47-888C-3B71D1D40698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139E-DE2F-4E0F-A61C-7273A6879C56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0C60-E66F-4152-B11E-5E0530FF2DCF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6361-2E3D-491B-8EC1-EDB2FD0BDB47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D848-253F-4A5A-8FDE-409FD152BB56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F6A3D-566D-4A1A-B688-C232C5CF43EE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B454-EB54-4BA3-A55F-D0541A3F98CC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1A1A-DB7C-4AE9-A930-16B5FEB3AED5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38CF-EBE7-452E-943F-A6A25F640436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E590-04B8-4233-84B8-60A4B71F76E6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FD94-7FFB-43AF-A55A-5451B4F838B5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2010D-57BE-4B9F-A41F-FE0AB1B4B053}" type="datetime1">
              <a:rPr lang="ru-RU" smtClean="0"/>
              <a:pPr/>
              <a:t>29.05.2018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23BBE-9607-4A30-86E5-4595E40E6F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tiff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571612"/>
            <a:ext cx="6429420" cy="164307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Всероссийский профессиональный педагогический Конкурс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«Школьный кабинет»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Номинация-кабинет естественных наук. Кабинет химии.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3286124"/>
            <a:ext cx="5286412" cy="12858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МАОУСОШ СОШ №23 имени С.В.Добрина города Липецка,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Липецкой области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7" name="Picture 3" descr="C:\Documents and Settings\User\Мои документы\Мои рисунки\fons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Школьный кабинет\фото и рисунки\Неделя естественных наук(фототчёт)Коблякова Н.В\P408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36590"/>
            <a:ext cx="2428860" cy="1821410"/>
          </a:xfrm>
          <a:prstGeom prst="rect">
            <a:avLst/>
          </a:prstGeom>
          <a:noFill/>
        </p:spPr>
      </p:pic>
      <p:pic>
        <p:nvPicPr>
          <p:cNvPr id="5" name="Picture 4" descr="C:\Documents and Settings\User\Рабочий стол\Школьный кабинет\фото и рисунки\Неделя естественных наук(фототчёт)Коблякова Н.В\P3170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5015160"/>
            <a:ext cx="2457437" cy="1842840"/>
          </a:xfrm>
          <a:prstGeom prst="rect">
            <a:avLst/>
          </a:prstGeom>
          <a:noFill/>
        </p:spPr>
      </p:pic>
      <p:pic>
        <p:nvPicPr>
          <p:cNvPr id="1029" name="Picture 5" descr="C:\Documents and Settings\User\Рабочий стол\Школьный кабинет\фото и рисунки\Неделя естественных наук(фототчёт)Коблякова Н.В\P31701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5000636"/>
            <a:ext cx="2500630" cy="1857364"/>
          </a:xfrm>
          <a:prstGeom prst="rect">
            <a:avLst/>
          </a:prstGeom>
          <a:noFill/>
        </p:spPr>
      </p:pic>
      <p:pic>
        <p:nvPicPr>
          <p:cNvPr id="1030" name="Picture 6" descr="C:\Documents and Settings\User\Рабочий стол\Школьный кабинет\фото и рисунки\P114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5000636"/>
            <a:ext cx="2143108" cy="1857364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Дидактический материал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1026" name="Picture 2" descr="C:\Documents and Settings\User\Рабочий стол\Школьный кабинет\кабинет№224\PC21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778825" cy="3857652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Школьный кабинет\кабинет№224\P108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14422"/>
            <a:ext cx="4314825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214950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кабинете химии представлен большой набор тематической картотеки, содержащей индивидуальные, групповые, дифференцированные задания для учащихся ,карточки –задания для учащихся 8-11 классов, инструкции для проведения практических и лабораторных работ, тесты, материалы для подготовки к ЕГЭ и ГИА по химии.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Оборудование кабинета химии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1026" name="Picture 2" descr="C:\Documents and Settings\User\Рабочий стол\Школьный кабинет\кабинет№224\PC26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3714776" cy="4000529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Школьный кабинет\кабинет№224\PC26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71546"/>
            <a:ext cx="4071966" cy="4000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5072074"/>
            <a:ext cx="785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Натуральные коллекции: «Алюминий», « Волокна» Каменный уголь и продукты его переработки», « Металлы и сплавы», « Минералы и горные породы», «Нефть и важнейшие продукты переработки» «Пластмассы», «Топливо», «Чугун и сталь», «Шкала твёрдости» и другие.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Оборудование кабинета химии</a:t>
            </a:r>
            <a:endParaRPr lang="ru-RU" dirty="0"/>
          </a:p>
        </p:txBody>
      </p:sp>
      <p:pic>
        <p:nvPicPr>
          <p:cNvPr id="2050" name="Picture 2" descr="C:\Documents and Settings\User\Рабочий стол\Школьный кабинет\кабинет№224\PC26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032700" cy="4000528"/>
          </a:xfrm>
          <a:prstGeom prst="rect">
            <a:avLst/>
          </a:prstGeom>
          <a:noFill/>
        </p:spPr>
      </p:pic>
      <p:pic>
        <p:nvPicPr>
          <p:cNvPr id="3074" name="Picture 2" descr="F:\DCIM\100OLYMP\P108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071966" cy="40005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034" y="5500702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Наборы  атомов для составления моделей молекул для демонстрации и  проведения лабораторных работ имеются в кабинете химии в достаточном количестве.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Оборудование кабинета химии</a:t>
            </a:r>
            <a:endParaRPr lang="ru-RU" dirty="0"/>
          </a:p>
        </p:txBody>
      </p:sp>
      <p:pic>
        <p:nvPicPr>
          <p:cNvPr id="3074" name="Picture 2" descr="C:\Documents and Settings\User\Рабочий стол\Школьный кабинет\кабинет№224\PC21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286280" cy="3857652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Школьный кабинет\кабинет№224\PC260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143404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072074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Лабораторные принадлежности для проведения ученических экспериментов и практических  работ – это микролаборатория для химического эксперимента.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Оборудование кабинета химии</a:t>
            </a:r>
            <a:endParaRPr lang="ru-RU" dirty="0"/>
          </a:p>
        </p:txBody>
      </p:sp>
      <p:pic>
        <p:nvPicPr>
          <p:cNvPr id="1026" name="Picture 2" descr="C:\Documents and Settings\User\Рабочий стол\Школьный кабинет\кабинет№224\P1100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286280" cy="3929089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Школьный кабинет\кабинет№224\P1100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4124409" cy="39290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286386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Наборы химической посуды и принадлежностей для лабораторных работ по химии удобно применять на уроках и для исследовательской  деятельности.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Оборудование кабинета химии</a:t>
            </a:r>
            <a:endParaRPr lang="ru-RU" dirty="0"/>
          </a:p>
        </p:txBody>
      </p:sp>
      <p:pic>
        <p:nvPicPr>
          <p:cNvPr id="4099" name="Picture 3" descr="C:\Documents and Settings\User\Рабочий стол\Школьный кабинет\кабинет№224\PC26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214842" cy="4357717"/>
          </a:xfrm>
          <a:prstGeom prst="rect">
            <a:avLst/>
          </a:prstGeom>
          <a:noFill/>
        </p:spPr>
      </p:pic>
      <p:pic>
        <p:nvPicPr>
          <p:cNvPr id="4101" name="Picture 5" descr="C:\Documents and Settings\User\Рабочий стол\Школьный кабинет\кабинет№224\PC26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457701" cy="43577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643578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Мерная посуда: стаканы, колбы, цилиндры можно использовать для практических работ, исследовательской  деятельности, демонстрационного эксперимента.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 Antiqua" pitchFamily="18" charset="0"/>
              </a:rPr>
              <a:t>Оборудование кабинета химии</a:t>
            </a:r>
            <a:endParaRPr lang="ru-RU" dirty="0"/>
          </a:p>
        </p:txBody>
      </p:sp>
      <p:pic>
        <p:nvPicPr>
          <p:cNvPr id="5122" name="Picture 2" descr="C:\Documents and Settings\User\Рабочий стол\Школьный кабинет\кабинет№224\PC26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071965" cy="3714776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Школьный кабинет\кабинет№224\PC26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4314825" cy="37147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5143512"/>
            <a:ext cx="850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Без колб, пробирок, химических стаканов в кабинете химии просто не обойтись. 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Лабораторное оборудование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4098" name="Picture 2" descr="C:\Documents and Settings\User\Рабочий стол\Школьный кабинет\кабинет№224\P108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191030" cy="3786214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Школьный кабинет\кабинет№224\P1080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85860"/>
            <a:ext cx="4001045" cy="37862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5214950"/>
            <a:ext cx="835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Book Antiqua" pitchFamily="18" charset="0"/>
              </a:rPr>
              <a:t>Мерные цилиндры, лабораторные штативы  нужны для практических работ.    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Лабораторное оборудование</a:t>
            </a:r>
            <a:endParaRPr lang="ru-RU" dirty="0"/>
          </a:p>
        </p:txBody>
      </p:sp>
      <p:pic>
        <p:nvPicPr>
          <p:cNvPr id="5122" name="Picture 2" descr="C:\Documents and Settings\User\Рабочий стол\Школьный кабинет\кабинет№224\P1080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4500594" cy="4071966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Школьный кабинет\кабинет№224\P108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4143372" cy="4071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643578"/>
            <a:ext cx="450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Book Antiqua" pitchFamily="18" charset="0"/>
              </a:rPr>
              <a:t>Весы лабораторные 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5643578"/>
            <a:ext cx="407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Фарфоровая посуда для химических экспериментов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Book Antiqua" pitchFamily="18" charset="0"/>
              </a:rPr>
              <a:t>Лабораторное оборудование. Приборы.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7170" name="Picture 2" descr="C:\Documents and Settings\User\Рабочий стол\Школьный кабинет\кабинет№224\P10801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4000528" cy="4643470"/>
          </a:xfrm>
          <a:prstGeom prst="rect">
            <a:avLst/>
          </a:prstGeom>
          <a:noFill/>
        </p:spPr>
      </p:pic>
      <p:pic>
        <p:nvPicPr>
          <p:cNvPr id="7171" name="Picture 3" descr="C:\Documents and Settings\User\Рабочий стол\Школьный кабинет\кабинет№224\P1080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071966" cy="464347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6000768"/>
            <a:ext cx="4286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 </a:t>
            </a:r>
            <a:r>
              <a:rPr lang="ru-RU" sz="1400" dirty="0" smtClean="0">
                <a:latin typeface="Book Antiqua" pitchFamily="18" charset="0"/>
              </a:rPr>
              <a:t>Прибор для иллюстрации скорости химической реакции в зависимости от условий.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3438" y="6072206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Прибор для окисления спирта над медным катализатором.</a:t>
            </a:r>
            <a:endParaRPr lang="ru-RU" sz="1400" dirty="0"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5286412" cy="192882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Муниципальное автономное общеобразовательное учреждение средняя общеобразовательная школа №23 имени С.В.Добрина города Липецка.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Автор работы: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заведующий учебным кабинетом химии МАОУСОШ №23 города Липецка,</a:t>
            </a:r>
            <a:r>
              <a:rPr lang="ru-RU" sz="1800" dirty="0" smtClean="0">
                <a:latin typeface="Book Antiqua" pitchFamily="18" charset="0"/>
              </a:rPr>
              <a:t/>
            </a:r>
            <a:br>
              <a:rPr lang="ru-RU" sz="1800" dirty="0" smtClean="0"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учитель химии высшей квалификационной категории Коблякова Нелли Валерьевна.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Педагогический стаж: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21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год.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4" name="Picture 4" descr="C:\Documents and Settings\User\Рабочий стол\Доска почёта\Фото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500042"/>
            <a:ext cx="2523958" cy="378908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Лабораторное оборудование. Приборы.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8194" name="Picture 2" descr="C:\Documents and Settings\User\Рабочий стол\Школьный кабинет\кабинет№224\P108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929089" cy="4572032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Школьный кабинет\кабинет№224\P1080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4071966" cy="4572032"/>
          </a:xfrm>
          <a:prstGeom prst="rect">
            <a:avLst/>
          </a:prstGeom>
          <a:noFill/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00034" y="6116254"/>
            <a:ext cx="8001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Прибор комбинированный (аспиратор и прибор для опытов с электрическим током). И другие приборы используются в кабинете химии учителем для демонстрации химических экспериментов.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Печатные пособия 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2050" name="Picture 2" descr="C:\Documents and Settings\User\Рабочий стол\Школьный кабинет\кабинет№224\PC21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142984"/>
            <a:ext cx="2928958" cy="2196718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Школьный кабинет\кабинет№224\PC21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5" y="1142983"/>
            <a:ext cx="2929326" cy="2196711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Школьный кабинет\кабинет№224\PC26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142983"/>
            <a:ext cx="2428891" cy="4429157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Школьный кабинет\кабинет№224\P1110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2953152" cy="214314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Школьный кабинет\кабинет№224\P1110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429000"/>
            <a:ext cx="2953152" cy="214314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85720" y="5572140"/>
            <a:ext cx="85725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тенды </a:t>
            </a:r>
            <a:r>
              <a:rPr lang="ru-RU" sz="1400" dirty="0" smtClean="0"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таблицы, портреты учёных химиков  содержат обучающую, развивающую и воспитывающую информацию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 по химии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Book Antiqua" pitchFamily="18" charset="0"/>
                <a:ea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Интерактивное оборудование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2050" name="Picture 2" descr="C:\Documents and Settings\User\Рабочий стол\Школьный кабинет\кабинет№224\P108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572032" cy="35719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Школьный кабинет\кабинет№224\P108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3977289" cy="3571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3" y="4714885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Беспроводная система опроса предназначена для контроля усвоения знаний учениками посредством индивидуальных беспроводных пультов. Пульты хранятся  в отдельном кейсе и, при необходимости проведения опроса ,раздаются ученикам .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Лаборантская комната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1026" name="Picture 2" descr="G:\уроки химии\P114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5"/>
            <a:ext cx="7143800" cy="49726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621508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Лаборантская комната имеет площадь 18 квадратных метров. Имеется два выхода: один в кабинет, другой в коридор</a:t>
            </a:r>
            <a:endParaRPr lang="ru-RU" sz="1400" dirty="0">
              <a:latin typeface="Book Antiqua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Лаборантская комната</a:t>
            </a:r>
            <a:endParaRPr lang="ru-RU" dirty="0"/>
          </a:p>
        </p:txBody>
      </p:sp>
      <p:pic>
        <p:nvPicPr>
          <p:cNvPr id="5122" name="Picture 2" descr="C:\Documents and Settings\User\Рабочий стол\Школьный кабинет\кабинет№224\PC21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1"/>
            <a:ext cx="6572296" cy="48243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6143644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В лаборантской комнате есть стеллажи для хранения лабораторного оборудования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Лаборантская комната</a:t>
            </a:r>
            <a:endParaRPr lang="ru-RU" dirty="0"/>
          </a:p>
        </p:txBody>
      </p:sp>
      <p:pic>
        <p:nvPicPr>
          <p:cNvPr id="3074" name="Picture 2" descr="C:\Documents and Settings\User\Рабочий стол\Школьный кабинет\кабинет№224\P11001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4533915" cy="3400436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Школьный кабинет\кабинет№224\PC21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85860"/>
            <a:ext cx="3143272" cy="2357150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Школьный кабинет\кабинет№224\PC21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86190"/>
            <a:ext cx="3143678" cy="23574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4714884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Для сушки пробирок есть доска и сушильный шкаф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Лаборантская комната</a:t>
            </a:r>
            <a:endParaRPr lang="ru-RU" dirty="0"/>
          </a:p>
        </p:txBody>
      </p:sp>
      <p:pic>
        <p:nvPicPr>
          <p:cNvPr id="3074" name="Picture 2" descr="C:\Documents and Settings\User\Рабочий стол\Школьный кабинет\кабинет№224\PC25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572032" cy="4429155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Школьный кабинет\кабинет№224\PC26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643338" cy="44338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15016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Book Antiqua" pitchFamily="18" charset="0"/>
              </a:rPr>
              <a:t>Реактивы хранятся по группам хранения. Есть опись химических реактивов. Имеется вытяжная вентиляция из шкафов с реактивами 1,2,3 класса опасности.</a:t>
            </a:r>
            <a:endParaRPr lang="ru-RU" sz="14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Лаборантская комната</a:t>
            </a:r>
            <a:endParaRPr lang="ru-RU" dirty="0"/>
          </a:p>
        </p:txBody>
      </p:sp>
      <p:pic>
        <p:nvPicPr>
          <p:cNvPr id="4098" name="Picture 2" descr="C:\Documents and Settings\User\Рабочий стол\Школьный кабинет\кабинет№224\PC210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4"/>
            <a:ext cx="3857652" cy="2643206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Школьный кабинет\кабинет№224\PC21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000528" cy="2357454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Школьный кабинет\кабинет№224\PC26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3857652" cy="2357454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Школьный кабинет\кабинет№224\P1080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142984"/>
            <a:ext cx="4000528" cy="26432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1472" y="6286520"/>
            <a:ext cx="7858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Растворы реактивов хранятся на полках в металлическом шкафу</a:t>
            </a:r>
            <a:endParaRPr lang="ru-RU" sz="1600" dirty="0">
              <a:latin typeface="Book Antiqua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Book Antiqua" pitchFamily="18" charset="0"/>
              </a:rPr>
              <a:t>Уроки химии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2050" name="Picture 2" descr="C:\Documents and Settings\User\Рабочий стол\Школьный кабинет\фото и рисунки\PC23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000528" cy="2786082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Школьный кабинет\фото и рисунки\P114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3881993" cy="2786082"/>
          </a:xfrm>
          <a:prstGeom prst="rect">
            <a:avLst/>
          </a:prstGeom>
          <a:noFill/>
        </p:spPr>
      </p:pic>
      <p:pic>
        <p:nvPicPr>
          <p:cNvPr id="3" name="Picture 2" descr="D:\Перенесённая инфа\фото 2012\P207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4000528" cy="2786082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Фото выпускникам 2014\PA1404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3857652" cy="2786082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B1305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PB1305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857232"/>
            <a:ext cx="297287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9" descr="P9160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357562"/>
            <a:ext cx="3071834" cy="3000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142852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ook Antiqua" pitchFamily="18" charset="0"/>
              </a:rPr>
              <a:t>Исследовательская и проектная деятельность 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9" name="Picture 2" descr="F:\Фото исследоватальские работы\P3280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357562"/>
            <a:ext cx="2714644" cy="3071834"/>
          </a:xfrm>
          <a:prstGeom prst="rect">
            <a:avLst/>
          </a:prstGeom>
          <a:noFill/>
        </p:spPr>
      </p:pic>
      <p:pic>
        <p:nvPicPr>
          <p:cNvPr id="10" name="Picture 2" descr="F:\Фото исследоватальские работы\P3280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357562"/>
            <a:ext cx="2714644" cy="3071834"/>
          </a:xfrm>
          <a:prstGeom prst="rect">
            <a:avLst/>
          </a:prstGeom>
          <a:noFill/>
        </p:spPr>
      </p:pic>
      <p:pic>
        <p:nvPicPr>
          <p:cNvPr id="2" name="Picture 2" descr="G:\Паспорт кабинета химии\Фото исследований\PC040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857232"/>
            <a:ext cx="2715013" cy="2357454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660033"/>
                </a:solidFill>
                <a:latin typeface="Book Antiqua" pitchFamily="18" charset="0"/>
              </a:rPr>
              <a:t>Добро пожаловать в кабинет химии  </a:t>
            </a:r>
            <a:endParaRPr lang="ru-RU" sz="3600" b="1" dirty="0">
              <a:solidFill>
                <a:srgbClr val="660033"/>
              </a:solidFill>
              <a:latin typeface="Book Antiqua" pitchFamily="18" charset="0"/>
            </a:endParaRPr>
          </a:p>
        </p:txBody>
      </p:sp>
      <p:pic>
        <p:nvPicPr>
          <p:cNvPr id="1026" name="Picture 2" descr="C:\Documents and Settings\User\Рабочий стол\Школьный кабинет\кабинет№224\PC26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1285860"/>
            <a:ext cx="4429156" cy="4572032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Школьный кабинет\кабинет№224\PC260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286280" cy="4572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86454"/>
            <a:ext cx="8715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Площадь кабинета химии равна 55 квадратных метров. Число мест для учащихся равно 30.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600" dirty="0" smtClean="0">
                <a:latin typeface="Book Antiqua" pitchFamily="18" charset="0"/>
              </a:rPr>
              <a:t>Кабинет химии №224 работает с 2007 года ,с момента открытия нового здания школы №23. В кабинете проходят уроки  химии для 8-11 классов.</a:t>
            </a:r>
            <a:br>
              <a:rPr lang="ru-RU" sz="1600" dirty="0" smtClean="0">
                <a:latin typeface="Book Antiqua" pitchFamily="18" charset="0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endParaRPr lang="ru-RU" sz="1600" dirty="0">
              <a:latin typeface="Book Antiqu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42938"/>
            <a:ext cx="8229600" cy="7747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Book Antiqua" pitchFamily="18" charset="0"/>
              </a:rPr>
              <a:t>Исследовательская и проектная деятельность </a:t>
            </a:r>
            <a:br>
              <a:rPr lang="ru-RU" sz="3200" dirty="0" smtClean="0">
                <a:latin typeface="Book Antiqua" pitchFamily="18" charset="0"/>
              </a:rPr>
            </a:br>
            <a:endParaRPr lang="ru-RU" sz="3200" dirty="0"/>
          </a:p>
        </p:txBody>
      </p:sp>
      <p:pic>
        <p:nvPicPr>
          <p:cNvPr id="5" name="Picture 3" descr="C:\Documents and Settings\User\Рабочий стол\Новая папка\PB18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357298"/>
            <a:ext cx="2357454" cy="2500330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Новая папка\PB18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2500330" cy="2500330"/>
          </a:xfrm>
          <a:prstGeom prst="rect">
            <a:avLst/>
          </a:prstGeom>
          <a:noFill/>
        </p:spPr>
      </p:pic>
      <p:pic>
        <p:nvPicPr>
          <p:cNvPr id="7" name="Содержимое 4" descr="P3130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929066"/>
            <a:ext cx="2143140" cy="2714644"/>
          </a:xfrm>
          <a:prstGeom prst="rect">
            <a:avLst/>
          </a:prstGeom>
        </p:spPr>
      </p:pic>
      <p:pic>
        <p:nvPicPr>
          <p:cNvPr id="8" name="Рисунок 7" descr="P3130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3929066"/>
            <a:ext cx="2643206" cy="2714644"/>
          </a:xfrm>
          <a:prstGeom prst="rect">
            <a:avLst/>
          </a:prstGeom>
        </p:spPr>
      </p:pic>
      <p:pic>
        <p:nvPicPr>
          <p:cNvPr id="1026" name="Picture 2" descr="PC0600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929066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PC0600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1357298"/>
            <a:ext cx="30718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Награды учителя и учащихся за  научно-исследовательскую деятельность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53250" name="Picture 2" descr="C:\Documents and Settings\User\Рабочий стол\Грамоты фото\сканирование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1928826" cy="2643206"/>
          </a:xfrm>
          <a:prstGeom prst="rect">
            <a:avLst/>
          </a:prstGeom>
          <a:noFill/>
        </p:spPr>
      </p:pic>
      <p:pic>
        <p:nvPicPr>
          <p:cNvPr id="53251" name="Picture 3" descr="C:\Documents and Settings\User\Рабочий стол\Грамоты фото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000108"/>
            <a:ext cx="1857388" cy="2648524"/>
          </a:xfrm>
          <a:prstGeom prst="rect">
            <a:avLst/>
          </a:prstGeom>
          <a:noFill/>
        </p:spPr>
      </p:pic>
      <p:pic>
        <p:nvPicPr>
          <p:cNvPr id="53252" name="Picture 4" descr="C:\Documents and Settings\User\Рабочий стол\Грамоты фото\сканирование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786190"/>
            <a:ext cx="1857388" cy="2643206"/>
          </a:xfrm>
          <a:prstGeom prst="rect">
            <a:avLst/>
          </a:prstGeom>
          <a:noFill/>
        </p:spPr>
      </p:pic>
      <p:pic>
        <p:nvPicPr>
          <p:cNvPr id="53253" name="Picture 5" descr="C:\Documents and Settings\User\Рабочий стол\Грамоты фото\сканирование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00108"/>
            <a:ext cx="3643338" cy="2571768"/>
          </a:xfrm>
          <a:prstGeom prst="rect">
            <a:avLst/>
          </a:prstGeom>
          <a:noFill/>
        </p:spPr>
      </p:pic>
      <p:pic>
        <p:nvPicPr>
          <p:cNvPr id="53254" name="Picture 6" descr="C:\Documents and Settings\User\Рабочий стол\Грамоты фото\сканирование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5" y="3786190"/>
            <a:ext cx="3643337" cy="2643206"/>
          </a:xfrm>
          <a:prstGeom prst="rect">
            <a:avLst/>
          </a:prstGeom>
          <a:noFill/>
        </p:spPr>
      </p:pic>
      <p:pic>
        <p:nvPicPr>
          <p:cNvPr id="53255" name="Picture 7" descr="G:\Параметры\Отсканировано 18.02.2014 12-0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857628"/>
            <a:ext cx="1870199" cy="2571768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Награды учителя и учащихся за  научно-исследовательскую деятельность</a:t>
            </a:r>
            <a:endParaRPr lang="ru-RU" sz="2400" dirty="0"/>
          </a:p>
        </p:txBody>
      </p:sp>
      <p:pic>
        <p:nvPicPr>
          <p:cNvPr id="54274" name="Picture 2" descr="G:\Параметры\Отсканировано 28.11.2014 11-44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000504"/>
            <a:ext cx="2000264" cy="2610621"/>
          </a:xfrm>
          <a:prstGeom prst="rect">
            <a:avLst/>
          </a:prstGeom>
          <a:noFill/>
        </p:spPr>
      </p:pic>
      <p:pic>
        <p:nvPicPr>
          <p:cNvPr id="54275" name="Picture 3" descr="G:\Параметры\Отсканировано 03.12.2013 10-15 (2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000504"/>
            <a:ext cx="1972039" cy="2643206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Грамоты фото\Ю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142984"/>
            <a:ext cx="4071966" cy="2762853"/>
          </a:xfrm>
          <a:prstGeom prst="rect">
            <a:avLst/>
          </a:prstGeom>
          <a:noFill/>
        </p:spPr>
      </p:pic>
      <p:pic>
        <p:nvPicPr>
          <p:cNvPr id="3" name="Picture 2" descr="F:\Конференция\Фото3001 00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42984"/>
            <a:ext cx="4000528" cy="2795056"/>
          </a:xfrm>
          <a:prstGeom prst="rect">
            <a:avLst/>
          </a:prstGeom>
          <a:noFill/>
        </p:spPr>
      </p:pic>
      <p:pic>
        <p:nvPicPr>
          <p:cNvPr id="1027" name="Picture 3" descr="F:\Помогалова 2 мест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000504"/>
            <a:ext cx="1940367" cy="2643206"/>
          </a:xfrm>
          <a:prstGeom prst="rect">
            <a:avLst/>
          </a:prstGeom>
          <a:noFill/>
        </p:spPr>
      </p:pic>
      <p:pic>
        <p:nvPicPr>
          <p:cNvPr id="1028" name="Picture 4" descr="F:\Отсканировано 03.12.2013 10-33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4000504"/>
            <a:ext cx="1857388" cy="2623817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онференция фото\PA210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86190"/>
            <a:ext cx="3500462" cy="2786082"/>
          </a:xfrm>
          <a:prstGeom prst="rect">
            <a:avLst/>
          </a:prstGeom>
          <a:noFill/>
        </p:spPr>
      </p:pic>
      <p:pic>
        <p:nvPicPr>
          <p:cNvPr id="2051" name="Picture 3" descr="F:\Конференция фото\PA25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2428892" cy="3214710"/>
          </a:xfrm>
          <a:prstGeom prst="rect">
            <a:avLst/>
          </a:prstGeom>
          <a:noFill/>
        </p:spPr>
      </p:pic>
      <p:pic>
        <p:nvPicPr>
          <p:cNvPr id="2052" name="Picture 4" descr="C:\Documents and Settings\User\Мои документы\Фото выставка\PB220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28604"/>
            <a:ext cx="2408285" cy="321471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Менделеев конкурс\Мартынова конкурс Москва\DSC_0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786190"/>
            <a:ext cx="4250561" cy="2786082"/>
          </a:xfrm>
          <a:prstGeom prst="rect">
            <a:avLst/>
          </a:prstGeom>
          <a:noFill/>
        </p:spPr>
      </p:pic>
      <p:pic>
        <p:nvPicPr>
          <p:cNvPr id="2055" name="Picture 7" descr="C:\Documents and Settings\User\Рабочий стол\100OLYMP\P21301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28604"/>
            <a:ext cx="2574903" cy="3219335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ook Antiqua" pitchFamily="18" charset="0"/>
              </a:rPr>
              <a:t>Награды за победу в смотре-конкурсе учебных кабинетов в МАОУСОШ №23 города Липецка</a:t>
            </a:r>
            <a:endParaRPr lang="ru-RU" sz="2400" dirty="0">
              <a:latin typeface="Book Antiqua" pitchFamily="18" charset="0"/>
            </a:endParaRPr>
          </a:p>
        </p:txBody>
      </p:sp>
      <p:pic>
        <p:nvPicPr>
          <p:cNvPr id="3" name="Picture 2" descr="C:\Documents and Settings\User\Рабочий стол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2262705" cy="3357562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Мои результаты сканировани\2015-01 (янв)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357298"/>
            <a:ext cx="2349072" cy="3357562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Мои результаты сканировани\2015-01 (янв)\сканирование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57364"/>
            <a:ext cx="2310622" cy="3357610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Мои результаты сканировани\2015-01 (янв)\сканирование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85860"/>
            <a:ext cx="2285984" cy="3357562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4098" name="Picture 2" descr="C:\Documents and Settings\User\Рабочий стол\Школьный кабинет\кабинет№224\PC18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6858048" cy="5143535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660033"/>
                </a:solidFill>
                <a:latin typeface="Book Antiqua" pitchFamily="18" charset="0"/>
              </a:rPr>
              <a:t>Добро пожаловать в кабинет химии </a:t>
            </a:r>
            <a:endParaRPr lang="ru-RU" sz="3200" dirty="0"/>
          </a:p>
        </p:txBody>
      </p:sp>
      <p:pic>
        <p:nvPicPr>
          <p:cNvPr id="1026" name="Picture 2" descr="C:\Documents and Settings\User\Рабочий стол\Школьный кабинет\кабинет№224\PC260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642918"/>
            <a:ext cx="3857652" cy="2893239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Школьный кабинет\кабинет№224\PC26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3857651" cy="285752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Школьный кабинет\кабинет№224\PC21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857652" cy="2869906"/>
          </a:xfrm>
          <a:prstGeom prst="rect">
            <a:avLst/>
          </a:prstGeom>
          <a:noFill/>
        </p:spPr>
      </p:pic>
      <p:pic>
        <p:nvPicPr>
          <p:cNvPr id="1032" name="Picture 8" descr="C:\Documents and Settings\User\Рабочий стол\Школьный кабинет\фото и рисунки\P411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43313"/>
            <a:ext cx="3857652" cy="2876319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660033"/>
                </a:solidFill>
                <a:latin typeface="Book Antiqua" pitchFamily="18" charset="0"/>
              </a:rPr>
              <a:t>Меняющиеся стенды у входа в кабинет</a:t>
            </a:r>
            <a:endParaRPr lang="ru-RU" sz="3600" b="1" dirty="0">
              <a:solidFill>
                <a:srgbClr val="660033"/>
              </a:solidFill>
              <a:latin typeface="Book Antiqua" pitchFamily="18" charset="0"/>
            </a:endParaRPr>
          </a:p>
        </p:txBody>
      </p:sp>
      <p:pic>
        <p:nvPicPr>
          <p:cNvPr id="2050" name="Picture 2" descr="C:\Documents and Settings\User\Рабочий стол\Школьный кабинет\фото и рисунки\P121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554624" cy="4857784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Школьный кабинет\фото и рисунки\P303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3535723" cy="485778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0033"/>
                </a:solidFill>
                <a:latin typeface="Book Antiqua" pitchFamily="18" charset="0"/>
              </a:rPr>
              <a:t>Документация кабинета химии</a:t>
            </a:r>
            <a:endParaRPr lang="ru-RU" dirty="0"/>
          </a:p>
        </p:txBody>
      </p:sp>
      <p:pic>
        <p:nvPicPr>
          <p:cNvPr id="10242" name="Picture 2" descr="C:\Documents and Settings\User\Рабочий стол\Школьный кабинет\кабинет№224\P108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4857784" cy="46434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1285860"/>
            <a:ext cx="350046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 Antiqua" pitchFamily="18" charset="0"/>
              </a:rPr>
              <a:t>1.Акт о приёмке готовности  учебного кабинета химии к 2014-2015 учебному году. </a:t>
            </a:r>
          </a:p>
          <a:p>
            <a:r>
              <a:rPr lang="ru-RU" sz="1600" dirty="0" smtClean="0">
                <a:latin typeface="Book Antiqua" pitchFamily="18" charset="0"/>
              </a:rPr>
              <a:t>2.Инструкция по охране труда для учителя химии.</a:t>
            </a:r>
          </a:p>
          <a:p>
            <a:r>
              <a:rPr lang="ru-RU" sz="1600" dirty="0" smtClean="0">
                <a:latin typeface="Book Antiqua" pitchFamily="18" charset="0"/>
              </a:rPr>
              <a:t>3.Инструкция по охране труда для заведующего учебным кабинетом.</a:t>
            </a:r>
          </a:p>
          <a:p>
            <a:r>
              <a:rPr lang="ru-RU" sz="1600" dirty="0" smtClean="0">
                <a:latin typeface="Book Antiqua" pitchFamily="18" charset="0"/>
              </a:rPr>
              <a:t>4.Инструкция по охране труда и  правилам безопасности в кабинете химии.</a:t>
            </a:r>
          </a:p>
          <a:p>
            <a:r>
              <a:rPr lang="ru-RU" sz="1600" dirty="0" smtClean="0">
                <a:latin typeface="Book Antiqua" pitchFamily="18" charset="0"/>
              </a:rPr>
              <a:t>5.Инструкция по технике безопасности для учащихся на лабораторных работах по химии.</a:t>
            </a:r>
          </a:p>
          <a:p>
            <a:r>
              <a:rPr lang="ru-RU" sz="1600" dirty="0" smtClean="0">
                <a:latin typeface="Book Antiqua" pitchFamily="18" charset="0"/>
              </a:rPr>
              <a:t>6.Инструкция по технике безопасности для учащихся при проведении химических опытов.</a:t>
            </a:r>
          </a:p>
          <a:p>
            <a:endParaRPr lang="ru-RU" sz="1400" dirty="0">
              <a:latin typeface="Book Antiqua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0033"/>
                </a:solidFill>
                <a:latin typeface="Book Antiqua" pitchFamily="18" charset="0"/>
              </a:rPr>
              <a:t>Техника безопасности кабинете химии</a:t>
            </a:r>
            <a:endParaRPr lang="ru-RU" sz="2800" b="1" dirty="0">
              <a:solidFill>
                <a:srgbClr val="660033"/>
              </a:solidFill>
              <a:latin typeface="Book Antiqua" pitchFamily="18" charset="0"/>
            </a:endParaRPr>
          </a:p>
        </p:txBody>
      </p:sp>
      <p:pic>
        <p:nvPicPr>
          <p:cNvPr id="3075" name="Picture 3" descr="C:\Documents and Settings\User\Рабочий стол\Школьный кабинет\кабинет№224\PC21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785794"/>
            <a:ext cx="4572032" cy="2714644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Школьный кабинет\кабинет№224\PC21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3571900" cy="2571768"/>
          </a:xfrm>
          <a:prstGeom prst="rect">
            <a:avLst/>
          </a:prstGeom>
          <a:noFill/>
        </p:spPr>
      </p:pic>
      <p:pic>
        <p:nvPicPr>
          <p:cNvPr id="3077" name="Picture 5" descr="C:\Documents and Settings\User\Рабочий стол\Школьный кабинет\кабинет№224\PC210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3643338" cy="2571768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Школьный кабинет\кабинет№224\P1080180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785794"/>
            <a:ext cx="2643206" cy="27146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6143644"/>
            <a:ext cx="7429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 противопожарной безопасности :огнетушитель, ящик с песком и совком, противопожарное полотно. Аптечка первой медицинской помощи содержит все необходимые медикаменты.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Book Antiqua" pitchFamily="18" charset="0"/>
              </a:rPr>
              <a:t>Рабочее место учителя</a:t>
            </a:r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1026" name="Picture 2" descr="G:\уроки химии\Изображение 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357586" cy="4214842"/>
          </a:xfrm>
          <a:prstGeom prst="rect">
            <a:avLst/>
          </a:prstGeom>
          <a:noFill/>
        </p:spPr>
      </p:pic>
      <p:pic>
        <p:nvPicPr>
          <p:cNvPr id="9220" name="Picture 4" descr="C:\Documents and Settings\User\Рабочий стол\Школьный кабинет\кабинет№224\P108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357562"/>
            <a:ext cx="2286016" cy="2071702"/>
          </a:xfrm>
          <a:prstGeom prst="rect">
            <a:avLst/>
          </a:prstGeom>
          <a:noFill/>
        </p:spPr>
      </p:pic>
      <p:pic>
        <p:nvPicPr>
          <p:cNvPr id="3" name="Picture 2" descr="C:\Documents and Settings\User\Рабочий стол\Школьный кабинет\кабинет№224\P1100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214422"/>
            <a:ext cx="2824884" cy="4214842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Школьный кабинет\кабинет№224\P1100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214422"/>
            <a:ext cx="2262523" cy="207170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5572140"/>
            <a:ext cx="85725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Рабочее место учителя оснащено мультимедийным компьютером с проектором, а так же лазерным многофункциональным устройством для распечатки, сканирования текстов.</a:t>
            </a:r>
            <a:endParaRPr lang="ru-RU" sz="1600" dirty="0" smtClean="0">
              <a:latin typeface="Arial" pitchFamily="34" charset="0"/>
            </a:endParaRPr>
          </a:p>
          <a:p>
            <a:endParaRPr lang="ru-RU" sz="1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ook Antiqua" pitchFamily="18" charset="0"/>
              </a:rPr>
              <a:t>Методическое обеспечение</a:t>
            </a:r>
            <a:endParaRPr lang="ru-RU" sz="3600" dirty="0">
              <a:latin typeface="Book Antiqua" pitchFamily="18" charset="0"/>
            </a:endParaRPr>
          </a:p>
        </p:txBody>
      </p:sp>
      <p:pic>
        <p:nvPicPr>
          <p:cNvPr id="4098" name="Picture 2" descr="C:\Documents and Settings\User\Рабочий стол\Школьный кабинет\кабинет№224\PC2101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2857520" cy="2357454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Школьный кабинет\кабинет№224\PC21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071546"/>
            <a:ext cx="2857520" cy="2357454"/>
          </a:xfrm>
          <a:prstGeom prst="rect">
            <a:avLst/>
          </a:prstGeom>
          <a:noFill/>
        </p:spPr>
      </p:pic>
      <p:pic>
        <p:nvPicPr>
          <p:cNvPr id="4101" name="Picture 5" descr="C:\Documents and Settings\User\Рабочий стол\Школьный кабинет\кабинет№224\PC18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214842" cy="3000396"/>
          </a:xfrm>
          <a:prstGeom prst="rect">
            <a:avLst/>
          </a:prstGeom>
          <a:noFill/>
        </p:spPr>
      </p:pic>
      <p:pic>
        <p:nvPicPr>
          <p:cNvPr id="4102" name="Picture 6" descr="C:\Documents and Settings\User\Рабочий стол\Школьный кабинет\кабинет№224\P1020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71876"/>
            <a:ext cx="4286280" cy="3000009"/>
          </a:xfrm>
          <a:prstGeom prst="rect">
            <a:avLst/>
          </a:prstGeom>
          <a:noFill/>
        </p:spPr>
      </p:pic>
      <p:pic>
        <p:nvPicPr>
          <p:cNvPr id="4103" name="Picture 7" descr="C:\Documents and Settings\User\Рабочий стол\Школьный кабинет\кабинет№224\P1020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071546"/>
            <a:ext cx="2857888" cy="235745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23BBE-9607-4A30-86E5-4595E40E6F3A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717</Words>
  <Application>Microsoft Office PowerPoint</Application>
  <PresentationFormat>Экран (4:3)</PresentationFormat>
  <Paragraphs>103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Всероссийский профессиональный педагогический Конкурс  «Школьный кабинет» Номинация-кабинет естественных наук. Кабинет химии.</vt:lpstr>
      <vt:lpstr>Муниципальное автономное общеобразовательное учреждение средняя общеобразовательная школа №23 имени С.В.Добрина города Липецка.   Автор работы: заведующий учебным кабинетом химии МАОУСОШ №23 города Липецка, учитель химии высшей квалификационной категории Коблякова Нелли Валерьевна. Педагогический стаж: 21 год.      </vt:lpstr>
      <vt:lpstr>Добро пожаловать в кабинет химии  </vt:lpstr>
      <vt:lpstr>Добро пожаловать в кабинет химии </vt:lpstr>
      <vt:lpstr>Меняющиеся стенды у входа в кабинет</vt:lpstr>
      <vt:lpstr>Документация кабинета химии</vt:lpstr>
      <vt:lpstr>Техника безопасности кабинете химии</vt:lpstr>
      <vt:lpstr>Рабочее место учителя</vt:lpstr>
      <vt:lpstr>Методическое обеспечение</vt:lpstr>
      <vt:lpstr>Дидактический материал</vt:lpstr>
      <vt:lpstr>Оборудование кабинета химии</vt:lpstr>
      <vt:lpstr>Оборудование кабинета химии</vt:lpstr>
      <vt:lpstr>Оборудование кабинета химии</vt:lpstr>
      <vt:lpstr>Оборудование кабинета химии</vt:lpstr>
      <vt:lpstr>Оборудование кабинета химии</vt:lpstr>
      <vt:lpstr>Оборудование кабинета химии</vt:lpstr>
      <vt:lpstr>Лабораторное оборудование</vt:lpstr>
      <vt:lpstr>Лабораторное оборудование</vt:lpstr>
      <vt:lpstr>Лабораторное оборудование. Приборы.</vt:lpstr>
      <vt:lpstr>Лабораторное оборудование. Приборы.</vt:lpstr>
      <vt:lpstr>Печатные пособия </vt:lpstr>
      <vt:lpstr>Интерактивное оборудование</vt:lpstr>
      <vt:lpstr>Лаборантская комната</vt:lpstr>
      <vt:lpstr>Лаборантская комната</vt:lpstr>
      <vt:lpstr>Лаборантская комната</vt:lpstr>
      <vt:lpstr>Лаборантская комната</vt:lpstr>
      <vt:lpstr>Лаборантская комната</vt:lpstr>
      <vt:lpstr>Уроки химии</vt:lpstr>
      <vt:lpstr>Слайд 29</vt:lpstr>
      <vt:lpstr>Исследовательская и проектная деятельность  </vt:lpstr>
      <vt:lpstr>Награды учителя и учащихся за  научно-исследовательскую деятельность</vt:lpstr>
      <vt:lpstr>Награды учителя и учащихся за  научно-исследовательскую деятельность</vt:lpstr>
      <vt:lpstr>Слайд 33</vt:lpstr>
      <vt:lpstr>Награды за победу в смотре-конкурсе учебных кабинетов в МАОУСОШ №23 города Липецка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COMP</cp:lastModifiedBy>
  <cp:revision>132</cp:revision>
  <dcterms:created xsi:type="dcterms:W3CDTF">2015-01-02T19:32:46Z</dcterms:created>
  <dcterms:modified xsi:type="dcterms:W3CDTF">2018-05-29T19:38:52Z</dcterms:modified>
</cp:coreProperties>
</file>