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9"/>
  </p:notesMasterIdLst>
  <p:sldIdLst>
    <p:sldId id="256" r:id="rId2"/>
    <p:sldId id="257" r:id="rId3"/>
    <p:sldId id="259" r:id="rId4"/>
    <p:sldId id="262" r:id="rId5"/>
    <p:sldId id="263" r:id="rId6"/>
    <p:sldId id="266" r:id="rId7"/>
    <p:sldId id="264" r:id="rId8"/>
    <p:sldId id="267" r:id="rId9"/>
    <p:sldId id="268" r:id="rId10"/>
    <p:sldId id="269" r:id="rId11"/>
    <p:sldId id="276" r:id="rId12"/>
    <p:sldId id="272" r:id="rId13"/>
    <p:sldId id="273" r:id="rId14"/>
    <p:sldId id="277" r:id="rId15"/>
    <p:sldId id="275" r:id="rId16"/>
    <p:sldId id="278" r:id="rId17"/>
    <p:sldId id="27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47CB"/>
    <a:srgbClr val="F2B44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99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0C136C-F610-478B-878D-097A17521674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4BCF18-9B49-4995-88C0-2203F5A2D3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BCF18-9B49-4995-88C0-2203F5A2D39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BCF18-9B49-4995-88C0-2203F5A2D39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EC5E964-9489-4E2A-AC04-AEB969413CEC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926F0B8-8984-4915-BE83-B9871E127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5E964-9489-4E2A-AC04-AEB969413CEC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F0B8-8984-4915-BE83-B9871E127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5E964-9489-4E2A-AC04-AEB969413CEC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F0B8-8984-4915-BE83-B9871E127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EC5E964-9489-4E2A-AC04-AEB969413CEC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926F0B8-8984-4915-BE83-B9871E1275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EC5E964-9489-4E2A-AC04-AEB969413CEC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926F0B8-8984-4915-BE83-B9871E127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5E964-9489-4E2A-AC04-AEB969413CEC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F0B8-8984-4915-BE83-B9871E1275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5E964-9489-4E2A-AC04-AEB969413CEC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F0B8-8984-4915-BE83-B9871E1275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EC5E964-9489-4E2A-AC04-AEB969413CEC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926F0B8-8984-4915-BE83-B9871E1275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5E964-9489-4E2A-AC04-AEB969413CEC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F0B8-8984-4915-BE83-B9871E127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EC5E964-9489-4E2A-AC04-AEB969413CEC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926F0B8-8984-4915-BE83-B9871E1275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EC5E964-9489-4E2A-AC04-AEB969413CEC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926F0B8-8984-4915-BE83-B9871E1275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EC5E964-9489-4E2A-AC04-AEB969413CEC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926F0B8-8984-4915-BE83-B9871E127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://www.myshared.ru/user/2132870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babyzzz.ru/wp-content/uploads/2015/04/12010_image_large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babyzzz.ru/wp-content/uploads/2015/04/rotator-013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7543800" cy="936104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600" b="1" cap="none" dirty="0" err="1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Арт</a:t>
            </a:r>
            <a:r>
              <a:rPr lang="ru-RU" sz="3600" b="1" cap="none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терапия, как метод оздоровления в работе с логопедическими детьми</a:t>
            </a:r>
            <a:endParaRPr lang="ru-RU" sz="3600" b="1" cap="none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2"/>
          </p:nvPr>
        </p:nvSpPr>
        <p:spPr>
          <a:xfrm rot="10800000" flipV="1">
            <a:off x="1835696" y="6309320"/>
            <a:ext cx="4176464" cy="2880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200" b="1" dirty="0" smtClean="0"/>
              <a:t>                            Новочеркасск</a:t>
            </a:r>
            <a:endParaRPr lang="ru-RU" sz="1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body" sz="quarter" idx="1"/>
          </p:nvPr>
        </p:nvSpPr>
        <p:spPr>
          <a:xfrm>
            <a:off x="457200" y="188640"/>
            <a:ext cx="8003232" cy="28803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№32  г. Новочеркасск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4" descr="D:\Documents\Наташа\Работа\Картинки\deti--e1432785502251.jpg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 l="3333" t="7092"/>
          <a:stretch>
            <a:fillRect/>
          </a:stretch>
        </p:blipFill>
        <p:spPr bwMode="auto">
          <a:xfrm>
            <a:off x="1475656" y="2420888"/>
            <a:ext cx="4752528" cy="222255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13" name="Текст 9"/>
          <p:cNvSpPr>
            <a:spLocks noGrp="1"/>
          </p:cNvSpPr>
          <p:nvPr>
            <p:ph sz="quarter" idx="4"/>
          </p:nvPr>
        </p:nvSpPr>
        <p:spPr>
          <a:xfrm flipH="1">
            <a:off x="6084168" y="5229200"/>
            <a:ext cx="2376264" cy="1080120"/>
          </a:xfrm>
        </p:spPr>
        <p:txBody>
          <a:bodyPr>
            <a:normAutofit fontScale="55000" lnSpcReduction="20000"/>
          </a:bodyPr>
          <a:lstStyle/>
          <a:p>
            <a:pPr marL="36576" lvl="0" indent="0" algn="r">
              <a:spcBef>
                <a:spcPts val="0"/>
              </a:spcBef>
              <a:buSzPct val="80000"/>
              <a:buNone/>
              <a:defRPr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Подготовили:</a:t>
            </a:r>
          </a:p>
          <a:p>
            <a:pPr marL="36576" lvl="0" indent="0" algn="r">
              <a:spcBef>
                <a:spcPts val="0"/>
              </a:spcBef>
              <a:buSzPct val="80000"/>
              <a:buNone/>
              <a:defRPr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        Львова </a:t>
            </a:r>
            <a:r>
              <a:rPr lang="ru-RU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Н.А.,Недвига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Н.А.,  воспитатели </a:t>
            </a:r>
          </a:p>
          <a:p>
            <a:pPr marL="36576" lvl="0" indent="0" algn="r">
              <a:spcBef>
                <a:spcPts val="0"/>
              </a:spcBef>
              <a:buSzPct val="80000"/>
              <a:buNone/>
              <a:defRPr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первой  категории </a:t>
            </a:r>
          </a:p>
          <a:p>
            <a:pPr marL="36576" lvl="0" indent="0" algn="r">
              <a:spcBef>
                <a:spcPts val="0"/>
              </a:spcBef>
              <a:buSzPct val="80000"/>
              <a:buNone/>
              <a:defRPr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МБДОУ </a:t>
            </a:r>
            <a:r>
              <a:rPr lang="ru-RU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с/ №32.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91264" cy="792088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</a:rPr>
              <a:t>II </a:t>
            </a:r>
            <a:r>
              <a:rPr lang="ru-RU" sz="2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</a:rPr>
              <a:t>– этап     практический</a:t>
            </a:r>
            <a:br>
              <a:rPr lang="ru-RU" sz="2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</a:rPr>
            </a:br>
            <a:r>
              <a:rPr lang="ru-RU" sz="2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</a:rPr>
              <a:t>Цель:</a:t>
            </a:r>
            <a:r>
              <a:rPr lang="ru-RU" sz="2400" dirty="0" smtClean="0"/>
              <a:t> </a:t>
            </a:r>
            <a:r>
              <a:rPr lang="ru-RU" sz="2200" b="1" dirty="0" smtClean="0">
                <a:solidFill>
                  <a:srgbClr val="FF0000"/>
                </a:solidFill>
              </a:rPr>
              <a:t>реализация плана проекта с детьми и родителями.</a:t>
            </a:r>
            <a:endParaRPr lang="ru-RU" sz="2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357298"/>
            <a:ext cx="5194920" cy="4557120"/>
          </a:xfrm>
        </p:spPr>
        <p:txBody>
          <a:bodyPr>
            <a:normAutofit/>
          </a:bodyPr>
          <a:lstStyle/>
          <a:p>
            <a:pPr fontAlgn="t"/>
            <a:r>
              <a:rPr lang="ru-RU" sz="1200" dirty="0" smtClean="0"/>
              <a:t>НОД: «Что такое здоровье?»</a:t>
            </a:r>
          </a:p>
          <a:p>
            <a:pPr fontAlgn="t">
              <a:buNone/>
            </a:pPr>
            <a:r>
              <a:rPr lang="ru-RU" sz="1200" dirty="0" smtClean="0"/>
              <a:t>       Цель: Познакомить детей  с понятием «здоровье»; формировать положительную мотивацию к здоровому образу жизни.</a:t>
            </a:r>
          </a:p>
          <a:p>
            <a:pPr fontAlgn="t"/>
            <a:endParaRPr lang="ru-RU" sz="1200" dirty="0" smtClean="0"/>
          </a:p>
          <a:p>
            <a:pPr fontAlgn="t"/>
            <a:r>
              <a:rPr lang="ru-RU" sz="1200" dirty="0" smtClean="0"/>
              <a:t>НОД: «Чистота – залог здоровья».</a:t>
            </a:r>
          </a:p>
          <a:p>
            <a:pPr fontAlgn="t">
              <a:buNone/>
            </a:pPr>
            <a:r>
              <a:rPr lang="ru-RU" sz="1200" dirty="0" smtClean="0"/>
              <a:t>      Цель: Формировать у детей навыки личной гигиены (ухаживать за ногтями, волосами, зубами, кожей); учить видеть красоту в чистоте и опрятности.</a:t>
            </a:r>
          </a:p>
          <a:p>
            <a:pPr fontAlgn="t"/>
            <a:endParaRPr lang="ru-RU" sz="1200" dirty="0" smtClean="0"/>
          </a:p>
          <a:p>
            <a:pPr fontAlgn="t"/>
            <a:r>
              <a:rPr lang="ru-RU" sz="1200" dirty="0" smtClean="0"/>
              <a:t>НОД: «Овощи и фрукты – полезные продукты».</a:t>
            </a:r>
          </a:p>
          <a:p>
            <a:pPr fontAlgn="t">
              <a:buNone/>
            </a:pPr>
            <a:r>
              <a:rPr lang="ru-RU" sz="1200" dirty="0" smtClean="0"/>
              <a:t>       Цель: Закреплять представления детей о пользе для здоровья человека овощей и фруктов; познакомить с приготовлением салата.</a:t>
            </a:r>
            <a:endParaRPr lang="ru-RU" dirty="0" smtClean="0"/>
          </a:p>
          <a:p>
            <a:pPr fontAlgn="t"/>
            <a:endParaRPr lang="ru-RU" sz="1200" dirty="0" smtClean="0"/>
          </a:p>
          <a:p>
            <a:pPr fontAlgn="t"/>
            <a:r>
              <a:rPr lang="ru-RU" sz="1200" dirty="0" smtClean="0"/>
              <a:t>НОД: «Спорт – это здоровье».</a:t>
            </a:r>
          </a:p>
          <a:p>
            <a:pPr fontAlgn="t">
              <a:buNone/>
            </a:pPr>
            <a:r>
              <a:rPr lang="ru-RU" sz="1200" dirty="0" smtClean="0"/>
              <a:t>      Цель: Уточнить представления детей о спорте, его значении; формировать привычку ежедневно выполнять упражнения утренней гимнастики; заботиться о своем здоровье.</a:t>
            </a:r>
          </a:p>
          <a:p>
            <a:endParaRPr lang="ru-RU" dirty="0"/>
          </a:p>
        </p:txBody>
      </p:sp>
      <p:pic>
        <p:nvPicPr>
          <p:cNvPr id="1026" name="Picture 2" descr="D:\Documents\Наташа\Работа\Картинки\depositphotos_31116687-stock-photo-children-making-a-mess-wh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980728"/>
            <a:ext cx="2210759" cy="1495450"/>
          </a:xfrm>
          <a:prstGeom prst="rect">
            <a:avLst/>
          </a:prstGeom>
          <a:noFill/>
        </p:spPr>
      </p:pic>
      <p:pic>
        <p:nvPicPr>
          <p:cNvPr id="1028" name="Picture 4" descr="D:\Documents\Наташа\Работа\Картинки\Сон-1_300x2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708920"/>
            <a:ext cx="2857500" cy="2085975"/>
          </a:xfrm>
          <a:prstGeom prst="rect">
            <a:avLst/>
          </a:prstGeom>
          <a:noFill/>
        </p:spPr>
      </p:pic>
      <p:pic>
        <p:nvPicPr>
          <p:cNvPr id="1029" name="Picture 5" descr="D:\Documents\Наташа\Работа\Картинки\Физкультурные-занятия-в-детском-саду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941168"/>
            <a:ext cx="2872581" cy="15424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54098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использование элементов </a:t>
            </a:r>
            <a:r>
              <a:rPr lang="ru-RU" sz="1600" dirty="0" err="1" smtClean="0">
                <a:solidFill>
                  <a:srgbClr val="002060"/>
                </a:solidFill>
              </a:rPr>
              <a:t>арт</a:t>
            </a:r>
            <a:r>
              <a:rPr lang="ru-RU" sz="1600" dirty="0" smtClean="0">
                <a:solidFill>
                  <a:srgbClr val="002060"/>
                </a:solidFill>
              </a:rPr>
              <a:t> -терапии на занятиях художественно творческой направленности с использованием нетрадиционных техник рисования  </a:t>
            </a:r>
            <a:br>
              <a:rPr lang="ru-RU" sz="1600" dirty="0" smtClean="0">
                <a:solidFill>
                  <a:srgbClr val="002060"/>
                </a:solidFill>
              </a:rPr>
            </a:b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643050"/>
            <a:ext cx="2880320" cy="457203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400" dirty="0" smtClean="0"/>
              <a:t>Рисование «Грустное дерево», (составление рассказа о своём дереве) </a:t>
            </a:r>
          </a:p>
          <a:p>
            <a:pPr>
              <a:buNone/>
            </a:pPr>
            <a:r>
              <a:rPr lang="ru-RU" sz="1400" dirty="0" smtClean="0"/>
              <a:t>«Медузы» (</a:t>
            </a:r>
            <a:r>
              <a:rPr lang="ru-RU" sz="1400" dirty="0" err="1" smtClean="0"/>
              <a:t>коктейльными</a:t>
            </a:r>
            <a:r>
              <a:rPr lang="ru-RU" sz="1400" dirty="0" smtClean="0"/>
              <a:t> палочками)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 «Ёлка»  (рисование сухими листьями)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Аппликация  «По морям, по волнам» (используя  салфетки)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Коллективная аппликация с использованием </a:t>
            </a:r>
            <a:r>
              <a:rPr lang="ru-RU" sz="1400" dirty="0" err="1" smtClean="0"/>
              <a:t>коктейльных</a:t>
            </a:r>
            <a:r>
              <a:rPr lang="ru-RU" sz="1400" dirty="0" smtClean="0"/>
              <a:t>  палочек</a:t>
            </a:r>
          </a:p>
          <a:p>
            <a:pPr>
              <a:buNone/>
            </a:pPr>
            <a:r>
              <a:rPr lang="ru-RU" sz="1400" dirty="0" smtClean="0"/>
              <a:t>       «Грибы на поляне»</a:t>
            </a:r>
          </a:p>
          <a:p>
            <a:pPr>
              <a:buNone/>
            </a:pPr>
            <a:r>
              <a:rPr lang="ru-RU" sz="1400" dirty="0" smtClean="0"/>
              <a:t>Лепка «Ёжик»(</a:t>
            </a:r>
            <a:r>
              <a:rPr lang="ru-RU" sz="1400" dirty="0" err="1" smtClean="0"/>
              <a:t>пластилинография</a:t>
            </a:r>
            <a:r>
              <a:rPr lang="ru-RU" sz="1400" dirty="0" smtClean="0"/>
              <a:t>)</a:t>
            </a:r>
          </a:p>
          <a:p>
            <a:pPr>
              <a:buNone/>
            </a:pPr>
            <a:endParaRPr lang="ru-RU" sz="1400" dirty="0"/>
          </a:p>
        </p:txBody>
      </p:sp>
      <p:pic>
        <p:nvPicPr>
          <p:cNvPr id="2050" name="Picture 2" descr="D:\Documents\Наташа\ФОТО ТЕЛЕФОН\IMG_20171124_124719.jpg"/>
          <p:cNvPicPr>
            <a:picLocks noChangeAspect="1" noChangeArrowheads="1"/>
          </p:cNvPicPr>
          <p:nvPr/>
        </p:nvPicPr>
        <p:blipFill>
          <a:blip r:embed="rId2" cstate="print"/>
          <a:srcRect l="1090" r="27854" b="5340"/>
          <a:stretch>
            <a:fillRect/>
          </a:stretch>
        </p:blipFill>
        <p:spPr bwMode="auto">
          <a:xfrm>
            <a:off x="6012160" y="4077072"/>
            <a:ext cx="2786685" cy="20882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1" name="Picture 3" descr="D:\Documents\Наташа\ФОТО ТЕЛЕФОН\IMG_20171215_153806.jpg"/>
          <p:cNvPicPr>
            <a:picLocks noChangeAspect="1" noChangeArrowheads="1"/>
          </p:cNvPicPr>
          <p:nvPr/>
        </p:nvPicPr>
        <p:blipFill>
          <a:blip r:embed="rId3" cstate="print"/>
          <a:srcRect r="28206" b="-152"/>
          <a:stretch>
            <a:fillRect/>
          </a:stretch>
        </p:blipFill>
        <p:spPr bwMode="auto">
          <a:xfrm>
            <a:off x="6500826" y="1714488"/>
            <a:ext cx="1944216" cy="15255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2" name="Picture 4" descr="D:\Documents\Наташа\ФОТО ТЕЛЕФОН\IMG_20171215_153650.jpg"/>
          <p:cNvPicPr>
            <a:picLocks noChangeAspect="1" noChangeArrowheads="1"/>
          </p:cNvPicPr>
          <p:nvPr/>
        </p:nvPicPr>
        <p:blipFill>
          <a:blip r:embed="rId4" cstate="print"/>
          <a:srcRect l="14400" r="31600"/>
          <a:stretch>
            <a:fillRect/>
          </a:stretch>
        </p:blipFill>
        <p:spPr bwMode="auto">
          <a:xfrm>
            <a:off x="3714744" y="1714488"/>
            <a:ext cx="1728192" cy="1800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3" name="Picture 5" descr="D:\Documents\Наташа\ФОТО ТЕЛЕФОН\IMG_20171207_123543.jpg"/>
          <p:cNvPicPr>
            <a:picLocks noChangeAspect="1" noChangeArrowheads="1"/>
          </p:cNvPicPr>
          <p:nvPr/>
        </p:nvPicPr>
        <p:blipFill>
          <a:blip r:embed="rId5" cstate="print"/>
          <a:srcRect l="27404"/>
          <a:stretch>
            <a:fillRect/>
          </a:stretch>
        </p:blipFill>
        <p:spPr bwMode="auto">
          <a:xfrm>
            <a:off x="3286116" y="4214818"/>
            <a:ext cx="2416269" cy="18722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60648"/>
            <a:ext cx="7467600" cy="1728192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</a:rPr>
              <a:t>Сенсорная тропа для ног – это дорожка, на которой закреплены разные по фактуре “кочки”: Разнообразие ощущений делает хождение по дорожке увлекательным. Ходьба по ней используется для развития тактильного восприятия, координации движений и профилактики плоскостопия.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28674" name="Picture 2" descr="D:\Documents\Наташа\ФОТО ТЕЛЕФОН\IMG_20171215_15091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348880"/>
            <a:ext cx="2161599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5" name="Picture 3" descr="D:\Documents\Наташа\ФОТО ТЕЛЕФОН\IMG_20171215_1505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988840"/>
            <a:ext cx="3200355" cy="18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Picture 4" descr="D:\Documents\Наташа\ФОТО ТЕЛЕФОН\IMG_20171215_150653.jpg"/>
          <p:cNvPicPr>
            <a:picLocks noChangeAspect="1" noChangeArrowheads="1"/>
          </p:cNvPicPr>
          <p:nvPr/>
        </p:nvPicPr>
        <p:blipFill>
          <a:blip r:embed="rId4" cstate="print"/>
          <a:srcRect r="31908"/>
          <a:stretch>
            <a:fillRect/>
          </a:stretch>
        </p:blipFill>
        <p:spPr bwMode="auto">
          <a:xfrm>
            <a:off x="3419872" y="3717032"/>
            <a:ext cx="2448272" cy="2022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7" name="Picture 5" descr="D:\Documents\Наташа\Работа\Картинки\images (15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3717032"/>
            <a:ext cx="2057400" cy="2219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48" y="214290"/>
            <a:ext cx="7467600" cy="23734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</a:rPr>
              <a:t>сухие бассейны с разнообразными природными наполнителями  </a:t>
            </a:r>
            <a:r>
              <a:rPr lang="ru-RU" sz="1600" b="1" dirty="0" smtClean="0">
                <a:solidFill>
                  <a:srgbClr val="002060"/>
                </a:solidFill>
              </a:rPr>
              <a:t>(каштанами, орехами, косточками, фасолью, горохом)</a:t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дидактическая игра «Тактильные дорожки»</a:t>
            </a: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Цель этих игр: развивать речь, координацию движений и тактильных анализаторов, мелкую моторику рук, ориентировку в пространстве, познавательное развитие, способствовать обогащению чувственного опыта детей через разные виды предметов.  </a:t>
            </a: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29698" name="Picture 2" descr="D:\Documents\Наташа\ФОТО ТЕЛЕФОН\IMG_20171215_15460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b="17260"/>
          <a:stretch>
            <a:fillRect/>
          </a:stretch>
        </p:blipFill>
        <p:spPr bwMode="auto">
          <a:xfrm>
            <a:off x="323528" y="2924944"/>
            <a:ext cx="1944216" cy="2706615"/>
          </a:xfrm>
          <a:prstGeom prst="rect">
            <a:avLst/>
          </a:prstGeom>
          <a:ln w="127000" cap="rnd">
            <a:solidFill>
              <a:srgbClr val="EF47CB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9699" name="Picture 3" descr="D:\Documents\Наташа\ФОТО ТЕЛЕФОН\IMG_20171215_155334.jpg"/>
          <p:cNvPicPr>
            <a:picLocks noChangeAspect="1" noChangeArrowheads="1"/>
          </p:cNvPicPr>
          <p:nvPr/>
        </p:nvPicPr>
        <p:blipFill>
          <a:blip r:embed="rId3" cstate="print"/>
          <a:srcRect l="5357" r="19643"/>
          <a:stretch>
            <a:fillRect/>
          </a:stretch>
        </p:blipFill>
        <p:spPr bwMode="auto">
          <a:xfrm>
            <a:off x="3286116" y="2714620"/>
            <a:ext cx="2301976" cy="1726482"/>
          </a:xfrm>
          <a:prstGeom prst="rect">
            <a:avLst/>
          </a:prstGeom>
          <a:ln w="127000" cap="rnd">
            <a:solidFill>
              <a:schemeClr val="bg2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9700" name="Picture 4" descr="D:\Documents\Наташа\ФОТО ТЕЛЕФОН\IMG_20171215_155345.jp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 r="21739"/>
          <a:stretch>
            <a:fillRect/>
          </a:stretch>
        </p:blipFill>
        <p:spPr bwMode="auto">
          <a:xfrm>
            <a:off x="6156176" y="2852936"/>
            <a:ext cx="2304256" cy="1656184"/>
          </a:xfrm>
          <a:prstGeom prst="rect">
            <a:avLst/>
          </a:prstGeom>
          <a:ln w="127000" cap="rnd">
            <a:solidFill>
              <a:srgbClr val="00B05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9701" name="Picture 5" descr="D:\Documents\Наташа\ФОТО ТЕЛЕФОН\IMG_20171215_154313.jpg"/>
          <p:cNvPicPr>
            <a:picLocks noChangeAspect="1" noChangeArrowheads="1"/>
          </p:cNvPicPr>
          <p:nvPr/>
        </p:nvPicPr>
        <p:blipFill>
          <a:blip r:embed="rId5" cstate="print"/>
          <a:srcRect l="37166" t="10714" r="17634" b="8929"/>
          <a:stretch>
            <a:fillRect/>
          </a:stretch>
        </p:blipFill>
        <p:spPr bwMode="auto">
          <a:xfrm>
            <a:off x="6516216" y="5301208"/>
            <a:ext cx="648072" cy="648072"/>
          </a:xfrm>
          <a:prstGeom prst="rect">
            <a:avLst/>
          </a:prstGeom>
          <a:noFill/>
        </p:spPr>
      </p:pic>
      <p:pic>
        <p:nvPicPr>
          <p:cNvPr id="29702" name="Picture 6" descr="D:\Documents\Наташа\ФОТО ТЕЛЕФОН\IMG_20171215_154328.jpg"/>
          <p:cNvPicPr>
            <a:picLocks noChangeAspect="1" noChangeArrowheads="1"/>
          </p:cNvPicPr>
          <p:nvPr/>
        </p:nvPicPr>
        <p:blipFill>
          <a:blip r:embed="rId6" cstate="print"/>
          <a:srcRect l="17925" r="28299" b="13959"/>
          <a:stretch>
            <a:fillRect/>
          </a:stretch>
        </p:blipFill>
        <p:spPr bwMode="auto">
          <a:xfrm flipH="1">
            <a:off x="5724128" y="5733256"/>
            <a:ext cx="792088" cy="792088"/>
          </a:xfrm>
          <a:prstGeom prst="rect">
            <a:avLst/>
          </a:prstGeom>
          <a:noFill/>
        </p:spPr>
      </p:pic>
      <p:pic>
        <p:nvPicPr>
          <p:cNvPr id="29704" name="Picture 8" descr="D:\Documents\Наташа\ФОТО ТЕЛЕФОН\IMG_20171215_154338.jpg"/>
          <p:cNvPicPr>
            <a:picLocks noChangeAspect="1" noChangeArrowheads="1"/>
          </p:cNvPicPr>
          <p:nvPr/>
        </p:nvPicPr>
        <p:blipFill>
          <a:blip r:embed="rId7" cstate="print"/>
          <a:srcRect l="27155" r="16595"/>
          <a:stretch>
            <a:fillRect/>
          </a:stretch>
        </p:blipFill>
        <p:spPr bwMode="auto">
          <a:xfrm>
            <a:off x="7668344" y="4221088"/>
            <a:ext cx="720080" cy="720080"/>
          </a:xfrm>
          <a:prstGeom prst="rect">
            <a:avLst/>
          </a:prstGeom>
          <a:noFill/>
        </p:spPr>
      </p:pic>
      <p:pic>
        <p:nvPicPr>
          <p:cNvPr id="29705" name="Picture 9" descr="D:\Documents\Наташа\ФОТО ТЕЛЕФОН\IMG_20171215_154344.jpg"/>
          <p:cNvPicPr>
            <a:picLocks noChangeAspect="1" noChangeArrowheads="1"/>
          </p:cNvPicPr>
          <p:nvPr/>
        </p:nvPicPr>
        <p:blipFill>
          <a:blip r:embed="rId8" cstate="print"/>
          <a:srcRect l="25481" r="9615"/>
          <a:stretch>
            <a:fillRect/>
          </a:stretch>
        </p:blipFill>
        <p:spPr bwMode="auto">
          <a:xfrm>
            <a:off x="7020272" y="4797152"/>
            <a:ext cx="747775" cy="648072"/>
          </a:xfrm>
          <a:prstGeom prst="rect">
            <a:avLst/>
          </a:prstGeom>
          <a:noFill/>
        </p:spPr>
      </p:pic>
      <p:pic>
        <p:nvPicPr>
          <p:cNvPr id="29706" name="Picture 10" descr="D:\Documents\Наташа\Работа\Картинки\images (18).jpg"/>
          <p:cNvPicPr>
            <a:picLocks noChangeAspect="1" noChangeArrowheads="1"/>
          </p:cNvPicPr>
          <p:nvPr/>
        </p:nvPicPr>
        <p:blipFill>
          <a:blip r:embed="rId9" cstate="print"/>
          <a:srcRect r="8681"/>
          <a:stretch>
            <a:fillRect/>
          </a:stretch>
        </p:blipFill>
        <p:spPr bwMode="auto">
          <a:xfrm>
            <a:off x="2428860" y="4643446"/>
            <a:ext cx="1296144" cy="1944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5698976" cy="1214446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</a:rPr>
              <a:t>Пальчиковые гимнастики</a:t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>  </a:t>
            </a: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Пальчиковые игры очень эмоциональны, увлекательны.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30722" name="Picture 2" descr="D:\Documents\Наташа\ФОТО ТЕЛЕФОН\IMG_20171212_08453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9388" t="7305" r="14597"/>
          <a:stretch>
            <a:fillRect/>
          </a:stretch>
        </p:blipFill>
        <p:spPr bwMode="auto">
          <a:xfrm>
            <a:off x="357158" y="1714488"/>
            <a:ext cx="3853422" cy="2643206"/>
          </a:xfrm>
          <a:prstGeom prst="rect">
            <a:avLst/>
          </a:prstGeom>
          <a:noFill/>
        </p:spPr>
      </p:pic>
      <p:pic>
        <p:nvPicPr>
          <p:cNvPr id="30723" name="Picture 3" descr="D:\Documents\Наташа\ФОТО ТЕЛЕФОН\IMG_20171212_0846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357562"/>
            <a:ext cx="4068081" cy="2288296"/>
          </a:xfrm>
          <a:prstGeom prst="rect">
            <a:avLst/>
          </a:prstGeom>
          <a:noFill/>
        </p:spPr>
      </p:pic>
      <p:pic>
        <p:nvPicPr>
          <p:cNvPr id="30725" name="Picture 5" descr="D:\Documents\Наташа\Работа\Картинки\0_72ac3_c2bbd5f7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929198"/>
            <a:ext cx="1368152" cy="1368152"/>
          </a:xfrm>
          <a:prstGeom prst="rect">
            <a:avLst/>
          </a:prstGeom>
          <a:noFill/>
        </p:spPr>
      </p:pic>
      <p:pic>
        <p:nvPicPr>
          <p:cNvPr id="30726" name="Picture 6" descr="D:\Documents\Наташа\Работа\Картинки\116_97f129cf126ce2cd6c10205342ae0777.jpg"/>
          <p:cNvPicPr>
            <a:picLocks noChangeAspect="1" noChangeArrowheads="1"/>
          </p:cNvPicPr>
          <p:nvPr/>
        </p:nvPicPr>
        <p:blipFill>
          <a:blip r:embed="rId5" cstate="print"/>
          <a:srcRect l="14321" r="11685"/>
          <a:stretch>
            <a:fillRect/>
          </a:stretch>
        </p:blipFill>
        <p:spPr bwMode="auto">
          <a:xfrm>
            <a:off x="6516216" y="0"/>
            <a:ext cx="2232248" cy="21227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467600" cy="868346"/>
          </a:xfrm>
        </p:spPr>
        <p:txBody>
          <a:bodyPr>
            <a:noAutofit/>
          </a:bodyPr>
          <a:lstStyle/>
          <a:p>
            <a:r>
              <a:rPr lang="en-US" sz="2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</a:rPr>
              <a:t>III </a:t>
            </a:r>
            <a:r>
              <a:rPr lang="ru-RU" sz="2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</a:rPr>
              <a:t>этап  -   </a:t>
            </a:r>
            <a:r>
              <a:rPr lang="ru-RU" sz="2400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</a:rPr>
              <a:t>итоговый</a:t>
            </a:r>
            <a:br>
              <a:rPr lang="ru-RU" sz="2400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</a:rPr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7467600" cy="2286016"/>
          </a:xfrm>
        </p:spPr>
        <p:txBody>
          <a:bodyPr>
            <a:normAutofit lnSpcReduction="10000"/>
          </a:bodyPr>
          <a:lstStyle/>
          <a:p>
            <a:r>
              <a:rPr lang="ru-RU" sz="1400" dirty="0" smtClean="0"/>
              <a:t>Итог: на занятиях  дети стали более активны, проявляют интерес к результатам своей деятельности, стали больше самостоятельно  рисовать,  лепить; не стесняясь высказывают своё мнение, составляют рассказы.</a:t>
            </a:r>
          </a:p>
          <a:p>
            <a:r>
              <a:rPr lang="ru-RU" sz="1400" dirty="0" smtClean="0"/>
              <a:t>В процессе всей этой работы для родителей была предложен следующий материал: выпущена газета  «Азбука здоровья», предложены буклеты: «Лучше один раз увидеть , чем сто раз услышать»,  «Развиваем пальчики» , «Дыхательная гимнастика и её роль в закаливании и оздоровлении» , разнообразными техниками изо терапии, предложили подборку пальчиковых игр «Развиваем мелкую моторику рук, играем с пальчиками» , </a:t>
            </a:r>
            <a:r>
              <a:rPr lang="ru-RU" sz="1400" dirty="0" err="1" smtClean="0"/>
              <a:t>Лепбук</a:t>
            </a:r>
            <a:r>
              <a:rPr lang="ru-RU" sz="1400" dirty="0" smtClean="0"/>
              <a:t> для педагогов «</a:t>
            </a:r>
            <a:r>
              <a:rPr lang="ru-RU" sz="1400" dirty="0" err="1" smtClean="0"/>
              <a:t>Арт</a:t>
            </a:r>
            <a:r>
              <a:rPr lang="ru-RU" sz="1400" dirty="0" smtClean="0"/>
              <a:t> терапия», презентация к педсовету.</a:t>
            </a:r>
          </a:p>
          <a:p>
            <a:endParaRPr lang="ru-RU" sz="1400" dirty="0"/>
          </a:p>
        </p:txBody>
      </p:sp>
      <p:pic>
        <p:nvPicPr>
          <p:cNvPr id="1026" name="Picture 2" descr="E:\арт терапия\radug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429000"/>
            <a:ext cx="3214710" cy="29208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Используемая литература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972056" cy="211455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1200" b="1" dirty="0" smtClean="0">
                <a:latin typeface="+mj-lt"/>
              </a:rPr>
              <a:t>       Светлана </a:t>
            </a:r>
            <a:r>
              <a:rPr lang="ru-RU" sz="1200" b="1" dirty="0" err="1" smtClean="0">
                <a:latin typeface="+mj-lt"/>
              </a:rPr>
              <a:t>Филяева,психолог</a:t>
            </a:r>
            <a:r>
              <a:rPr lang="ru-RU" sz="1200" b="1" dirty="0" smtClean="0">
                <a:latin typeface="+mj-lt"/>
              </a:rPr>
              <a:t>, </a:t>
            </a:r>
            <a:r>
              <a:rPr lang="ru-RU" sz="1200" b="1" dirty="0" err="1" smtClean="0">
                <a:latin typeface="+mj-lt"/>
              </a:rPr>
              <a:t>арт-терапевт</a:t>
            </a:r>
            <a:r>
              <a:rPr lang="ru-RU" sz="1200" b="1" dirty="0" smtClean="0">
                <a:latin typeface="+mj-lt"/>
              </a:rPr>
              <a:t>.  </a:t>
            </a:r>
          </a:p>
          <a:p>
            <a:pPr>
              <a:buNone/>
            </a:pPr>
            <a:r>
              <a:rPr lang="ru-RU" sz="1200" b="1" dirty="0" smtClean="0">
                <a:latin typeface="+mj-lt"/>
              </a:rPr>
              <a:t>       "</a:t>
            </a:r>
            <a:r>
              <a:rPr lang="ru-RU" sz="1200" b="1" dirty="0" err="1" smtClean="0">
                <a:latin typeface="+mj-lt"/>
              </a:rPr>
              <a:t>Арт</a:t>
            </a:r>
            <a:r>
              <a:rPr lang="ru-RU" sz="1200" b="1" dirty="0" smtClean="0">
                <a:latin typeface="+mj-lt"/>
              </a:rPr>
              <a:t> - терапия - стань художником своего настроения!"</a:t>
            </a:r>
          </a:p>
          <a:p>
            <a:pPr>
              <a:buNone/>
            </a:pPr>
            <a:r>
              <a:rPr lang="ru-RU" sz="1200" b="1" dirty="0" smtClean="0">
                <a:latin typeface="+mj-lt"/>
              </a:rPr>
              <a:t>       «Что такое </a:t>
            </a:r>
            <a:r>
              <a:rPr lang="ru-RU" sz="1200" b="1" dirty="0" err="1" smtClean="0">
                <a:latin typeface="+mj-lt"/>
              </a:rPr>
              <a:t>арт-терапия</a:t>
            </a:r>
            <a:r>
              <a:rPr lang="ru-RU" sz="1200" b="1" dirty="0" smtClean="0">
                <a:latin typeface="+mj-lt"/>
              </a:rPr>
              <a:t>. Убираем заблуждения.»</a:t>
            </a:r>
          </a:p>
          <a:p>
            <a:pPr>
              <a:buNone/>
            </a:pPr>
            <a:r>
              <a:rPr lang="ru-RU" sz="1200" b="1" dirty="0" smtClean="0">
                <a:latin typeface="+mj-lt"/>
              </a:rPr>
              <a:t>       МЕТОДЫ АРТ-ТЕРАПИИ в РАБОТЕ с ДЕТЬМИ логопедических групп. </a:t>
            </a:r>
            <a:r>
              <a:rPr lang="ru-RU" sz="1200" b="1" u="sng" dirty="0" smtClean="0">
                <a:latin typeface="+mj-lt"/>
                <a:hlinkClick r:id="rId2"/>
              </a:rPr>
              <a:t>Оксана Дон</a:t>
            </a:r>
            <a:endParaRPr lang="ru-RU" sz="1200" b="1" u="sng" dirty="0" smtClean="0">
              <a:latin typeface="+mj-lt"/>
            </a:endParaRPr>
          </a:p>
          <a:p>
            <a:pPr>
              <a:buNone/>
            </a:pPr>
            <a:r>
              <a:rPr lang="ru-RU" sz="1200" b="1" dirty="0" smtClean="0">
                <a:latin typeface="+mj-lt"/>
              </a:rPr>
              <a:t>       Оптимизация </a:t>
            </a:r>
            <a:r>
              <a:rPr lang="ru-RU" sz="1200" b="1" dirty="0" smtClean="0">
                <a:latin typeface="+mj-lt"/>
              </a:rPr>
              <a:t>коррекционной помощи детям дошкольного возраста в условиях реализации ФГОС дошкольного образования Бобровникова А.В., Бородина А.Н. и …</a:t>
            </a:r>
          </a:p>
          <a:p>
            <a:pPr>
              <a:buNone/>
            </a:pPr>
            <a:r>
              <a:rPr lang="ru-RU" sz="1200" b="1" dirty="0" smtClean="0">
                <a:latin typeface="+mj-lt"/>
              </a:rPr>
              <a:t>        Башкирова Е.Н. Развитие детей с ОВЗ приемами </a:t>
            </a:r>
            <a:r>
              <a:rPr lang="ru-RU" sz="1200" b="1" dirty="0" err="1" smtClean="0">
                <a:latin typeface="+mj-lt"/>
              </a:rPr>
              <a:t>арт</a:t>
            </a:r>
            <a:r>
              <a:rPr lang="ru-RU" sz="1200" b="1" dirty="0" smtClean="0">
                <a:latin typeface="+mj-lt"/>
              </a:rPr>
              <a:t>- терапии</a:t>
            </a:r>
          </a:p>
          <a:p>
            <a:pPr>
              <a:buNone/>
            </a:pPr>
            <a:r>
              <a:rPr lang="ru-RU" sz="1200" b="1" dirty="0" smtClean="0">
                <a:latin typeface="+mj-lt"/>
              </a:rPr>
              <a:t>        </a:t>
            </a:r>
            <a:r>
              <a:rPr lang="ru-RU" sz="1200" b="1" dirty="0" err="1" smtClean="0">
                <a:latin typeface="+mj-lt"/>
              </a:rPr>
              <a:t>Алябьева</a:t>
            </a:r>
            <a:r>
              <a:rPr lang="ru-RU" sz="1200" b="1" dirty="0" smtClean="0">
                <a:latin typeface="+mj-lt"/>
              </a:rPr>
              <a:t> Е.А. Нескучная </a:t>
            </a:r>
            <a:r>
              <a:rPr lang="ru-RU" sz="1200" b="1" dirty="0" smtClean="0">
                <a:latin typeface="+mj-lt"/>
              </a:rPr>
              <a:t>гимнастика</a:t>
            </a:r>
          </a:p>
          <a:p>
            <a:pPr>
              <a:buNone/>
            </a:pPr>
            <a:r>
              <a:rPr lang="ru-RU" sz="1200" b="1" dirty="0" smtClean="0">
                <a:latin typeface="+mj-lt"/>
              </a:rPr>
              <a:t>        Интернет ресурсы</a:t>
            </a:r>
            <a:endParaRPr lang="ru-RU" sz="1200" b="1" dirty="0">
              <a:latin typeface="+mj-lt"/>
            </a:endParaRPr>
          </a:p>
        </p:txBody>
      </p:sp>
      <p:pic>
        <p:nvPicPr>
          <p:cNvPr id="1026" name="Picture 2" descr="E:\арт терапия\ra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51630" y="500042"/>
            <a:ext cx="1785950" cy="178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арт терапия\спасибо.gif"/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857232"/>
            <a:ext cx="4500594" cy="46081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6613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1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Арт</a:t>
            </a:r>
            <a:r>
              <a:rPr lang="ru-RU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–терапия  - это один из методов ,  использующий возможности  искусства  для  достижения положительных  изменений в </a:t>
            </a:r>
            <a:r>
              <a:rPr lang="ru-RU" sz="1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интелектуальном</a:t>
            </a:r>
            <a:r>
              <a:rPr lang="ru-RU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социальном, эмоциональном  и  личностном  развитии.</a:t>
            </a:r>
            <a:endParaRPr lang="ru-RU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 descr="D:\Documents\Наташа\Работа\Картинки\0_c014c_75875fb_XL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71048" y="3326240"/>
            <a:ext cx="2439903" cy="1421545"/>
          </a:xfrm>
          <a:prstGeom prst="rect">
            <a:avLst/>
          </a:prstGeom>
          <a:noFill/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84705" cy="45719"/>
          </a:xfrm>
          <a:prstGeom prst="rect">
            <a:avLst/>
          </a:prstGeom>
          <a:noFill/>
        </p:spPr>
      </p:pic>
      <p:sp>
        <p:nvSpPr>
          <p:cNvPr id="10246" name="Rectangle 6"/>
          <p:cNvSpPr>
            <a:spLocks noChangeArrowheads="1"/>
          </p:cNvSpPr>
          <p:nvPr/>
        </p:nvSpPr>
        <p:spPr bwMode="auto">
          <a:xfrm rot="10800000" flipV="1">
            <a:off x="539552" y="1674041"/>
            <a:ext cx="5256584" cy="403187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2127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normalizeH="0" baseline="0" dirty="0" smtClean="0">
                <a:ln/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«Живопись — идеальный способ отвлечения. Я не знаю ничего другого, что бы более полно поглощало ум, не изматывая тело. Какими бы ни были сиюминутные беспокойства или тревоги за будущее, как только картина начата, им уже нет места в мыслях. Они уходят в тень и тьму. Весь свет мыслей человека концентрируется на работе. Время уважительно стоит в сторонке».</a:t>
            </a:r>
            <a:r>
              <a:rPr kumimoji="0" lang="ru-RU" sz="1800" b="1" i="1" u="none" strike="noStrike" normalizeH="0" baseline="0" dirty="0" smtClean="0">
                <a:ln/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2127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1" u="none" strike="noStrike" normalizeH="0" baseline="0" dirty="0" smtClean="0">
                <a:ln/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400" i="0" u="none" strike="noStrike" normalizeH="0" baseline="0" dirty="0" smtClean="0">
                <a:ln/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Эти слова принадлежат </a:t>
            </a:r>
            <a:r>
              <a:rPr kumimoji="0" lang="ru-RU" sz="1400" i="1" u="none" strike="noStrike" normalizeH="0" baseline="0" dirty="0" smtClean="0">
                <a:ln/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Уинстону Черчиллю</a:t>
            </a:r>
            <a:r>
              <a:rPr kumimoji="0" lang="ru-RU" sz="1400" i="0" u="none" strike="noStrike" normalizeH="0" baseline="0" dirty="0" smtClean="0">
                <a:ln/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 который всю жизнь увлекался живописью и это было для него собственным способом </a:t>
            </a:r>
            <a:r>
              <a:rPr kumimoji="0" lang="ru-RU" sz="1400" i="0" u="none" strike="noStrike" normalizeH="0" baseline="0" dirty="0" err="1" smtClean="0">
                <a:ln/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арт-терапии</a:t>
            </a:r>
            <a:r>
              <a:rPr kumimoji="0" lang="ru-RU" sz="1400" i="0" u="none" strike="noStrike" normalizeH="0" baseline="0" dirty="0" smtClean="0">
                <a:ln/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i="0" u="none" strike="noStrike" normalizeH="0" baseline="0" dirty="0" err="1" smtClean="0">
                <a:ln/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способом</a:t>
            </a:r>
            <a:r>
              <a:rPr kumimoji="0" lang="ru-RU" sz="1400" i="0" u="none" strike="noStrike" normalizeH="0" baseline="0" dirty="0" smtClean="0">
                <a:ln/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отдохнуть, зарядиться энергией, дать возможность прийти новым идеям и решениям</a:t>
            </a:r>
            <a:r>
              <a:rPr kumimoji="0" lang="ru-RU" sz="1300" i="0" u="none" strike="noStrike" normalizeH="0" baseline="0" dirty="0" smtClean="0">
                <a:ln/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 </a:t>
            </a:r>
            <a:endParaRPr kumimoji="0" lang="ru-RU" sz="1800" i="0" u="none" strike="noStrike" normalizeH="0" baseline="0" dirty="0" smtClean="0">
              <a:ln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4" cstate="print"/>
          <a:srcRect l="11723" r="8556"/>
          <a:stretch>
            <a:fillRect/>
          </a:stretch>
        </p:blipFill>
        <p:spPr bwMode="auto">
          <a:xfrm>
            <a:off x="6084168" y="2204864"/>
            <a:ext cx="2448272" cy="3168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2B44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ocuments\Наташа\Работа\Картинки\shutterstock_1025288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2357430"/>
            <a:ext cx="2520280" cy="216024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76672"/>
            <a:ext cx="7467600" cy="108012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Цель:  создание условий  для формирования у дошкольников основ </a:t>
            </a:r>
            <a:r>
              <a:rPr lang="ru-RU" sz="1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здоровьесбережения</a:t>
            </a:r>
            <a:r>
              <a:rPr lang="ru-RU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 через использование элементов </a:t>
            </a:r>
            <a:r>
              <a:rPr lang="ru-RU" sz="1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арт</a:t>
            </a:r>
            <a:r>
              <a:rPr lang="ru-RU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–терапии.</a:t>
            </a:r>
            <a:endParaRPr lang="ru-RU" sz="1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14282" y="1928802"/>
            <a:ext cx="5987008" cy="4485112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Задачи:</a:t>
            </a:r>
          </a:p>
          <a:p>
            <a:pPr>
              <a:buNone/>
            </a:pPr>
            <a:r>
              <a:rPr lang="ru-RU" sz="1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Для детей</a:t>
            </a:r>
            <a:r>
              <a:rPr lang="ru-RU" sz="1200" b="1" dirty="0" smtClean="0"/>
              <a:t> </a:t>
            </a:r>
          </a:p>
          <a:p>
            <a:pPr>
              <a:buNone/>
            </a:pPr>
            <a:r>
              <a:rPr lang="ru-RU" sz="1200" dirty="0" smtClean="0"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+mj-lt"/>
                <a:ea typeface="Times New Roman" pitchFamily="18" charset="0"/>
                <a:cs typeface="Times New Roman" pitchFamily="18" charset="0"/>
              </a:rPr>
              <a:t>   -  Продолжать формировать коммуникативные отношения в процессе художественно творческой деятельности используя </a:t>
            </a:r>
            <a:r>
              <a:rPr lang="ru-RU" sz="1400" dirty="0" err="1" smtClean="0">
                <a:latin typeface="+mj-lt"/>
                <a:ea typeface="Times New Roman" pitchFamily="18" charset="0"/>
                <a:cs typeface="Times New Roman" pitchFamily="18" charset="0"/>
              </a:rPr>
              <a:t>изотерапию</a:t>
            </a:r>
            <a:r>
              <a:rPr lang="ru-RU" sz="1400" dirty="0" smtClean="0">
                <a:latin typeface="+mj-lt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400" dirty="0" smtClean="0">
                <a:latin typeface="+mj-lt"/>
                <a:ea typeface="Times New Roman" pitchFamily="18" charset="0"/>
                <a:cs typeface="Times New Roman" pitchFamily="18" charset="0"/>
              </a:rPr>
              <a:t>    -  Продолжать развивать познавательно-речевую активность,  детей  ОВЗ  через использование элементов </a:t>
            </a:r>
            <a:r>
              <a:rPr lang="ru-RU" sz="1400" dirty="0" err="1" smtClean="0">
                <a:latin typeface="+mj-lt"/>
                <a:ea typeface="Times New Roman" pitchFamily="18" charset="0"/>
                <a:cs typeface="Times New Roman" pitchFamily="18" charset="0"/>
              </a:rPr>
              <a:t>арт-терапии</a:t>
            </a:r>
            <a:r>
              <a:rPr lang="ru-RU" sz="1400" dirty="0" smtClean="0">
                <a:latin typeface="+mj-lt"/>
                <a:ea typeface="Times New Roman" pitchFamily="18" charset="0"/>
                <a:cs typeface="Times New Roman" pitchFamily="18" charset="0"/>
              </a:rPr>
              <a:t>.</a:t>
            </a:r>
            <a:endParaRPr lang="ru-RU" sz="1400" b="1" dirty="0" smtClean="0">
              <a:latin typeface="+mj-lt"/>
            </a:endParaRPr>
          </a:p>
          <a:p>
            <a:pPr lvl="0">
              <a:buNone/>
            </a:pPr>
            <a:r>
              <a:rPr lang="ru-RU" sz="1400" dirty="0" smtClean="0">
                <a:latin typeface="+mj-lt"/>
                <a:cs typeface="Times New Roman" pitchFamily="18" charset="0"/>
              </a:rPr>
              <a:t>    -  Установить партнёрские отношения с семьями воспитанников, объединить усилия для развития и воспитания детей  в вопросах о здоровом образе жизни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1143000"/>
          </a:xfrm>
        </p:spPr>
        <p:txBody>
          <a:bodyPr/>
          <a:lstStyle/>
          <a:p>
            <a:r>
              <a:rPr lang="ru-RU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</a:rPr>
              <a:t>Паспорт проекта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500034" y="1357298"/>
            <a:ext cx="7467600" cy="4873752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CC3300"/>
                </a:solidFill>
              </a:rPr>
              <a:t>ТИП ПРОЕКТА: </a:t>
            </a:r>
            <a:r>
              <a:rPr lang="ru-RU" b="1" dirty="0" err="1" smtClean="0">
                <a:solidFill>
                  <a:srgbClr val="CC3300"/>
                </a:solidFill>
              </a:rPr>
              <a:t>творческо</a:t>
            </a:r>
            <a:r>
              <a:rPr lang="ru-RU" b="1" dirty="0" smtClean="0">
                <a:solidFill>
                  <a:srgbClr val="CC3300"/>
                </a:solidFill>
              </a:rPr>
              <a:t> – познавательный, здоровье сберегающий </a:t>
            </a:r>
            <a:endParaRPr lang="ru-RU" dirty="0" smtClean="0">
              <a:solidFill>
                <a:srgbClr val="CC330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CC3300"/>
              </a:solidFill>
            </a:endParaRPr>
          </a:p>
          <a:p>
            <a:r>
              <a:rPr lang="ru-RU" b="1" dirty="0" smtClean="0">
                <a:solidFill>
                  <a:srgbClr val="CC3300"/>
                </a:solidFill>
              </a:rPr>
              <a:t>ПО КОЛИЧЕСТВУ УЧАСТНИКОВ:</a:t>
            </a:r>
            <a:r>
              <a:rPr lang="ru-RU" dirty="0" smtClean="0">
                <a:solidFill>
                  <a:srgbClr val="CC3300"/>
                </a:solidFill>
              </a:rPr>
              <a:t> </a:t>
            </a:r>
            <a:r>
              <a:rPr lang="ru-RU" i="1" dirty="0" smtClean="0">
                <a:solidFill>
                  <a:srgbClr val="CC3300"/>
                </a:solidFill>
              </a:rPr>
              <a:t>групповой</a:t>
            </a:r>
            <a:endParaRPr lang="ru-RU" dirty="0" smtClean="0">
              <a:solidFill>
                <a:srgbClr val="CC33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CC3300"/>
                </a:solidFill>
              </a:rPr>
              <a:t> </a:t>
            </a:r>
            <a:endParaRPr lang="ru-RU" dirty="0" smtClean="0">
              <a:solidFill>
                <a:srgbClr val="CC3300"/>
              </a:solidFill>
            </a:endParaRPr>
          </a:p>
          <a:p>
            <a:r>
              <a:rPr lang="ru-RU" b="1" dirty="0" smtClean="0">
                <a:solidFill>
                  <a:srgbClr val="CC3300"/>
                </a:solidFill>
              </a:rPr>
              <a:t>УЧАСТНИКИ ПРОЕКТА:</a:t>
            </a:r>
            <a:r>
              <a:rPr lang="ru-RU" dirty="0" smtClean="0">
                <a:solidFill>
                  <a:srgbClr val="CC3300"/>
                </a:solidFill>
              </a:rPr>
              <a:t> </a:t>
            </a:r>
            <a:r>
              <a:rPr lang="ru-RU" i="1" dirty="0" smtClean="0">
                <a:solidFill>
                  <a:srgbClr val="CC3300"/>
                </a:solidFill>
              </a:rPr>
              <a:t>дети старшей логопедической группы, воспитатели, родители.</a:t>
            </a:r>
            <a:endParaRPr lang="ru-RU" dirty="0" smtClean="0">
              <a:solidFill>
                <a:srgbClr val="CC330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CC3300"/>
              </a:solidFill>
            </a:endParaRPr>
          </a:p>
          <a:p>
            <a:r>
              <a:rPr lang="ru-RU" b="1" dirty="0" smtClean="0">
                <a:solidFill>
                  <a:srgbClr val="CC3300"/>
                </a:solidFill>
              </a:rPr>
              <a:t>ПО ПРОДОЛЖИТЕЛЬНОСТИ:</a:t>
            </a:r>
            <a:r>
              <a:rPr lang="ru-RU" dirty="0" smtClean="0">
                <a:solidFill>
                  <a:srgbClr val="CC3300"/>
                </a:solidFill>
              </a:rPr>
              <a:t> </a:t>
            </a:r>
            <a:r>
              <a:rPr lang="ru-RU" i="1" dirty="0" smtClean="0">
                <a:solidFill>
                  <a:srgbClr val="CC3300"/>
                </a:solidFill>
              </a:rPr>
              <a:t>средне - срочный</a:t>
            </a:r>
            <a:endParaRPr lang="ru-RU" dirty="0" smtClean="0">
              <a:solidFill>
                <a:srgbClr val="CC33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04664"/>
            <a:ext cx="3034680" cy="72008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</a:t>
            </a:r>
            <a:r>
              <a:rPr lang="ru-RU" b="1" cap="none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Актуальность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1000100" y="1785926"/>
            <a:ext cx="7467600" cy="4773144"/>
          </a:xfrm>
        </p:spPr>
        <p:txBody>
          <a:bodyPr>
            <a:noAutofit/>
          </a:bodyPr>
          <a:lstStyle/>
          <a:p>
            <a:r>
              <a:rPr lang="ru-RU" sz="1400" dirty="0" smtClean="0"/>
              <a:t>В настоящее время педагоги дошкольных образовательных учреждений находятся на пороге новой эпохи в истории российского дошкольного образования. На данном этапе происходит пересмотр содержания дошкольного образования На смену Временным (примерным) пришли Федеральные государственные требования, которые предполагают написание программы и подбор педагогических технологий с учетом особенностей контингента воспитанников. </a:t>
            </a:r>
          </a:p>
          <a:p>
            <a:r>
              <a:rPr lang="ru-RU" sz="1400" dirty="0" smtClean="0"/>
              <a:t>В эти инновационные процессы, касающиеся обновления содержания дошкольного образования, форм его реализации, методов и приемов преподнесения содержания детям, вовлечены и педагоги .Анализ результатов педагогической диагностики позволил обнаружить общие для всей вертикали недостатки по развитию речи. Общеизвестным фактом является то, что речевые нарушения у детей дошкольного возраста, не является исключительно логопедической проблемой. Речевые расстройства ограничивают познавательные возможности детей. Одновременно с речевой сферой страдает эмоциональная и </a:t>
            </a:r>
            <a:r>
              <a:rPr lang="ru-RU" sz="1400" dirty="0" err="1" smtClean="0"/>
              <a:t>сенсорно-перцептивная</a:t>
            </a:r>
            <a:r>
              <a:rPr lang="ru-RU" sz="1400" dirty="0" smtClean="0"/>
              <a:t> сфера ребёнка. У детей этой группы крайне низкая работоспособность. Работа с такими детьми, обычными методами и приёмами, не всегда даёт эффективные результаты. Поэтому, необходимо использовать новые технологии, одновременно обеспечивающие познавательное развитие детей и стимулирующую их речевую активность. Такой технологией, несущей особые коррекционные и развивающие возможности, является </a:t>
            </a:r>
            <a:r>
              <a:rPr lang="ru-RU" sz="1400" dirty="0" err="1" smtClean="0"/>
              <a:t>арт-терапия</a:t>
            </a:r>
            <a:r>
              <a:rPr lang="ru-RU" sz="1400" dirty="0" smtClean="0"/>
              <a:t>. </a:t>
            </a:r>
            <a:endParaRPr lang="ru-RU" sz="1400" dirty="0"/>
          </a:p>
        </p:txBody>
      </p:sp>
      <p:pic>
        <p:nvPicPr>
          <p:cNvPr id="2050" name="Picture 2" descr="D:\Documents\Наташа\Работа\Картинки\images (1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260648"/>
            <a:ext cx="1225188" cy="1412776"/>
          </a:xfrm>
          <a:prstGeom prst="rect">
            <a:avLst/>
          </a:prstGeom>
          <a:noFill/>
        </p:spPr>
      </p:pic>
      <p:pic>
        <p:nvPicPr>
          <p:cNvPr id="2051" name="Picture 3" descr="D:\Documents\Наташа\Работа\Картинки\0_c014c_75875fb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382030">
            <a:off x="9249693" y="3918379"/>
            <a:ext cx="2291408" cy="1420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4834880" cy="614129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400" dirty="0" smtClean="0"/>
              <a:t>        </a:t>
            </a:r>
            <a:r>
              <a:rPr lang="ru-RU" sz="1400" dirty="0" err="1" smtClean="0"/>
              <a:t>Арт-терапии</a:t>
            </a:r>
            <a:r>
              <a:rPr lang="ru-RU" sz="1400" dirty="0" smtClean="0"/>
              <a:t> является междисциплинарным подходом, соединяющим в себе различные области знания – психологию, педагогику, медицину и т.д. Есть преимущества, которые делают ее </a:t>
            </a:r>
            <a:r>
              <a:rPr lang="ru-RU" sz="1400" dirty="0" err="1" smtClean="0"/>
              <a:t>высококонкурентноспособной</a:t>
            </a:r>
            <a:r>
              <a:rPr lang="ru-RU" sz="1400" dirty="0" smtClean="0"/>
              <a:t>: </a:t>
            </a:r>
          </a:p>
          <a:p>
            <a:pPr lvl="0"/>
            <a:r>
              <a:rPr lang="ru-RU" sz="1400" dirty="0" smtClean="0"/>
              <a:t>Во-первых, это то, что </a:t>
            </a:r>
            <a:r>
              <a:rPr lang="ru-RU" sz="1400" dirty="0" err="1" smtClean="0"/>
              <a:t>арт-терапевтическая</a:t>
            </a:r>
            <a:r>
              <a:rPr lang="ru-RU" sz="1400" dirty="0" smtClean="0"/>
              <a:t> среда психологически безопасна, </a:t>
            </a:r>
            <a:r>
              <a:rPr lang="ru-RU" sz="1400" dirty="0" err="1" smtClean="0"/>
              <a:t>безоценочна</a:t>
            </a:r>
            <a:r>
              <a:rPr lang="ru-RU" sz="1400" dirty="0" smtClean="0"/>
              <a:t>, свободна. </a:t>
            </a:r>
          </a:p>
          <a:p>
            <a:pPr lvl="0"/>
            <a:r>
              <a:rPr lang="ru-RU" sz="1400" dirty="0" smtClean="0"/>
              <a:t>Во-вторых, продукт творчества ребенка – дает возможность дать ретроспективную оценку, проследить динамику развития. </a:t>
            </a:r>
          </a:p>
          <a:p>
            <a:pPr lvl="0"/>
            <a:r>
              <a:rPr lang="ru-RU" sz="1400" dirty="0" err="1" smtClean="0"/>
              <a:t>арт-терапия</a:t>
            </a:r>
            <a:r>
              <a:rPr lang="ru-RU" sz="1400" dirty="0" smtClean="0"/>
              <a:t> </a:t>
            </a:r>
            <a:r>
              <a:rPr lang="ru-RU" sz="1400" dirty="0" smtClean="0"/>
              <a:t>создает возможности осознания собственной ценности. Немаловажным является и то, что </a:t>
            </a:r>
            <a:r>
              <a:rPr lang="ru-RU" sz="1400" dirty="0" err="1" smtClean="0"/>
              <a:t>арт-терапия</a:t>
            </a:r>
            <a:r>
              <a:rPr lang="ru-RU" sz="1400" dirty="0" smtClean="0"/>
              <a:t> является средством невербального </a:t>
            </a:r>
            <a:r>
              <a:rPr lang="ru-RU" sz="1400" dirty="0" err="1" smtClean="0"/>
              <a:t>общеВ-третьихния</a:t>
            </a:r>
            <a:r>
              <a:rPr lang="ru-RU" sz="1400" dirty="0" smtClean="0"/>
              <a:t>. Это делает ее особенно ценной для тех, кто недостаточно хорошо владеет речью, кому сложно выразить свои мысли в словах; </a:t>
            </a:r>
          </a:p>
          <a:p>
            <a:r>
              <a:rPr lang="ru-RU" sz="1400" dirty="0" smtClean="0"/>
              <a:t>Практически каждый ребенок может участвовать в </a:t>
            </a:r>
            <a:r>
              <a:rPr lang="ru-RU" sz="1400" dirty="0" err="1" smtClean="0"/>
              <a:t>арт-терапевтической</a:t>
            </a:r>
            <a:r>
              <a:rPr lang="ru-RU" sz="1400" dirty="0" smtClean="0"/>
              <a:t> работе, которая не требует от него каких-либо способностей к изобразительной деятельности или художественных навыков. Кроме того, продукты изобразительного творчества являются объективным свидетельством настроений и мыслей дошкольника, что позволяет использовать их как диагностику. </a:t>
            </a:r>
            <a:r>
              <a:rPr lang="ru-RU" sz="1400" dirty="0" err="1" smtClean="0"/>
              <a:t>Арт</a:t>
            </a:r>
            <a:r>
              <a:rPr lang="ru-RU" sz="1400" dirty="0" smtClean="0"/>
              <a:t> - терапия позволяет познавать себя и окружающий мир. В большинстве случаев </a:t>
            </a:r>
            <a:r>
              <a:rPr lang="ru-RU" sz="1400" dirty="0" err="1" smtClean="0"/>
              <a:t>арт-терапевтическая</a:t>
            </a:r>
            <a:r>
              <a:rPr lang="ru-RU" sz="1400" dirty="0" smtClean="0"/>
              <a:t> работа вызывает у детей положительные эмоции, помогает преодолеть пассивность и безынициативность, сформировать более активную жизненную позицию. Побочным продуктом терапии искусством является удовлетворение, возникающее в результате выявления скрытых умений и их развития.</a:t>
            </a:r>
          </a:p>
          <a:p>
            <a:r>
              <a:rPr lang="ru-RU" sz="1400" dirty="0" smtClean="0"/>
              <a:t>Техники </a:t>
            </a:r>
            <a:r>
              <a:rPr lang="ru-RU" sz="1400" dirty="0" err="1" smtClean="0"/>
              <a:t>арт-терапии</a:t>
            </a:r>
            <a:r>
              <a:rPr lang="ru-RU" sz="1400" dirty="0" smtClean="0"/>
              <a:t> применяются при достаточно широком спектре проблем. Значение </a:t>
            </a:r>
            <a:r>
              <a:rPr lang="ru-RU" sz="1400" dirty="0" err="1" smtClean="0"/>
              <a:t>арт-терапии</a:t>
            </a:r>
            <a:r>
              <a:rPr lang="ru-RU" sz="1400" dirty="0" smtClean="0"/>
              <a:t> возрастает, когда речь заходит о детях с ОВЗ.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Documents\Наташа\Работа\Картинки\shutterstock_3800629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692696"/>
            <a:ext cx="2336126" cy="1559343"/>
          </a:xfrm>
          <a:prstGeom prst="rect">
            <a:avLst/>
          </a:prstGeom>
          <a:ln w="127000" cap="rnd">
            <a:solidFill>
              <a:srgbClr val="EF47CB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193" name="Picture 1" descr="D:\Documents\Наташа\Работа\Картинки\images (7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501008"/>
            <a:ext cx="2314575" cy="1971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2348880"/>
            <a:ext cx="4258816" cy="2952328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400" dirty="0" smtClean="0"/>
              <a:t>1 этап – организационный ( изучение литературы по данной теме, выявление проблемы, планирование  работы)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400" dirty="0" smtClean="0"/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400" dirty="0" smtClean="0"/>
              <a:t>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400" dirty="0" smtClean="0"/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400" dirty="0" smtClean="0"/>
              <a:t>2 этап практический( использование элементов  </a:t>
            </a:r>
            <a:r>
              <a:rPr lang="ru-RU" sz="1400" dirty="0" err="1" smtClean="0"/>
              <a:t>арт</a:t>
            </a:r>
            <a:r>
              <a:rPr lang="ru-RU" sz="1400" dirty="0" smtClean="0"/>
              <a:t> – терапии в практике)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400" dirty="0" smtClean="0"/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400" dirty="0" smtClean="0"/>
              <a:t>3 этап – итоговый</a:t>
            </a:r>
          </a:p>
        </p:txBody>
      </p:sp>
      <p:pic>
        <p:nvPicPr>
          <p:cNvPr id="1027" name="Picture 3" descr="D:\Documents\Наташа\Работа\арт терапия\images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717032"/>
            <a:ext cx="2133600" cy="2143125"/>
          </a:xfrm>
          <a:prstGeom prst="rect">
            <a:avLst/>
          </a:prstGeom>
          <a:noFill/>
        </p:spPr>
      </p:pic>
      <p:sp>
        <p:nvSpPr>
          <p:cNvPr id="6" name="Выноска со стрелкой вниз 5"/>
          <p:cNvSpPr/>
          <p:nvPr/>
        </p:nvSpPr>
        <p:spPr>
          <a:xfrm>
            <a:off x="323528" y="404664"/>
            <a:ext cx="7200800" cy="158417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Этапы реализации  работы над проектом</a:t>
            </a:r>
            <a:endParaRPr lang="ru-RU" sz="2000" b="1" dirty="0"/>
          </a:p>
        </p:txBody>
      </p:sp>
      <p:pic>
        <p:nvPicPr>
          <p:cNvPr id="1028" name="Picture 4" descr="D:\Documents\Наташа\Работа\Картинки\0_c014c_75875fb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879971">
            <a:off x="6642887" y="1704589"/>
            <a:ext cx="2493944" cy="1420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43428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Принципы реализации проекта: </a:t>
            </a:r>
            <a:r>
              <a:rPr lang="ru-RU" sz="1300" dirty="0" smtClean="0">
                <a:solidFill>
                  <a:schemeClr val="tx1"/>
                </a:solidFill>
              </a:rPr>
              <a:t/>
            </a:r>
            <a:br>
              <a:rPr lang="ru-RU" sz="13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rgbClr val="002060"/>
                </a:solidFill>
              </a:rPr>
              <a:t>1. Принцип </a:t>
            </a:r>
            <a:r>
              <a:rPr lang="ru-RU" sz="1400" dirty="0" err="1" smtClean="0">
                <a:solidFill>
                  <a:srgbClr val="002060"/>
                </a:solidFill>
              </a:rPr>
              <a:t>креативности</a:t>
            </a:r>
            <a:r>
              <a:rPr lang="ru-RU" sz="1400" dirty="0" smtClean="0">
                <a:solidFill>
                  <a:srgbClr val="002060"/>
                </a:solidFill>
              </a:rPr>
              <a:t>, позволяющий формировать новые знания, умения, навыки ребенка на базе уже имеющихся. </a:t>
            </a:r>
            <a:br>
              <a:rPr lang="ru-RU" sz="1400" dirty="0" smtClean="0">
                <a:solidFill>
                  <a:srgbClr val="002060"/>
                </a:solidFill>
              </a:rPr>
            </a:br>
            <a:r>
              <a:rPr lang="ru-RU" sz="1400" dirty="0" smtClean="0">
                <a:solidFill>
                  <a:srgbClr val="002060"/>
                </a:solidFill>
              </a:rPr>
              <a:t>2. Принцип компенсации - уравновешивание негативных эмоций с помощью элементов </a:t>
            </a:r>
            <a:r>
              <a:rPr lang="ru-RU" sz="1400" dirty="0" err="1" smtClean="0">
                <a:solidFill>
                  <a:srgbClr val="002060"/>
                </a:solidFill>
              </a:rPr>
              <a:t>арт</a:t>
            </a:r>
            <a:r>
              <a:rPr lang="ru-RU" sz="1400" dirty="0" smtClean="0">
                <a:solidFill>
                  <a:srgbClr val="002060"/>
                </a:solidFill>
              </a:rPr>
              <a:t> терапии</a:t>
            </a:r>
            <a:br>
              <a:rPr lang="ru-RU" sz="1400" dirty="0" smtClean="0">
                <a:solidFill>
                  <a:srgbClr val="002060"/>
                </a:solidFill>
              </a:rPr>
            </a:br>
            <a:r>
              <a:rPr lang="ru-RU" sz="1400" dirty="0" smtClean="0">
                <a:solidFill>
                  <a:srgbClr val="002060"/>
                </a:solidFill>
              </a:rPr>
              <a:t>3. Принцип интеграции предполагает объединение детей в подгруппы с целью формирования эффективных навыков общения со сверстниками и взрослым и приобретения новых форм сотрудничества.</a:t>
            </a:r>
            <a:br>
              <a:rPr lang="ru-RU" sz="1400" dirty="0" smtClean="0">
                <a:solidFill>
                  <a:srgbClr val="002060"/>
                </a:solidFill>
              </a:rPr>
            </a:br>
            <a:r>
              <a:rPr lang="ru-RU" sz="1400" dirty="0" smtClean="0">
                <a:solidFill>
                  <a:srgbClr val="002060"/>
                </a:solidFill>
              </a:rPr>
              <a:t> 4. Принцип гуманизации: во главу проекта поставлен ребенок и забота о его здоровье и безопасности. </a:t>
            </a:r>
            <a:r>
              <a:rPr lang="ru-RU" sz="1300" dirty="0" smtClean="0">
                <a:solidFill>
                  <a:srgbClr val="002060"/>
                </a:solidFill>
              </a:rPr>
              <a:t/>
            </a:r>
            <a:br>
              <a:rPr lang="ru-RU" sz="1300" dirty="0" smtClean="0">
                <a:solidFill>
                  <a:srgbClr val="002060"/>
                </a:solidFill>
              </a:rPr>
            </a:br>
            <a:r>
              <a:rPr lang="ru-RU" sz="1400" dirty="0" smtClean="0">
                <a:solidFill>
                  <a:srgbClr val="002060"/>
                </a:solidFill>
              </a:rPr>
              <a:t> Эти принципы взаимосвязаны и реализуются в единстве. </a:t>
            </a:r>
            <a:endParaRPr lang="ru-RU" sz="1300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67544" y="3068960"/>
            <a:ext cx="7467600" cy="333298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800" dirty="0" smtClean="0"/>
              <a:t>Предполагаемый результат: </a:t>
            </a:r>
          </a:p>
          <a:p>
            <a:r>
              <a:rPr lang="ru-RU" sz="1400" dirty="0" smtClean="0"/>
              <a:t> </a:t>
            </a:r>
            <a:r>
              <a:rPr lang="ru-RU" sz="1400" dirty="0" err="1" smtClean="0"/>
              <a:t>Сформированость</a:t>
            </a:r>
            <a:r>
              <a:rPr lang="ru-RU" sz="1400" dirty="0" smtClean="0"/>
              <a:t> творческих способностей детей с ОВЗ в процессе работы с  использование элементов </a:t>
            </a:r>
            <a:r>
              <a:rPr lang="ru-RU" sz="1400" dirty="0" err="1" smtClean="0"/>
              <a:t>арт</a:t>
            </a:r>
            <a:r>
              <a:rPr lang="ru-RU" sz="1400" dirty="0" smtClean="0"/>
              <a:t> терапии.</a:t>
            </a:r>
          </a:p>
          <a:p>
            <a:r>
              <a:rPr lang="ru-RU" sz="1400" dirty="0" smtClean="0"/>
              <a:t>Развитие познавательных способностей, тактильной чувствительности, мелкой моторики дошкольников.</a:t>
            </a:r>
          </a:p>
          <a:p>
            <a:r>
              <a:rPr lang="ru-RU" sz="1400" dirty="0" err="1" smtClean="0"/>
              <a:t>Сформированость</a:t>
            </a:r>
            <a:r>
              <a:rPr lang="ru-RU" sz="1400" dirty="0" smtClean="0"/>
              <a:t> коммуникативных навыков сотрудничества в общении со сверстниками и взрослым, необходимых для успешного протекания процесса обучения.</a:t>
            </a:r>
            <a:endParaRPr lang="ru-RU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7467600" cy="7920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en-US" sz="27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</a:rPr>
              <a:t>I  - </a:t>
            </a:r>
            <a:r>
              <a:rPr lang="ru-RU" sz="27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</a:rPr>
              <a:t>этап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</a:rPr>
              <a:t>организационный</a:t>
            </a:r>
            <a:br>
              <a:rPr lang="ru-RU" sz="2700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</a:rPr>
            </a:br>
            <a:r>
              <a:rPr lang="ru-RU" sz="2700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</a:rPr>
              <a:t>Цель: </a:t>
            </a:r>
            <a:r>
              <a:rPr lang="ru-RU" sz="2200" b="1" dirty="0" smtClean="0">
                <a:solidFill>
                  <a:srgbClr val="FF0000"/>
                </a:solidFill>
              </a:rPr>
              <a:t>планирование и прогнозирование предстоящей работы</a:t>
            </a:r>
            <a:r>
              <a:rPr lang="ru-RU" sz="2700" dirty="0" smtClean="0">
                <a:solidFill>
                  <a:srgbClr val="FF0000"/>
                </a:solidFill>
              </a:rPr>
              <a:t>. </a:t>
            </a:r>
            <a:endParaRPr lang="ru-RU" sz="27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276872"/>
            <a:ext cx="3826768" cy="3816424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200" b="1" dirty="0" smtClean="0">
                <a:latin typeface="+mj-lt"/>
                <a:ea typeface="Times New Roman" pitchFamily="18" charset="0"/>
                <a:cs typeface="Arial" pitchFamily="34" charset="0"/>
              </a:rPr>
              <a:t>1.составление плана работы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200" b="1" dirty="0" smtClean="0"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200" b="1" dirty="0" smtClean="0">
                <a:latin typeface="+mj-lt"/>
                <a:ea typeface="Times New Roman" pitchFamily="18" charset="0"/>
                <a:cs typeface="Arial" pitchFamily="34" charset="0"/>
              </a:rPr>
              <a:t>2. подбор материала (составление картотек нетрадиционных техник рисования, пальчиковых гимнастик, утренних гимнастик в стихотворной форме, русских народных игр)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200" b="1" dirty="0" smtClean="0"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200" b="1" dirty="0" smtClean="0">
                <a:latin typeface="+mj-lt"/>
                <a:ea typeface="Times New Roman" pitchFamily="18" charset="0"/>
                <a:cs typeface="Arial" pitchFamily="34" charset="0"/>
              </a:rPr>
              <a:t>3. анкетирование родителей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200" b="1" dirty="0" smtClean="0">
                <a:latin typeface="+mj-lt"/>
                <a:ea typeface="Times New Roman" pitchFamily="18" charset="0"/>
                <a:cs typeface="Arial" pitchFamily="34" charset="0"/>
              </a:rPr>
              <a:t>4. подбор разнообразных техник рисования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200" b="1" dirty="0" smtClean="0">
                <a:latin typeface="+mj-lt"/>
                <a:ea typeface="Times New Roman" pitchFamily="18" charset="0"/>
                <a:cs typeface="Arial" pitchFamily="34" charset="0"/>
              </a:rPr>
              <a:t> изучение методической литературы, интернет ресурсов.</a:t>
            </a:r>
            <a:endParaRPr lang="ru-RU" sz="1200" b="1" dirty="0" smtClean="0">
              <a:latin typeface="+mj-lt"/>
              <a:cs typeface="Arial" pitchFamily="34" charset="0"/>
            </a:endParaRPr>
          </a:p>
          <a:p>
            <a:pPr>
              <a:buNone/>
            </a:pPr>
            <a:r>
              <a:rPr lang="ru-RU" sz="1200" b="1" dirty="0" smtClean="0">
                <a:latin typeface="+mj-lt"/>
              </a:rPr>
              <a:t>5. подбор  консультаций,  буклетов  для</a:t>
            </a:r>
          </a:p>
          <a:p>
            <a:pPr>
              <a:buNone/>
            </a:pPr>
            <a:r>
              <a:rPr lang="ru-RU" sz="1200" b="1" dirty="0" smtClean="0">
                <a:latin typeface="+mj-lt"/>
              </a:rPr>
              <a:t>   родителей;  выпуск  газеты </a:t>
            </a:r>
          </a:p>
          <a:p>
            <a:pPr>
              <a:buNone/>
            </a:pPr>
            <a:endParaRPr lang="ru-RU" sz="1200" b="1" dirty="0" smtClean="0">
              <a:latin typeface="+mj-lt"/>
            </a:endParaRPr>
          </a:p>
          <a:p>
            <a:endParaRPr lang="ru-RU" dirty="0"/>
          </a:p>
        </p:txBody>
      </p:sp>
      <p:pic>
        <p:nvPicPr>
          <p:cNvPr id="6" name="Рисунок 5" descr="Упражнение &quot;Работа с творческим мусором&quot;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645024"/>
            <a:ext cx="2950021" cy="217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Арт-терапия для детей с синдромом Дауна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1700808"/>
            <a:ext cx="2661989" cy="1891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1330</TotalTime>
  <Words>1045</Words>
  <Application>Microsoft Office PowerPoint</Application>
  <PresentationFormat>Экран (4:3)</PresentationFormat>
  <Paragraphs>96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Арт терапия, как метод оздоровления в работе с логопедическими детьми</vt:lpstr>
      <vt:lpstr>Арт –терапия  - это один из методов ,  использующий возможности  искусства  для  достижения положительных  изменений в интелектуальном, социальном, эмоциональном  и  личностном  развитии.</vt:lpstr>
      <vt:lpstr>Цель:  создание условий  для формирования у дошкольников основ здоровьесбережения, через использование элементов арт –терапии.</vt:lpstr>
      <vt:lpstr>Паспорт проекта</vt:lpstr>
      <vt:lpstr>  Актуальность</vt:lpstr>
      <vt:lpstr>Слайд 6</vt:lpstr>
      <vt:lpstr>Слайд 7</vt:lpstr>
      <vt:lpstr>Принципы реализации проекта:  1. Принцип креативности, позволяющий формировать новые знания, умения, навыки ребенка на базе уже имеющихся.  2. Принцип компенсации - уравновешивание негативных эмоций с помощью элементов арт терапии 3. Принцип интеграции предполагает объединение детей в подгруппы с целью формирования эффективных навыков общения со сверстниками и взрослым и приобретения новых форм сотрудничества.  4. Принцип гуманизации: во главу проекта поставлен ребенок и забота о его здоровье и безопасности.   Эти принципы взаимосвязаны и реализуются в единстве. </vt:lpstr>
      <vt:lpstr> I  - этап организационный Цель: планирование и прогнозирование предстоящей работы. </vt:lpstr>
      <vt:lpstr>II – этап     практический Цель: реализация плана проекта с детьми и родителями.</vt:lpstr>
      <vt:lpstr>использование элементов арт -терапии на занятиях художественно творческой направленности с использованием нетрадиционных техник рисования   </vt:lpstr>
      <vt:lpstr>Сенсорная тропа для ног – это дорожка, на которой закреплены разные по фактуре “кочки”: Разнообразие ощущений делает хождение по дорожке увлекательным. Ходьба по ней используется для развития тактильного восприятия, координации движений и профилактики плоскостопия.</vt:lpstr>
      <vt:lpstr>сухие бассейны с разнообразными природными наполнителями  (каштанами, орехами, косточками, фасолью, горохом) дидактическая игра «Тактильные дорожки» Цель этих игр: развивать речь, координацию движений и тактильных анализаторов, мелкую моторику рук, ориентировку в пространстве, познавательное развитие, способствовать обогащению чувственного опыта детей через разные виды предметов.  </vt:lpstr>
      <vt:lpstr>Пальчиковые гимнастики    Пальчиковые игры очень эмоциональны, увлекательны.</vt:lpstr>
      <vt:lpstr>III этап  -   итоговый </vt:lpstr>
      <vt:lpstr>Используемая литература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 терапия</dc:title>
  <dc:creator>DNS</dc:creator>
  <cp:lastModifiedBy>Windows User</cp:lastModifiedBy>
  <cp:revision>132</cp:revision>
  <dcterms:created xsi:type="dcterms:W3CDTF">2017-12-09T16:22:48Z</dcterms:created>
  <dcterms:modified xsi:type="dcterms:W3CDTF">2018-01-27T15:45:42Z</dcterms:modified>
</cp:coreProperties>
</file>