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3"/>
  </p:notesMasterIdLst>
  <p:handoutMasterIdLst>
    <p:handoutMasterId r:id="rId24"/>
  </p:handoutMasterIdLst>
  <p:sldIdLst>
    <p:sldId id="258" r:id="rId2"/>
    <p:sldId id="263" r:id="rId3"/>
    <p:sldId id="257" r:id="rId4"/>
    <p:sldId id="261" r:id="rId5"/>
    <p:sldId id="260" r:id="rId6"/>
    <p:sldId id="284" r:id="rId7"/>
    <p:sldId id="282" r:id="rId8"/>
    <p:sldId id="283" r:id="rId9"/>
    <p:sldId id="269" r:id="rId10"/>
    <p:sldId id="268" r:id="rId11"/>
    <p:sldId id="271" r:id="rId12"/>
    <p:sldId id="275" r:id="rId13"/>
    <p:sldId id="280" r:id="rId14"/>
    <p:sldId id="274" r:id="rId15"/>
    <p:sldId id="285" r:id="rId16"/>
    <p:sldId id="279" r:id="rId17"/>
    <p:sldId id="277" r:id="rId18"/>
    <p:sldId id="286" r:id="rId19"/>
    <p:sldId id="287" r:id="rId20"/>
    <p:sldId id="288" r:id="rId21"/>
    <p:sldId id="28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FF"/>
    <a:srgbClr val="CC0000"/>
    <a:srgbClr val="FFCC00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485" autoAdjust="0"/>
    <p:restoredTop sz="94660"/>
  </p:normalViewPr>
  <p:slideViewPr>
    <p:cSldViewPr>
      <p:cViewPr varScale="1">
        <p:scale>
          <a:sx n="69" d="100"/>
          <a:sy n="69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F3374-E2AC-45EF-9FCB-52D87A967689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50A67-6D06-48AF-8457-3F636B8D7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490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DFFCB-EEB2-4D30-B7FC-137680B558EE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D8EFF-0F98-4D59-867D-1F0012DB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8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D8EFF-0F98-4D59-867D-1F0012DB8BBA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154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D8EFF-0F98-4D59-867D-1F0012DB8BB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15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C199-5313-4BEB-9CA8-2BD02C4AAAD6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A49A-028E-4EB8-87C4-BFEF01227D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75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C199-5313-4BEB-9CA8-2BD02C4AAAD6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A49A-028E-4EB8-87C4-BFEF01227D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91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C199-5313-4BEB-9CA8-2BD02C4AAAD6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A49A-028E-4EB8-87C4-BFEF01227D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C199-5313-4BEB-9CA8-2BD02C4AAAD6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A49A-028E-4EB8-87C4-BFEF01227D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48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C199-5313-4BEB-9CA8-2BD02C4AAAD6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A49A-028E-4EB8-87C4-BFEF01227D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53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C199-5313-4BEB-9CA8-2BD02C4AAAD6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A49A-028E-4EB8-87C4-BFEF01227D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35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C199-5313-4BEB-9CA8-2BD02C4AAAD6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A49A-028E-4EB8-87C4-BFEF01227D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32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C199-5313-4BEB-9CA8-2BD02C4AAAD6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A49A-028E-4EB8-87C4-BFEF01227D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C199-5313-4BEB-9CA8-2BD02C4AAAD6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A49A-028E-4EB8-87C4-BFEF01227D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90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C199-5313-4BEB-9CA8-2BD02C4AAAD6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A49A-028E-4EB8-87C4-BFEF01227D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94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C199-5313-4BEB-9CA8-2BD02C4AAAD6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A49A-028E-4EB8-87C4-BFEF01227D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20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1C199-5313-4BEB-9CA8-2BD02C4AAAD6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2A49A-028E-4EB8-87C4-BFEF01227D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13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 по запросу приглашение для родителей на родительское собра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4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Картинки по запросу зеленые фон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-2"/>
            <a:ext cx="932452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99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Центр  </a:t>
            </a:r>
            <a:r>
              <a:rPr lang="ru-RU" sz="3200" b="1" i="1" dirty="0">
                <a:solidFill>
                  <a:srgbClr val="FF0000"/>
                </a:solidFill>
              </a:rPr>
              <a:t>книги в группе  «Ягодки»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6840760" cy="56262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                                                         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                                  Сказки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                        К.И. Чуковского</a:t>
            </a: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                                      </a:t>
            </a:r>
            <a:r>
              <a:rPr lang="ru-RU" sz="2100" b="1" dirty="0" smtClean="0">
                <a:solidFill>
                  <a:srgbClr val="FF0000"/>
                </a:solidFill>
              </a:rPr>
              <a:t>Литературные  игры</a:t>
            </a: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                                                                Игры  по  сказкам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836712"/>
            <a:ext cx="3754760" cy="410504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800" dirty="0" smtClean="0"/>
              <a:t>      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2100" dirty="0" smtClean="0"/>
          </a:p>
          <a:p>
            <a:pPr marL="0" indent="0">
              <a:buNone/>
            </a:pPr>
            <a:endParaRPr lang="ru-RU" sz="2100" dirty="0"/>
          </a:p>
          <a:p>
            <a:pPr marL="0" indent="0">
              <a:buNone/>
            </a:pPr>
            <a:r>
              <a:rPr lang="ru-RU" sz="2100" dirty="0" smtClean="0"/>
              <a:t>     </a:t>
            </a:r>
            <a:r>
              <a:rPr lang="ru-RU" sz="2100" b="1" dirty="0" smtClean="0">
                <a:solidFill>
                  <a:srgbClr val="FF0000"/>
                </a:solidFill>
              </a:rPr>
              <a:t>Русские </a:t>
            </a:r>
          </a:p>
          <a:p>
            <a:pPr marL="0" indent="0">
              <a:buNone/>
            </a:pPr>
            <a:r>
              <a:rPr lang="ru-RU" sz="2100" b="1" dirty="0" smtClean="0">
                <a:solidFill>
                  <a:srgbClr val="FF0000"/>
                </a:solidFill>
              </a:rPr>
              <a:t>   народные </a:t>
            </a:r>
          </a:p>
          <a:p>
            <a:pPr marL="0" indent="0">
              <a:buNone/>
            </a:pP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smtClean="0">
                <a:solidFill>
                  <a:srgbClr val="FF0000"/>
                </a:solidFill>
              </a:rPr>
              <a:t>     сказки</a:t>
            </a:r>
            <a:endParaRPr lang="ru-RU" sz="2100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Мама\Documents\Семинар -практикум для  родителей\Книжный уголок\IMG-20180112-WA00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40768"/>
            <a:ext cx="2484276" cy="2951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ма\Documents\Семинар -практикум для  родителей\Книжный уголок\IMG-20180112-WA00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391545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ама\Documents\Семинар -практикум для  родителей\Книжный уголок\IMG-20180112-WA00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45024"/>
            <a:ext cx="4032448" cy="29299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12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85725"/>
            <a:ext cx="91694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Тематическая  выставка «Зима»</a:t>
            </a:r>
          </a:p>
        </p:txBody>
      </p:sp>
      <p:pic>
        <p:nvPicPr>
          <p:cNvPr id="4098" name="Picture 2" descr="C:\Users\Мама\Documents\Семинар -практикум для  родителей\Книжный уголок\IMG-20180112-WA0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563" y="1340768"/>
            <a:ext cx="6816758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5429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7776864" cy="45719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2400" b="1" i="1" dirty="0">
                <a:solidFill>
                  <a:srgbClr val="7030A0"/>
                </a:solidFill>
              </a:rPr>
              <a:t/>
            </a:r>
            <a:br>
              <a:rPr lang="ru-RU" sz="2400" b="1" i="1" dirty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        Деловая  игра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8784976" cy="6192688"/>
          </a:xfrm>
        </p:spPr>
        <p:txBody>
          <a:bodyPr>
            <a:normAutofit fontScale="77500" lnSpcReduction="20000"/>
          </a:bodyPr>
          <a:lstStyle/>
          <a:p>
            <a:r>
              <a:rPr lang="ru-RU" sz="2000" b="1" i="1" dirty="0" smtClean="0">
                <a:solidFill>
                  <a:srgbClr val="CC00FF"/>
                </a:solidFill>
              </a:rPr>
              <a:t>Рифмованные  строчки.</a:t>
            </a:r>
          </a:p>
          <a:p>
            <a:pPr algn="l"/>
            <a:r>
              <a:rPr lang="ru-RU" sz="15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На свете – великое  множество книг.  Каждая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из них 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выполняет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главную функцию – 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передает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информацию, и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среди 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множества произведений существует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особая категория – 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это стихотворения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которые не только 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сообщают знания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но и 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завораживают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слушателей  своим неповторимым языком – рифмованными 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строчками.</a:t>
            </a:r>
          </a:p>
          <a:p>
            <a:pPr algn="l"/>
            <a:endParaRPr lang="ru-RU" sz="15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1500" b="1" u="sng" dirty="0" smtClean="0">
                <a:solidFill>
                  <a:srgbClr val="CC00FF"/>
                </a:solidFill>
                <a:latin typeface="Times New Roman"/>
                <a:ea typeface="Calibri"/>
                <a:cs typeface="Times New Roman"/>
              </a:rPr>
              <a:t>Задание:</a:t>
            </a:r>
            <a:r>
              <a:rPr lang="ru-RU" sz="15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</a:t>
            </a:r>
            <a:r>
              <a:rPr lang="ru-RU" sz="1500" b="1" dirty="0" smtClean="0">
                <a:solidFill>
                  <a:srgbClr val="CC00FF"/>
                </a:solidFill>
                <a:latin typeface="Times New Roman"/>
                <a:ea typeface="Calibri"/>
                <a:cs typeface="Times New Roman"/>
              </a:rPr>
              <a:t>продолжи строчку стихотворения, укажи  его автора.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ru-RU" sz="15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5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У меня живет козленок, я сама его пасу</a:t>
            </a:r>
            <a:r>
              <a:rPr lang="ru-RU" sz="15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  </a:t>
            </a:r>
          </a:p>
          <a:p>
            <a:pPr algn="l"/>
            <a:r>
              <a:rPr lang="ru-RU" sz="15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500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                                       (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Я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козленка в сад зеленый рано утром отнесу» А.Барто 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«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Козленок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»)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ru-RU" sz="15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5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Только заинька был паинька: не мяукал и не хрюкал 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–</a:t>
            </a:r>
          </a:p>
          <a:p>
            <a:pPr algn="l"/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   (под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капустою лежал, по-заячьи лопотал и зверюшек неразумных уговаривал…» К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Чуковский «Путаница»)</a:t>
            </a:r>
          </a:p>
          <a:p>
            <a:pPr algn="l"/>
            <a:endParaRPr lang="ru-RU" sz="15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285750" indent="-285750" algn="l">
              <a:buFont typeface="Wingdings" pitchFamily="2" charset="2"/>
              <a:buChar char="ü"/>
            </a:pPr>
            <a:r>
              <a:rPr lang="ru-RU" sz="15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5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Прибежала мышка-мать, поглядела на кровать,  </a:t>
            </a:r>
            <a:endParaRPr lang="ru-RU" sz="1500" b="1" i="1" dirty="0" smtClean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pPr algn="l"/>
            <a:r>
              <a:rPr lang="ru-RU" sz="15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                            (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ищет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глупого мышонка, а мышонка не видать» 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С. Маршак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«Сказка о глупом мышонке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»)</a:t>
            </a:r>
          </a:p>
          <a:p>
            <a:pPr algn="l"/>
            <a:endParaRPr lang="ru-RU" sz="15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285750" indent="-285750" algn="l">
              <a:buFont typeface="Wingdings" pitchFamily="2" charset="2"/>
              <a:buChar char="ü"/>
            </a:pPr>
            <a:r>
              <a:rPr lang="ru-RU" sz="15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5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Я захотел устроить бал, </a:t>
            </a:r>
            <a:r>
              <a:rPr lang="ru-RU" sz="15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и я </a:t>
            </a:r>
            <a:r>
              <a:rPr lang="ru-RU" sz="15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гостей к себе позвал. </a:t>
            </a:r>
            <a:endParaRPr lang="ru-RU" sz="1500" b="1" i="1" dirty="0" smtClean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pPr algn="l"/>
            <a:r>
              <a:rPr lang="ru-RU" sz="1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                                        (Купил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муку, купил творог, испек рассыпчатый пирог» Д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Хармс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«Очень-очень вкусный пирог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»)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5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285750" indent="-285750" algn="l">
              <a:buFont typeface="Wingdings" pitchFamily="2" charset="2"/>
              <a:buChar char="ü"/>
            </a:pPr>
            <a:r>
              <a:rPr lang="ru-RU" sz="15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5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Я рубашку сшила Мишке, я сошью ему штанишки. </a:t>
            </a:r>
            <a:endParaRPr lang="ru-RU" sz="1500" b="1" i="1" dirty="0" smtClean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pPr algn="l"/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(Надо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 ним карман пришить и конфетку положить» З. Александрова «Мой мишка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»)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5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285750" indent="-285750" algn="l">
              <a:buFont typeface="Wingdings" pitchFamily="2" charset="2"/>
              <a:buChar char="ü"/>
            </a:pPr>
            <a:r>
              <a:rPr lang="ru-RU" sz="15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5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Не шумят мои игрушки, тихо в комнате пустой, </a:t>
            </a:r>
            <a:endParaRPr lang="ru-RU" sz="1500" b="1" i="1" dirty="0" smtClean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pPr algn="l"/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(а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 маминой подушке луч крадется золотой» 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Е .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Благинина «Посидим в тишине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»)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5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285750" indent="-285750" algn="l">
              <a:buFont typeface="Wingdings" pitchFamily="2" charset="2"/>
              <a:buChar char="ü"/>
            </a:pPr>
            <a:r>
              <a:rPr lang="ru-RU" sz="15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5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Заболела эта книжка: изорвал ее братишка</a:t>
            </a:r>
            <a:r>
              <a:rPr lang="ru-RU" sz="15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l"/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(Я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больную пожалею: я возьму ее и склею!» Б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Заходер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«Переплетчица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»)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5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285750" indent="-285750" algn="l">
              <a:buFont typeface="Wingdings" pitchFamily="2" charset="2"/>
              <a:buChar char="ü"/>
            </a:pPr>
            <a:r>
              <a:rPr lang="ru-RU" sz="15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5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И вывихнуто плечико у бедного кузнечика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; </a:t>
            </a:r>
            <a:endParaRPr lang="ru-RU" sz="15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algn="l"/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(не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прыгает, не скачет он, а горько-горько плачет он» К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Чуковский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Айболит»)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5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285750" indent="-285750" algn="l">
              <a:buFont typeface="Wingdings" pitchFamily="2" charset="2"/>
              <a:buChar char="ü"/>
            </a:pPr>
            <a:r>
              <a:rPr lang="ru-RU" sz="1500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5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Кто стучится в дверь ко мне с толстой сумкой на ремне, </a:t>
            </a:r>
            <a:r>
              <a:rPr lang="ru-RU" sz="1500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500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                                          (с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цифрой пять на медной бляшке, в синей форменной фуражке?» С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Маршак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Почта»)</a:t>
            </a:r>
          </a:p>
          <a:p>
            <a:pPr algn="l"/>
            <a:endParaRPr lang="ru-RU" sz="15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1500" b="1" u="sng" dirty="0" smtClean="0">
                <a:solidFill>
                  <a:srgbClr val="CC00FF"/>
                </a:solidFill>
                <a:latin typeface="Times New Roman"/>
                <a:ea typeface="Times New Roman"/>
                <a:cs typeface="Times New Roman"/>
              </a:rPr>
              <a:t>Задание:</a:t>
            </a:r>
            <a:r>
              <a:rPr lang="ru-RU" sz="1500" b="1" dirty="0" smtClean="0">
                <a:solidFill>
                  <a:srgbClr val="CC00FF"/>
                </a:solidFill>
                <a:latin typeface="Times New Roman"/>
                <a:ea typeface="Times New Roman"/>
                <a:cs typeface="Times New Roman"/>
              </a:rPr>
              <a:t>          прочесть  небольшое  стихотворение  из  своего  детства</a:t>
            </a:r>
          </a:p>
          <a:p>
            <a:pPr algn="l"/>
            <a:endParaRPr lang="ru-RU" sz="15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/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60039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Волшебница  сказка.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48680"/>
            <a:ext cx="8424936" cy="5832648"/>
          </a:xfrm>
        </p:spPr>
        <p:txBody>
          <a:bodyPr>
            <a:normAutofit fontScale="250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Calibri"/>
                <a:cs typeface="Times New Roman"/>
              </a:rPr>
              <a:t>              С </a:t>
            </a:r>
            <a:r>
              <a:rPr lang="ru-RU" sz="5600" dirty="0">
                <a:latin typeface="Times New Roman"/>
                <a:ea typeface="Calibri"/>
                <a:cs typeface="Times New Roman"/>
              </a:rPr>
              <a:t>раннего детства мы заворожено слушаем увлекательные сказки, которые нам читают на ночь мамы и бабушки. Становясь взрослыми, мы в свою очередь приводим в фантастический мир сказочных героев своих детей и внуков. Незамысловатые и веселые народные сказки учат нас быть честными, справедливыми, </a:t>
            </a:r>
            <a:r>
              <a:rPr lang="ru-RU" sz="5600" dirty="0" smtClean="0">
                <a:latin typeface="Times New Roman"/>
                <a:ea typeface="Calibri"/>
                <a:cs typeface="Times New Roman"/>
              </a:rPr>
              <a:t>смелыми. История </a:t>
            </a:r>
            <a:r>
              <a:rPr lang="ru-RU" sz="5600" dirty="0">
                <a:latin typeface="Times New Roman"/>
                <a:ea typeface="Calibri"/>
                <a:cs typeface="Times New Roman"/>
              </a:rPr>
              <a:t>появления сказок уходит еще в древние времена, когда накопленная столетиями народная мудрость передавалась от поколения к поколению в виде смешных, но поучительных историй. Магическая сила сказок </a:t>
            </a:r>
            <a:r>
              <a:rPr lang="ru-RU" sz="5600" dirty="0" smtClean="0">
                <a:latin typeface="Times New Roman"/>
                <a:ea typeface="Calibri"/>
                <a:cs typeface="Times New Roman"/>
              </a:rPr>
              <a:t>на </a:t>
            </a:r>
            <a:r>
              <a:rPr lang="ru-RU" sz="5600" dirty="0">
                <a:latin typeface="Times New Roman"/>
                <a:ea typeface="Calibri"/>
                <a:cs typeface="Times New Roman"/>
              </a:rPr>
              <a:t>протяжении многих веков завораживает людей и заставляет их снова и снова переживать и сочувствовать главным </a:t>
            </a:r>
            <a:r>
              <a:rPr lang="ru-RU" sz="5600" dirty="0" smtClean="0">
                <a:latin typeface="Times New Roman"/>
                <a:ea typeface="Calibri"/>
                <a:cs typeface="Times New Roman"/>
              </a:rPr>
              <a:t>героям.</a:t>
            </a:r>
          </a:p>
          <a:p>
            <a:pPr algn="just">
              <a:spcAft>
                <a:spcPts val="0"/>
              </a:spcAft>
            </a:pPr>
            <a:endParaRPr lang="ru-RU" sz="5600" dirty="0" smtClean="0">
              <a:latin typeface="Times New Roman"/>
              <a:ea typeface="Calibri"/>
              <a:cs typeface="Times New Roman"/>
            </a:endParaRPr>
          </a:p>
          <a:p>
            <a:pPr marL="685800" indent="-6858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ru-RU" sz="6400" b="1" u="sng" dirty="0" smtClean="0">
                <a:solidFill>
                  <a:srgbClr val="CC00FF"/>
                </a:solidFill>
                <a:latin typeface="Times New Roman"/>
                <a:ea typeface="Calibri"/>
                <a:cs typeface="Times New Roman"/>
              </a:rPr>
              <a:t>Задание</a:t>
            </a:r>
            <a:r>
              <a:rPr lang="ru-RU" sz="6400" b="1" dirty="0" smtClean="0">
                <a:solidFill>
                  <a:srgbClr val="CC00FF"/>
                </a:solidFill>
                <a:latin typeface="Times New Roman"/>
                <a:ea typeface="Calibri"/>
                <a:cs typeface="Times New Roman"/>
              </a:rPr>
              <a:t>:     </a:t>
            </a:r>
            <a:r>
              <a:rPr lang="ru-RU" sz="6400" dirty="0" smtClean="0">
                <a:solidFill>
                  <a:srgbClr val="CC00FF"/>
                </a:solidFill>
                <a:latin typeface="Times New Roman"/>
                <a:ea typeface="Calibri"/>
                <a:cs typeface="Times New Roman"/>
              </a:rPr>
              <a:t>вспомните </a:t>
            </a:r>
            <a:r>
              <a:rPr lang="ru-RU" sz="6400" dirty="0">
                <a:solidFill>
                  <a:srgbClr val="CC00FF"/>
                </a:solidFill>
                <a:latin typeface="Times New Roman"/>
                <a:ea typeface="Calibri"/>
                <a:cs typeface="Times New Roman"/>
              </a:rPr>
              <a:t>героев любимых сказок и отгадайте про них загадки.</a:t>
            </a:r>
            <a:endParaRPr lang="ru-RU" sz="6400" dirty="0">
              <a:solidFill>
                <a:srgbClr val="CC00FF"/>
              </a:solidFill>
              <a:ea typeface="Calibri"/>
              <a:cs typeface="Times New Roman"/>
            </a:endParaRPr>
          </a:p>
          <a:p>
            <a:pPr marL="857250" lvl="0" indent="-8572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64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Коли есть печка, не нужен диван, щукой командует в сказке… </a:t>
            </a:r>
            <a:r>
              <a:rPr lang="ru-RU" sz="6400" dirty="0">
                <a:latin typeface="Times New Roman"/>
                <a:ea typeface="Times New Roman"/>
                <a:cs typeface="Times New Roman"/>
              </a:rPr>
              <a:t>(не Иван, а Емеля)</a:t>
            </a:r>
          </a:p>
          <a:p>
            <a:pPr marL="857250" lvl="0" indent="-8572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64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Дернуть за веревочку –такой для входа код. Съел бабушку и внучку голодный серый… </a:t>
            </a:r>
            <a:r>
              <a:rPr lang="ru-RU" sz="6400" dirty="0">
                <a:latin typeface="Times New Roman"/>
                <a:ea typeface="Times New Roman"/>
                <a:cs typeface="Times New Roman"/>
              </a:rPr>
              <a:t>(не Кот, а Волк)</a:t>
            </a:r>
          </a:p>
          <a:p>
            <a:pPr marL="857250" lvl="0" indent="-8572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64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 Людоедах знает толк, съест, как мышь, любого…</a:t>
            </a:r>
            <a:r>
              <a:rPr lang="ru-RU" sz="64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400" dirty="0">
                <a:latin typeface="Times New Roman"/>
                <a:ea typeface="Times New Roman"/>
                <a:cs typeface="Times New Roman"/>
              </a:rPr>
              <a:t>(не Волк, а Кот в сапогах)</a:t>
            </a:r>
          </a:p>
          <a:p>
            <a:pPr marL="857250" lvl="0" indent="-8572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64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Озорник, хвастун, крепыш, подлетел к окну… </a:t>
            </a:r>
            <a:r>
              <a:rPr lang="ru-RU" sz="6400" dirty="0">
                <a:latin typeface="Times New Roman"/>
                <a:ea typeface="Times New Roman"/>
                <a:cs typeface="Times New Roman"/>
              </a:rPr>
              <a:t>(не Малыш, а </a:t>
            </a:r>
            <a:r>
              <a:rPr lang="ru-RU" sz="6400" dirty="0" err="1">
                <a:latin typeface="Times New Roman"/>
                <a:ea typeface="Times New Roman"/>
                <a:cs typeface="Times New Roman"/>
              </a:rPr>
              <a:t>Карлсон</a:t>
            </a:r>
            <a:r>
              <a:rPr lang="ru-RU" sz="6400" dirty="0">
                <a:latin typeface="Times New Roman"/>
                <a:ea typeface="Times New Roman"/>
                <a:cs typeface="Times New Roman"/>
              </a:rPr>
              <a:t>)</a:t>
            </a:r>
          </a:p>
          <a:p>
            <a:pPr marL="857250" lvl="0" indent="-8572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64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Волка не пускают, Волка братья злят, крепкий дом построен у троих… </a:t>
            </a:r>
            <a:r>
              <a:rPr lang="ru-RU" sz="6400" dirty="0">
                <a:latin typeface="Times New Roman"/>
                <a:ea typeface="Times New Roman"/>
                <a:cs typeface="Times New Roman"/>
              </a:rPr>
              <a:t>(не козлят, а поросят)</a:t>
            </a:r>
          </a:p>
          <a:p>
            <a:pPr marL="857250" lvl="0" indent="-8572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64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Плетью бьет всех, кто шалит, мучит кукол… </a:t>
            </a:r>
            <a:r>
              <a:rPr lang="ru-RU" sz="6400" dirty="0">
                <a:latin typeface="Times New Roman"/>
                <a:ea typeface="Times New Roman"/>
                <a:cs typeface="Times New Roman"/>
              </a:rPr>
              <a:t>(не Айболит, а Карабас)</a:t>
            </a:r>
          </a:p>
          <a:p>
            <a:pPr marL="857250" lvl="0" indent="-8572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64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Стрела у Ивана упала в болото и в лапы попала она… </a:t>
            </a:r>
            <a:r>
              <a:rPr lang="ru-RU" sz="6400" dirty="0">
                <a:latin typeface="Times New Roman"/>
                <a:ea typeface="Times New Roman"/>
                <a:cs typeface="Times New Roman"/>
              </a:rPr>
              <a:t>(не бегемота, а Лягушки)</a:t>
            </a:r>
          </a:p>
          <a:p>
            <a:pPr marL="857250" lvl="0" indent="-8572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64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Лягушка со стрелою – печальная картина. Женой квакушка станет теперь для… </a:t>
            </a:r>
            <a:r>
              <a:rPr lang="ru-RU" sz="6400" dirty="0">
                <a:latin typeface="Times New Roman"/>
                <a:ea typeface="Times New Roman"/>
                <a:cs typeface="Times New Roman"/>
              </a:rPr>
              <a:t>(не Буратино, а для Ивана-царевича)</a:t>
            </a:r>
          </a:p>
          <a:p>
            <a:pPr marL="857250" lvl="0" indent="-8572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64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Из полена Карло вырезал фигурку, существо ожившее он назвал… </a:t>
            </a:r>
            <a:r>
              <a:rPr lang="ru-RU" sz="6400" dirty="0">
                <a:latin typeface="Times New Roman"/>
                <a:ea typeface="Times New Roman"/>
                <a:cs typeface="Times New Roman"/>
              </a:rPr>
              <a:t>(не Снегуркой, а Буратино)</a:t>
            </a:r>
          </a:p>
          <a:p>
            <a:pPr marL="857250" lvl="0" indent="-8572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64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У попа работник родом из крестьян, за щелчки работать нанялся… </a:t>
            </a:r>
            <a:r>
              <a:rPr lang="ru-RU" sz="6400" dirty="0">
                <a:latin typeface="Times New Roman"/>
                <a:ea typeface="Times New Roman"/>
                <a:cs typeface="Times New Roman"/>
              </a:rPr>
              <a:t>(не Иван, а Балда)</a:t>
            </a:r>
          </a:p>
          <a:p>
            <a:endParaRPr lang="ru-RU" sz="6400" dirty="0"/>
          </a:p>
        </p:txBody>
      </p:sp>
    </p:spTree>
    <p:extLst>
      <p:ext uri="{BB962C8B-B14F-4D97-AF65-F5344CB8AC3E}">
        <p14:creationId xmlns:p14="http://schemas.microsoft.com/office/powerpoint/2010/main" val="33684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b="1" i="1" dirty="0" smtClean="0"/>
              <a:t>Мнемотаблица</a:t>
            </a:r>
            <a:endParaRPr lang="ru-RU" sz="27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480720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1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-8950"/>
            <a:ext cx="9324528" cy="68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525658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196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" y="0"/>
            <a:ext cx="91351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 numCol="3"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effectLst/>
                <a:latin typeface="+mn-lt"/>
                <a:ea typeface="Calibri"/>
                <a:cs typeface="Times New Roman"/>
              </a:rPr>
              <a:t>В детской книжке сто картинок, </a:t>
            </a:r>
            <a:br>
              <a:rPr lang="ru-RU" sz="1600" dirty="0" smtClean="0">
                <a:effectLst/>
                <a:latin typeface="+mn-lt"/>
                <a:ea typeface="Calibri"/>
                <a:cs typeface="Times New Roman"/>
              </a:rPr>
            </a:br>
            <a:r>
              <a:rPr lang="ru-RU" sz="1600" dirty="0" smtClean="0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  <a:t>Сто </a:t>
            </a:r>
            <a:r>
              <a:rPr lang="ru-RU" sz="1600" dirty="0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  <a:t>стихов и сто историй, </a:t>
            </a:r>
            <a:r>
              <a:rPr lang="ru-RU" sz="1600" dirty="0" smtClean="0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  <a:t>Сто вопросов и ответов,</a:t>
            </a:r>
            <a:br>
              <a:rPr lang="ru-RU" sz="1600" dirty="0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  <a:t>Тьма загадок и затей. </a:t>
            </a:r>
            <a:r>
              <a:rPr lang="ru-RU" sz="1600" dirty="0" smtClean="0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</a:br>
            <a:r>
              <a:rPr lang="ru-RU" sz="1600" dirty="0" smtClean="0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</a:br>
            <a:r>
              <a:rPr lang="ru-RU" sz="1600" dirty="0" smtClean="0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+mn-lt"/>
                <a:ea typeface="Calibri"/>
                <a:cs typeface="Times New Roman"/>
              </a:rPr>
            </a:br>
            <a:r>
              <a:rPr lang="ru-RU" sz="1600" dirty="0" smtClean="0">
                <a:effectLst/>
                <a:latin typeface="+mn-lt"/>
                <a:ea typeface="Calibri"/>
                <a:cs typeface="Times New Roman"/>
              </a:rPr>
              <a:t>Обо  всем расскажет  книжка  </a:t>
            </a:r>
            <a:r>
              <a:rPr lang="ru-RU" sz="1600" dirty="0">
                <a:latin typeface="+mn-lt"/>
                <a:ea typeface="Calibri"/>
                <a:cs typeface="Times New Roman"/>
              </a:rPr>
              <a:t>,</a:t>
            </a:r>
            <a:br>
              <a:rPr lang="ru-RU" sz="1600" dirty="0">
                <a:latin typeface="+mn-lt"/>
                <a:ea typeface="Calibri"/>
                <a:cs typeface="Times New Roman"/>
              </a:rPr>
            </a:br>
            <a:r>
              <a:rPr lang="ru-RU" sz="1600" dirty="0" smtClean="0">
                <a:effectLst/>
                <a:latin typeface="+mn-lt"/>
                <a:ea typeface="Calibri"/>
                <a:cs typeface="Times New Roman"/>
              </a:rPr>
              <a:t>Мир большой покажет книжка,</a:t>
            </a:r>
            <a:r>
              <a:rPr lang="ru-RU" sz="1600" dirty="0">
                <a:latin typeface="+mn-lt"/>
                <a:ea typeface="Calibri"/>
                <a:cs typeface="Times New Roman"/>
              </a:rPr>
              <a:t/>
            </a:r>
            <a:br>
              <a:rPr lang="ru-RU" sz="1600" dirty="0">
                <a:latin typeface="+mn-lt"/>
                <a:ea typeface="Calibri"/>
                <a:cs typeface="Times New Roman"/>
              </a:rPr>
            </a:br>
            <a:r>
              <a:rPr lang="ru-RU" sz="1600" dirty="0" smtClean="0">
                <a:effectLst/>
                <a:latin typeface="+mn-lt"/>
                <a:ea typeface="Calibri"/>
                <a:cs typeface="Times New Roman"/>
              </a:rPr>
              <a:t>Доброму научит книжка</a:t>
            </a:r>
            <a:r>
              <a:rPr lang="ru-RU" sz="1600" dirty="0">
                <a:latin typeface="+mn-lt"/>
                <a:ea typeface="Calibri"/>
                <a:cs typeface="Times New Roman"/>
              </a:rPr>
              <a:t/>
            </a:r>
            <a:br>
              <a:rPr lang="ru-RU" sz="1600" dirty="0">
                <a:latin typeface="+mn-lt"/>
                <a:ea typeface="Calibri"/>
                <a:cs typeface="Times New Roman"/>
              </a:rPr>
            </a:br>
            <a:r>
              <a:rPr lang="ru-RU" sz="1600" dirty="0" smtClean="0">
                <a:effectLst/>
                <a:latin typeface="+mn-lt"/>
                <a:ea typeface="Calibri"/>
                <a:cs typeface="Times New Roman"/>
              </a:rPr>
              <a:t>Школьников и малышей.</a:t>
            </a:r>
            <a:r>
              <a:rPr lang="ru-RU" sz="1600" dirty="0">
                <a:latin typeface="+mn-lt"/>
                <a:ea typeface="Calibri"/>
                <a:cs typeface="Times New Roman"/>
              </a:rPr>
              <a:t/>
            </a:r>
            <a:br>
              <a:rPr lang="ru-RU" sz="1600" dirty="0">
                <a:latin typeface="+mn-lt"/>
                <a:ea typeface="Calibri"/>
                <a:cs typeface="Times New Roman"/>
              </a:rPr>
            </a:br>
            <a:r>
              <a:rPr lang="ru-RU" sz="1600" dirty="0">
                <a:latin typeface="+mn-lt"/>
                <a:ea typeface="Calibri"/>
                <a:cs typeface="Times New Roman"/>
              </a:rPr>
              <a:t/>
            </a:r>
            <a:br>
              <a:rPr lang="ru-RU" sz="1600" dirty="0">
                <a:latin typeface="+mn-lt"/>
                <a:ea typeface="Calibri"/>
                <a:cs typeface="Times New Roman"/>
              </a:rPr>
            </a:br>
            <a:r>
              <a:rPr lang="ru-RU" sz="1600" dirty="0" smtClean="0">
                <a:latin typeface="+mn-lt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+mn-lt"/>
                <a:ea typeface="Calibri"/>
                <a:cs typeface="Times New Roman"/>
              </a:rPr>
            </a:br>
            <a:r>
              <a:rPr lang="ru-RU" sz="1600" dirty="0">
                <a:latin typeface="+mn-lt"/>
                <a:ea typeface="Calibri"/>
                <a:cs typeface="Times New Roman"/>
              </a:rPr>
              <a:t/>
            </a:r>
            <a:br>
              <a:rPr lang="ru-RU" sz="1600" dirty="0">
                <a:latin typeface="+mn-lt"/>
                <a:ea typeface="Calibri"/>
                <a:cs typeface="Times New Roman"/>
              </a:rPr>
            </a:br>
            <a:r>
              <a:rPr lang="ru-RU" sz="1600" dirty="0" smtClean="0">
                <a:effectLst/>
                <a:latin typeface="+mn-lt"/>
                <a:ea typeface="Calibri"/>
                <a:cs typeface="Times New Roman"/>
              </a:rPr>
              <a:t>Там под яркою обложкой</a:t>
            </a:r>
            <a:r>
              <a:rPr lang="ru-RU" sz="1600" dirty="0">
                <a:latin typeface="+mn-lt"/>
                <a:ea typeface="Calibri"/>
                <a:cs typeface="Times New Roman"/>
              </a:rPr>
              <a:t/>
            </a:r>
            <a:br>
              <a:rPr lang="ru-RU" sz="1600" dirty="0">
                <a:latin typeface="+mn-lt"/>
                <a:ea typeface="Calibri"/>
                <a:cs typeface="Times New Roman"/>
              </a:rPr>
            </a:br>
            <a:r>
              <a:rPr lang="ru-RU" sz="1600" dirty="0" smtClean="0">
                <a:effectLst/>
                <a:latin typeface="+mn-lt"/>
                <a:ea typeface="Calibri"/>
                <a:cs typeface="Times New Roman"/>
              </a:rPr>
              <a:t>Проживают тетя Кошка,</a:t>
            </a:r>
            <a:r>
              <a:rPr lang="ru-RU" sz="1600" dirty="0">
                <a:latin typeface="+mn-lt"/>
                <a:ea typeface="Calibri"/>
                <a:cs typeface="Times New Roman"/>
              </a:rPr>
              <a:t/>
            </a:r>
            <a:br>
              <a:rPr lang="ru-RU" sz="1600" dirty="0">
                <a:latin typeface="+mn-lt"/>
                <a:ea typeface="Calibri"/>
                <a:cs typeface="Times New Roman"/>
              </a:rPr>
            </a:br>
            <a:r>
              <a:rPr lang="ru-RU" sz="1600" dirty="0" smtClean="0">
                <a:effectLst/>
                <a:latin typeface="+mn-lt"/>
                <a:ea typeface="Calibri"/>
                <a:cs typeface="Times New Roman"/>
              </a:rPr>
              <a:t>Храбрый олененок Бэмби,</a:t>
            </a:r>
            <a:r>
              <a:rPr lang="ru-RU" sz="1600" dirty="0">
                <a:latin typeface="+mn-lt"/>
                <a:ea typeface="Calibri"/>
                <a:cs typeface="Times New Roman"/>
              </a:rPr>
              <a:t/>
            </a:r>
            <a:br>
              <a:rPr lang="ru-RU" sz="1600" dirty="0">
                <a:latin typeface="+mn-lt"/>
                <a:ea typeface="Calibri"/>
                <a:cs typeface="Times New Roman"/>
              </a:rPr>
            </a:br>
            <a:r>
              <a:rPr lang="ru-RU" sz="1600" dirty="0" smtClean="0">
                <a:effectLst/>
                <a:latin typeface="+mn-lt"/>
                <a:ea typeface="Calibri"/>
                <a:cs typeface="Times New Roman"/>
              </a:rPr>
              <a:t>Бармалей и Айболит.</a:t>
            </a:r>
            <a:r>
              <a:rPr lang="ru-RU" sz="1600" dirty="0">
                <a:latin typeface="+mn-lt"/>
                <a:ea typeface="Calibri"/>
                <a:cs typeface="Times New Roman"/>
              </a:rPr>
              <a:t/>
            </a:r>
            <a:br>
              <a:rPr lang="ru-RU" sz="1600" dirty="0">
                <a:latin typeface="+mn-lt"/>
                <a:ea typeface="Calibri"/>
                <a:cs typeface="Times New Roman"/>
              </a:rPr>
            </a:br>
            <a:r>
              <a:rPr lang="ru-RU" sz="1100" dirty="0">
                <a:ea typeface="Calibri"/>
                <a:cs typeface="Times New Roman"/>
              </a:rPr>
              <a:t/>
            </a:r>
            <a:br>
              <a:rPr lang="ru-RU" sz="1100" dirty="0">
                <a:ea typeface="Calibri"/>
                <a:cs typeface="Times New Roman"/>
              </a:rPr>
            </a:br>
            <a:endParaRPr lang="ru-RU" sz="1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1844825"/>
            <a:ext cx="4680520" cy="367240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1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effectLst/>
                <a:ea typeface="Calibri"/>
                <a:cs typeface="Times New Roman"/>
              </a:rPr>
              <a:t>Жадный больше потеряет,             Много новых нужных книжек</a:t>
            </a:r>
            <a:endParaRPr lang="ru-RU" sz="1800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effectLst/>
                <a:ea typeface="Calibri"/>
                <a:cs typeface="Times New Roman"/>
              </a:rPr>
              <a:t>А кто друга выручает,                      Для девчонок и мальчишек</a:t>
            </a:r>
            <a:endParaRPr lang="ru-RU" sz="1800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effectLst/>
                <a:ea typeface="Calibri"/>
                <a:cs typeface="Times New Roman"/>
              </a:rPr>
              <a:t>Смело слабых защищает                Обязательно напишут, 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effectLst/>
                <a:ea typeface="Calibri"/>
                <a:cs typeface="Times New Roman"/>
              </a:rPr>
              <a:t>И в беде не унывает –                     Нарисуют, издадут.            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effectLst/>
                <a:ea typeface="Calibri"/>
                <a:cs typeface="Times New Roman"/>
              </a:rPr>
              <a:t>Непременно победит!     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/>
              <a:t>                                                                  </a:t>
            </a:r>
            <a:r>
              <a:rPr lang="ru-RU" sz="1800" dirty="0" smtClean="0">
                <a:effectLst/>
                <a:ea typeface="Calibri"/>
                <a:cs typeface="Times New Roman"/>
              </a:rPr>
              <a:t>Интересных, разных, ярких,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/>
              <a:t>                                                                  </a:t>
            </a:r>
            <a:r>
              <a:rPr lang="ru-RU" sz="1800" dirty="0" smtClean="0">
                <a:effectLst/>
                <a:ea typeface="Calibri"/>
                <a:cs typeface="Times New Roman"/>
              </a:rPr>
              <a:t>О морях и странах жарких.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effectLst/>
                <a:ea typeface="Calibri"/>
                <a:cs typeface="Times New Roman"/>
              </a:rPr>
              <a:t>И пускай придумать сказку               </a:t>
            </a:r>
            <a:r>
              <a:rPr lang="ru-RU" sz="1800" dirty="0" smtClean="0">
                <a:effectLst/>
                <a:ea typeface="Calibri"/>
              </a:rPr>
              <a:t> Эти книжки все ребята 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effectLst/>
                <a:ea typeface="Calibri"/>
                <a:cs typeface="Times New Roman"/>
              </a:rPr>
              <a:t>Соберется мудрый взрослый,            Обязательно  прочтут!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effectLst/>
                <a:ea typeface="Calibri"/>
                <a:cs typeface="Times New Roman"/>
              </a:rPr>
              <a:t>Пусть другой почтенный взрослый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effectLst/>
                <a:ea typeface="Calibri"/>
                <a:cs typeface="Times New Roman"/>
              </a:rPr>
              <a:t>Книжку ту решит издать,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effectLst/>
                <a:ea typeface="Calibri"/>
                <a:cs typeface="Times New Roman"/>
              </a:rPr>
              <a:t>А художник вдохновленный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effectLst/>
                <a:ea typeface="Calibri"/>
                <a:cs typeface="Times New Roman"/>
              </a:rPr>
              <a:t>Кисть возьмет свою и краску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effectLst/>
                <a:ea typeface="Calibri"/>
                <a:cs typeface="Times New Roman"/>
              </a:rPr>
              <a:t>И для этой детской книжки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effectLst/>
                <a:ea typeface="Calibri"/>
                <a:cs typeface="Times New Roman"/>
              </a:rPr>
              <a:t>Сказку станет рисовать.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5" name="Объект 4" descr="Картинки по запросу Шуточные картинки малыши с книгами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3672408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6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Похожее изображен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332656"/>
            <a:ext cx="5543550" cy="47525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445224"/>
            <a:ext cx="7632848" cy="1152128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C00FF"/>
                </a:solidFill>
              </a:rPr>
              <a:t>Спасибо за  участие!</a:t>
            </a:r>
            <a:endParaRPr lang="ru-RU" sz="5400" b="1" i="1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Мама\Documents\Собрание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869160"/>
            <a:ext cx="3888431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321" y="-171400"/>
            <a:ext cx="4038600" cy="684076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>
                <a:solidFill>
                  <a:srgbClr val="00B0F0"/>
                </a:solidFill>
                <a:ea typeface="Calibri"/>
                <a:cs typeface="Times New Roman"/>
              </a:rPr>
              <a:t>Родительское  </a:t>
            </a:r>
            <a:r>
              <a:rPr lang="ru-RU" sz="4000" dirty="0" smtClean="0">
                <a:solidFill>
                  <a:srgbClr val="00B0F0"/>
                </a:solidFill>
                <a:ea typeface="Calibri"/>
                <a:cs typeface="Times New Roman"/>
              </a:rPr>
              <a:t>собрание  во 2 младшей группе</a:t>
            </a:r>
            <a:endParaRPr lang="ru-RU" sz="40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>
                <a:solidFill>
                  <a:srgbClr val="00B0F0"/>
                </a:solidFill>
                <a:ea typeface="Calibri"/>
                <a:cs typeface="Times New Roman"/>
              </a:rPr>
              <a:t>«Как привить малышу  любовь  к чтению»</a:t>
            </a:r>
            <a:endParaRPr lang="ru-RU" sz="40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b="1" i="1" dirty="0">
                <a:solidFill>
                  <a:srgbClr val="00B0F0"/>
                </a:solidFill>
                <a:ea typeface="Calibri"/>
                <a:cs typeface="Times New Roman"/>
              </a:rPr>
              <a:t>        Цель:</a:t>
            </a:r>
            <a:r>
              <a:rPr lang="ru-RU" sz="4000" dirty="0">
                <a:solidFill>
                  <a:srgbClr val="00B0F0"/>
                </a:solidFill>
                <a:ea typeface="Calibri"/>
                <a:cs typeface="Times New Roman"/>
              </a:rPr>
              <a:t>  </a:t>
            </a:r>
            <a:r>
              <a:rPr lang="ru-RU" sz="4000" dirty="0">
                <a:ea typeface="Calibri"/>
                <a:cs typeface="Times New Roman"/>
              </a:rPr>
              <a:t>обучение  родителей общению с детьми через  чтение.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i="1" dirty="0">
                <a:ea typeface="Calibri"/>
                <a:cs typeface="Times New Roman"/>
              </a:rPr>
              <a:t>        </a:t>
            </a:r>
            <a:r>
              <a:rPr lang="ru-RU" sz="4000" b="1" i="1" dirty="0">
                <a:solidFill>
                  <a:srgbClr val="00B0F0"/>
                </a:solidFill>
                <a:ea typeface="Calibri"/>
                <a:cs typeface="Times New Roman"/>
              </a:rPr>
              <a:t>Задачи: </a:t>
            </a:r>
            <a:endParaRPr lang="ru-RU" sz="4000" dirty="0">
              <a:ea typeface="Calibri"/>
              <a:cs typeface="Times New Roman"/>
            </a:endParaRPr>
          </a:p>
          <a:p>
            <a:pPr marL="800100" indent="-5715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3600" dirty="0">
                <a:ea typeface="Calibri"/>
                <a:cs typeface="Times New Roman"/>
              </a:rPr>
              <a:t>Привлечь  внимание  родителей и развивать интерес к детской  книге;</a:t>
            </a:r>
          </a:p>
          <a:p>
            <a:pPr marL="800100" indent="-5715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3600" dirty="0">
                <a:ea typeface="Calibri"/>
                <a:cs typeface="Times New Roman"/>
              </a:rPr>
              <a:t>Раскрыть творческий  потенциал  взрослых;</a:t>
            </a:r>
          </a:p>
          <a:p>
            <a:pPr marL="800100" indent="-5715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3600" dirty="0">
                <a:ea typeface="Calibri"/>
                <a:cs typeface="Times New Roman"/>
              </a:rPr>
              <a:t>Развивать коммуникативные качества  родителей в новом  коллективе.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b="1" i="1" dirty="0">
                <a:solidFill>
                  <a:srgbClr val="00B0F0"/>
                </a:solidFill>
                <a:ea typeface="Calibri"/>
                <a:cs typeface="Times New Roman"/>
              </a:rPr>
              <a:t>Форма  проведения:  семинар – практикум.</a:t>
            </a:r>
            <a:endParaRPr lang="ru-RU" sz="40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i="1" dirty="0">
                <a:solidFill>
                  <a:srgbClr val="00B0F0"/>
                </a:solidFill>
                <a:ea typeface="Calibri"/>
                <a:cs typeface="Times New Roman"/>
              </a:rPr>
              <a:t>План  проведения:</a:t>
            </a:r>
            <a:endParaRPr lang="ru-RU" sz="40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3600" dirty="0">
                <a:ea typeface="Calibri"/>
                <a:cs typeface="Times New Roman"/>
              </a:rPr>
              <a:t>Вступительная  часть.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3600" dirty="0">
                <a:ea typeface="Calibri"/>
                <a:cs typeface="Times New Roman"/>
              </a:rPr>
              <a:t>«Как превратить чтение  в  удовольствие»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3600" dirty="0">
                <a:ea typeface="Calibri"/>
                <a:cs typeface="Times New Roman"/>
              </a:rPr>
              <a:t>Практикум.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3600" dirty="0">
                <a:ea typeface="Calibri"/>
                <a:cs typeface="Times New Roman"/>
              </a:rPr>
              <a:t>Заключительная часть.</a:t>
            </a: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dirty="0">
                <a:ea typeface="Calibri"/>
                <a:cs typeface="Times New Roman"/>
              </a:rPr>
              <a:t>                                                   </a:t>
            </a:r>
            <a:r>
              <a:rPr lang="ru-RU" sz="4000" b="1" i="1" dirty="0">
                <a:solidFill>
                  <a:srgbClr val="00B0F0"/>
                </a:solidFill>
                <a:ea typeface="Calibri"/>
                <a:cs typeface="Times New Roman"/>
              </a:rPr>
              <a:t>Ход  </a:t>
            </a:r>
            <a:r>
              <a:rPr lang="ru-RU" sz="4000" b="1" i="1" dirty="0" smtClean="0">
                <a:solidFill>
                  <a:srgbClr val="00B0F0"/>
                </a:solidFill>
                <a:ea typeface="Calibri"/>
                <a:cs typeface="Times New Roman"/>
              </a:rPr>
              <a:t>мероприятия</a:t>
            </a:r>
            <a:endParaRPr lang="ru-RU" sz="4000" dirty="0"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b="1" i="1" u="sng" dirty="0" smtClean="0">
                <a:solidFill>
                  <a:srgbClr val="00B0F0"/>
                </a:solidFill>
                <a:ea typeface="Calibri"/>
                <a:cs typeface="Times New Roman"/>
              </a:rPr>
              <a:t>Подготовительный  этап:</a:t>
            </a:r>
            <a:endParaRPr lang="ru-RU" sz="4000" dirty="0" smtClean="0">
              <a:ea typeface="Calibri"/>
              <a:cs typeface="Times New Roman"/>
            </a:endParaRPr>
          </a:p>
          <a:p>
            <a:pPr marL="2286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 smtClean="0">
                <a:ea typeface="Calibri"/>
                <a:cs typeface="Times New Roman"/>
              </a:rPr>
              <a:t>1. Подготовка детей к театрализации сказки «Теремок»; подбор  </a:t>
            </a:r>
          </a:p>
          <a:p>
            <a:pPr marL="2286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 smtClean="0">
                <a:ea typeface="Calibri"/>
                <a:cs typeface="Times New Roman"/>
              </a:rPr>
              <a:t>   музыкального  оформления</a:t>
            </a:r>
            <a:r>
              <a:rPr lang="ru-RU" sz="3600" dirty="0">
                <a:ea typeface="Calibri"/>
                <a:cs typeface="Times New Roman"/>
              </a:rPr>
              <a:t>; костюмов; сценического  оформления.</a:t>
            </a:r>
          </a:p>
          <a:p>
            <a:pPr marL="2286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>
                <a:ea typeface="Calibri"/>
                <a:cs typeface="Times New Roman"/>
              </a:rPr>
              <a:t>2</a:t>
            </a:r>
            <a:r>
              <a:rPr lang="ru-RU" sz="3600" dirty="0" smtClean="0">
                <a:ea typeface="Calibri"/>
                <a:cs typeface="Times New Roman"/>
              </a:rPr>
              <a:t>. Анкетирование </a:t>
            </a:r>
            <a:r>
              <a:rPr lang="ru-RU" sz="3600" dirty="0">
                <a:ea typeface="Calibri"/>
                <a:cs typeface="Times New Roman"/>
              </a:rPr>
              <a:t>родителей «Организация домашнего чтения в семье».</a:t>
            </a:r>
          </a:p>
          <a:p>
            <a:pPr marL="2286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>
                <a:ea typeface="Calibri"/>
                <a:cs typeface="Times New Roman"/>
              </a:rPr>
              <a:t>3</a:t>
            </a:r>
            <a:r>
              <a:rPr lang="ru-RU" sz="3600" dirty="0" smtClean="0">
                <a:ea typeface="Calibri"/>
                <a:cs typeface="Times New Roman"/>
              </a:rPr>
              <a:t>. Оформление </a:t>
            </a:r>
            <a:r>
              <a:rPr lang="ru-RU" sz="3600" dirty="0">
                <a:ea typeface="Calibri"/>
                <a:cs typeface="Times New Roman"/>
              </a:rPr>
              <a:t>выставок «Любимая книга малыша»,</a:t>
            </a: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 smtClean="0">
                <a:ea typeface="Calibri"/>
                <a:cs typeface="Times New Roman"/>
              </a:rPr>
              <a:t>        «</a:t>
            </a:r>
            <a:r>
              <a:rPr lang="ru-RU" sz="3600" dirty="0">
                <a:ea typeface="Calibri"/>
                <a:cs typeface="Times New Roman"/>
              </a:rPr>
              <a:t>Старинная книга нашей семьи», «Книга  своими руками».</a:t>
            </a:r>
          </a:p>
          <a:p>
            <a:pPr marL="2286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 smtClean="0">
                <a:ea typeface="Calibri"/>
                <a:cs typeface="Times New Roman"/>
              </a:rPr>
              <a:t>4. Стенд </a:t>
            </a:r>
            <a:r>
              <a:rPr lang="ru-RU" sz="3600" dirty="0">
                <a:ea typeface="Calibri"/>
                <a:cs typeface="Times New Roman"/>
              </a:rPr>
              <a:t>с высказываниями писателей о чтении.</a:t>
            </a:r>
          </a:p>
          <a:p>
            <a:pPr marL="2286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 smtClean="0">
                <a:ea typeface="Calibri"/>
                <a:cs typeface="Times New Roman"/>
              </a:rPr>
              <a:t>5. Презентация </a:t>
            </a:r>
            <a:r>
              <a:rPr lang="ru-RU" sz="3600" dirty="0">
                <a:ea typeface="Calibri"/>
                <a:cs typeface="Times New Roman"/>
              </a:rPr>
              <a:t>родительского собрания.</a:t>
            </a:r>
          </a:p>
          <a:p>
            <a:pPr marL="2286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 smtClean="0">
                <a:ea typeface="Calibri"/>
                <a:cs typeface="Times New Roman"/>
              </a:rPr>
              <a:t>6. Приглашение </a:t>
            </a:r>
            <a:r>
              <a:rPr lang="ru-RU" sz="3600" dirty="0">
                <a:ea typeface="Calibri"/>
                <a:cs typeface="Times New Roman"/>
              </a:rPr>
              <a:t>для  родителей на  родительское  собрание.</a:t>
            </a: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>
                <a:ea typeface="Calibri"/>
                <a:cs typeface="Times New Roman"/>
              </a:rPr>
              <a:t> </a:t>
            </a:r>
            <a:r>
              <a:rPr lang="ru-RU" sz="4000" b="1" i="1" dirty="0">
                <a:solidFill>
                  <a:srgbClr val="C00000"/>
                </a:solidFill>
                <a:ea typeface="Calibri"/>
                <a:cs typeface="Times New Roman"/>
              </a:rPr>
              <a:t> </a:t>
            </a:r>
            <a:endParaRPr lang="ru-RU" sz="4000" dirty="0"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14300" lvl="0" indent="0">
              <a:lnSpc>
                <a:spcPct val="115000"/>
              </a:lnSpc>
              <a:buNone/>
            </a:pPr>
            <a:r>
              <a:rPr lang="ru-RU" sz="2400" b="1" i="1" dirty="0">
                <a:solidFill>
                  <a:prstClr val="black"/>
                </a:solidFill>
                <a:ea typeface="Calibri"/>
                <a:cs typeface="Times New Roman"/>
              </a:rPr>
              <a:t>                                              </a:t>
            </a:r>
            <a:r>
              <a:rPr lang="ru-RU" sz="2400" b="1" i="1" dirty="0" smtClean="0">
                <a:solidFill>
                  <a:prstClr val="black"/>
                </a:solidFill>
                <a:ea typeface="Calibri"/>
                <a:cs typeface="Times New Roman"/>
              </a:rPr>
              <a:t>                             </a:t>
            </a:r>
            <a:r>
              <a:rPr lang="ru-RU" sz="2400" b="1" i="1" dirty="0">
                <a:solidFill>
                  <a:srgbClr val="FF0000"/>
                </a:solidFill>
                <a:ea typeface="Calibri"/>
                <a:cs typeface="Times New Roman"/>
              </a:rPr>
              <a:t>Приглашение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14300" lvl="0" indent="0">
              <a:lnSpc>
                <a:spcPct val="115000"/>
              </a:lnSpc>
              <a:buNone/>
            </a:pPr>
            <a:r>
              <a:rPr lang="ru-RU" sz="2400" b="1" i="1" dirty="0">
                <a:solidFill>
                  <a:prstClr val="black"/>
                </a:solidFill>
                <a:ea typeface="Calibri"/>
                <a:cs typeface="Times New Roman"/>
              </a:rPr>
              <a:t>                                 </a:t>
            </a:r>
            <a:r>
              <a:rPr lang="ru-RU" sz="2400" b="1" i="1" dirty="0" smtClean="0">
                <a:solidFill>
                  <a:prstClr val="black"/>
                </a:solidFill>
                <a:ea typeface="Calibri"/>
                <a:cs typeface="Times New Roman"/>
              </a:rPr>
              <a:t>                              </a:t>
            </a:r>
            <a:r>
              <a:rPr lang="ru-RU" sz="2400" b="1" i="1" dirty="0">
                <a:solidFill>
                  <a:srgbClr val="C00000"/>
                </a:solidFill>
                <a:ea typeface="Calibri"/>
                <a:cs typeface="Times New Roman"/>
              </a:rPr>
              <a:t>Уважаемые  родители!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14300" lvl="0" indent="0">
              <a:lnSpc>
                <a:spcPct val="115000"/>
              </a:lnSpc>
              <a:buNone/>
            </a:pPr>
            <a:r>
              <a:rPr lang="ru-RU" sz="2400" b="1" i="1" dirty="0">
                <a:solidFill>
                  <a:prstClr val="black"/>
                </a:solidFill>
                <a:ea typeface="Calibri"/>
                <a:cs typeface="Times New Roman"/>
              </a:rPr>
              <a:t>                            </a:t>
            </a:r>
            <a:r>
              <a:rPr lang="ru-RU" sz="2400" b="1" i="1" dirty="0" smtClean="0">
                <a:solidFill>
                  <a:prstClr val="black"/>
                </a:solidFill>
                <a:ea typeface="Calibri"/>
                <a:cs typeface="Times New Roman"/>
              </a:rPr>
              <a:t>                             </a:t>
            </a:r>
            <a:r>
              <a:rPr lang="ru-RU" sz="2400" b="1" i="1" dirty="0">
                <a:solidFill>
                  <a:prstClr val="black"/>
                </a:solidFill>
                <a:ea typeface="Calibri"/>
                <a:cs typeface="Times New Roman"/>
              </a:rPr>
              <a:t>Отложите дела ненадолго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14300" lvl="0" indent="0">
              <a:lnSpc>
                <a:spcPct val="115000"/>
              </a:lnSpc>
              <a:buNone/>
            </a:pPr>
            <a:r>
              <a:rPr lang="ru-RU" sz="2400" b="1" i="1" dirty="0">
                <a:solidFill>
                  <a:prstClr val="black"/>
                </a:solidFill>
                <a:ea typeface="Calibri"/>
                <a:cs typeface="Times New Roman"/>
              </a:rPr>
              <a:t>                   </a:t>
            </a:r>
            <a:r>
              <a:rPr lang="ru-RU" sz="2400" b="1" i="1" dirty="0" smtClean="0">
                <a:solidFill>
                  <a:prstClr val="black"/>
                </a:solidFill>
                <a:ea typeface="Calibri"/>
                <a:cs typeface="Times New Roman"/>
              </a:rPr>
              <a:t>                                </a:t>
            </a:r>
            <a:r>
              <a:rPr lang="ru-RU" sz="2400" b="1" i="1" dirty="0">
                <a:solidFill>
                  <a:prstClr val="black"/>
                </a:solidFill>
                <a:ea typeface="Calibri"/>
                <a:cs typeface="Times New Roman"/>
              </a:rPr>
              <a:t>И придите к нам в среду в дет. сад.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14300" lvl="0" indent="0">
              <a:lnSpc>
                <a:spcPct val="115000"/>
              </a:lnSpc>
              <a:buNone/>
            </a:pPr>
            <a:r>
              <a:rPr lang="ru-RU" sz="2400" b="1" i="1" dirty="0">
                <a:solidFill>
                  <a:prstClr val="black"/>
                </a:solidFill>
                <a:ea typeface="Calibri"/>
                <a:cs typeface="Times New Roman"/>
              </a:rPr>
              <a:t>                          </a:t>
            </a:r>
            <a:r>
              <a:rPr lang="ru-RU" sz="2400" b="1" i="1" dirty="0" smtClean="0">
                <a:solidFill>
                  <a:prstClr val="black"/>
                </a:solidFill>
                <a:ea typeface="Calibri"/>
                <a:cs typeface="Times New Roman"/>
              </a:rPr>
              <a:t>                         Мы </a:t>
            </a:r>
            <a:r>
              <a:rPr lang="ru-RU" sz="2400" b="1" i="1" dirty="0">
                <a:solidFill>
                  <a:prstClr val="black"/>
                </a:solidFill>
                <a:ea typeface="Calibri"/>
                <a:cs typeface="Times New Roman"/>
              </a:rPr>
              <a:t>готовились к встрече с Вами,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14300" lvl="0" indent="0">
              <a:lnSpc>
                <a:spcPct val="115000"/>
              </a:lnSpc>
              <a:buNone/>
            </a:pPr>
            <a:r>
              <a:rPr lang="ru-RU" sz="2400" b="1" i="1" dirty="0">
                <a:solidFill>
                  <a:prstClr val="black"/>
                </a:solidFill>
                <a:ea typeface="Calibri"/>
                <a:cs typeface="Times New Roman"/>
              </a:rPr>
              <a:t>                                </a:t>
            </a:r>
            <a:r>
              <a:rPr lang="ru-RU" sz="2400" b="1" i="1" dirty="0" smtClean="0">
                <a:solidFill>
                  <a:prstClr val="black"/>
                </a:solidFill>
                <a:ea typeface="Calibri"/>
                <a:cs typeface="Times New Roman"/>
              </a:rPr>
              <a:t>                          Будем </a:t>
            </a:r>
            <a:r>
              <a:rPr lang="ru-RU" sz="2400" b="1" i="1" dirty="0">
                <a:solidFill>
                  <a:prstClr val="black"/>
                </a:solidFill>
                <a:ea typeface="Calibri"/>
                <a:cs typeface="Times New Roman"/>
              </a:rPr>
              <a:t>рады  увидеть Вас!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14300" lvl="0" indent="0">
              <a:lnSpc>
                <a:spcPct val="115000"/>
              </a:lnSpc>
              <a:buNone/>
            </a:pPr>
            <a:r>
              <a:rPr lang="ru-RU" sz="2400" b="1" i="1" dirty="0">
                <a:solidFill>
                  <a:prstClr val="black"/>
                </a:solidFill>
                <a:ea typeface="Calibri"/>
                <a:cs typeface="Times New Roman"/>
              </a:rPr>
              <a:t>         </a:t>
            </a:r>
            <a:r>
              <a:rPr lang="ru-RU" sz="2400" b="1" i="1" dirty="0" smtClean="0">
                <a:solidFill>
                  <a:prstClr val="black"/>
                </a:solidFill>
                <a:ea typeface="Calibri"/>
                <a:cs typeface="Times New Roman"/>
              </a:rPr>
              <a:t>                               </a:t>
            </a:r>
            <a:r>
              <a:rPr lang="ru-RU" sz="2400" b="1" i="1" dirty="0">
                <a:solidFill>
                  <a:prstClr val="black"/>
                </a:solidFill>
                <a:ea typeface="Calibri"/>
                <a:cs typeface="Times New Roman"/>
              </a:rPr>
              <a:t>Приглашаем Вас  на  родительское  собрание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14300" lvl="0" indent="0">
              <a:lnSpc>
                <a:spcPct val="115000"/>
              </a:lnSpc>
              <a:buNone/>
            </a:pPr>
            <a:r>
              <a:rPr lang="ru-RU" sz="2400" b="1" i="1" dirty="0">
                <a:solidFill>
                  <a:prstClr val="black"/>
                </a:solidFill>
                <a:ea typeface="Calibri"/>
                <a:cs typeface="Times New Roman"/>
              </a:rPr>
              <a:t>               </a:t>
            </a:r>
            <a:r>
              <a:rPr lang="ru-RU" sz="2400" b="1" i="1" dirty="0" smtClean="0">
                <a:solidFill>
                  <a:prstClr val="black"/>
                </a:solidFill>
                <a:ea typeface="Calibri"/>
                <a:cs typeface="Times New Roman"/>
              </a:rPr>
              <a:t>                          «</a:t>
            </a:r>
            <a:r>
              <a:rPr lang="ru-RU" sz="2400" b="1" i="1" dirty="0">
                <a:solidFill>
                  <a:prstClr val="black"/>
                </a:solidFill>
                <a:ea typeface="Calibri"/>
                <a:cs typeface="Times New Roman"/>
              </a:rPr>
              <a:t>Как привить малышу  любовь к  чтению»,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14300" lvl="0" indent="0">
              <a:lnSpc>
                <a:spcPct val="115000"/>
              </a:lnSpc>
              <a:buNone/>
            </a:pPr>
            <a:r>
              <a:rPr lang="ru-RU" sz="2400" b="1" i="1" dirty="0">
                <a:solidFill>
                  <a:prstClr val="black"/>
                </a:solidFill>
                <a:ea typeface="Calibri"/>
                <a:cs typeface="Times New Roman"/>
              </a:rPr>
              <a:t>                 </a:t>
            </a:r>
            <a:r>
              <a:rPr lang="ru-RU" sz="2400" b="1" i="1" dirty="0" smtClean="0">
                <a:solidFill>
                  <a:prstClr val="black"/>
                </a:solidFill>
                <a:ea typeface="Calibri"/>
                <a:cs typeface="Times New Roman"/>
              </a:rPr>
              <a:t>                         которое </a:t>
            </a:r>
            <a:r>
              <a:rPr lang="ru-RU" sz="2400" b="1" i="1" dirty="0">
                <a:solidFill>
                  <a:prstClr val="black"/>
                </a:solidFill>
                <a:ea typeface="Calibri"/>
                <a:cs typeface="Times New Roman"/>
              </a:rPr>
              <a:t>состоится в музыкальном  зале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14300" lvl="0" indent="0">
              <a:lnSpc>
                <a:spcPct val="115000"/>
              </a:lnSpc>
              <a:buNone/>
            </a:pPr>
            <a:r>
              <a:rPr lang="ru-RU" sz="2400" b="1" i="1" dirty="0">
                <a:solidFill>
                  <a:prstClr val="black"/>
                </a:solidFill>
                <a:ea typeface="Calibri"/>
                <a:cs typeface="Times New Roman"/>
              </a:rPr>
              <a:t>                             </a:t>
            </a:r>
            <a:r>
              <a:rPr lang="ru-RU" sz="2400" b="1" i="1" dirty="0" smtClean="0">
                <a:solidFill>
                  <a:prstClr val="black"/>
                </a:solidFill>
                <a:ea typeface="Calibri"/>
                <a:cs typeface="Times New Roman"/>
              </a:rPr>
              <a:t>                         </a:t>
            </a:r>
            <a:r>
              <a:rPr lang="ru-RU" sz="24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31 </a:t>
            </a:r>
            <a:r>
              <a:rPr lang="ru-RU" sz="2400" b="1" i="1" dirty="0">
                <a:solidFill>
                  <a:srgbClr val="FF0000"/>
                </a:solidFill>
                <a:ea typeface="Calibri"/>
                <a:cs typeface="Times New Roman"/>
              </a:rPr>
              <a:t>января  2018 года  в  18 : 00.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14300" lvl="0" indent="0">
              <a:lnSpc>
                <a:spcPct val="115000"/>
              </a:lnSpc>
              <a:buNone/>
            </a:pPr>
            <a:r>
              <a:rPr lang="ru-RU" sz="2400" b="1" i="1" dirty="0">
                <a:solidFill>
                  <a:prstClr val="black"/>
                </a:solidFill>
                <a:ea typeface="Calibri"/>
                <a:cs typeface="Times New Roman"/>
              </a:rPr>
              <a:t>                                    </a:t>
            </a:r>
            <a:r>
              <a:rPr lang="ru-RU" sz="2400" b="1" i="1" dirty="0" smtClean="0">
                <a:solidFill>
                  <a:prstClr val="black"/>
                </a:solidFill>
                <a:ea typeface="Calibri"/>
                <a:cs typeface="Times New Roman"/>
              </a:rPr>
              <a:t>                                      </a:t>
            </a:r>
            <a:r>
              <a:rPr lang="ru-RU" sz="2400" b="1" i="1" dirty="0">
                <a:solidFill>
                  <a:srgbClr val="C00000"/>
                </a:solidFill>
                <a:ea typeface="Calibri"/>
                <a:cs typeface="Times New Roman"/>
              </a:rPr>
              <a:t>Дети и воспитатели  группы  «Ягодки»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i="1" dirty="0">
                <a:solidFill>
                  <a:srgbClr val="C00000"/>
                </a:solidFill>
                <a:ea typeface="Calibri"/>
                <a:cs typeface="Times New Roman"/>
              </a:rPr>
              <a:t> </a:t>
            </a:r>
            <a:endParaRPr lang="ru-RU" b="1" i="1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sz="2000" b="1" i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sz="200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ea typeface="Calibri"/>
                <a:cs typeface="Times New Roman"/>
              </a:rPr>
              <a:t> 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6632"/>
            <a:ext cx="4038600" cy="6741368"/>
          </a:xfrm>
        </p:spPr>
        <p:txBody>
          <a:bodyPr>
            <a:noAutofit/>
          </a:bodyPr>
          <a:lstStyle/>
          <a:p>
            <a:pPr marL="114300" lvl="0" indent="0">
              <a:lnSpc>
                <a:spcPct val="115000"/>
              </a:lnSpc>
              <a:buNone/>
            </a:pPr>
            <a:r>
              <a:rPr lang="ru-RU" sz="800" b="1" i="1" u="sng" dirty="0">
                <a:solidFill>
                  <a:srgbClr val="00B0F0"/>
                </a:solidFill>
                <a:ea typeface="Calibri"/>
                <a:cs typeface="Times New Roman"/>
              </a:rPr>
              <a:t>Организационный этап:</a:t>
            </a:r>
            <a:endParaRPr lang="ru-RU" sz="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14300" lvl="0" indent="0">
              <a:lnSpc>
                <a:spcPct val="115000"/>
              </a:lnSpc>
              <a:buNone/>
            </a:pP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Подготовлено помещение и необходимое оборудование.  Перед началом </a:t>
            </a:r>
            <a:r>
              <a:rPr lang="ru-RU" sz="800" dirty="0" smtClean="0">
                <a:solidFill>
                  <a:prstClr val="black"/>
                </a:solidFill>
                <a:ea typeface="Calibri"/>
                <a:cs typeface="Times New Roman"/>
              </a:rPr>
              <a:t>собрания </a:t>
            </a: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родители  знакомятся с материалами выставок</a:t>
            </a:r>
            <a:r>
              <a:rPr lang="ru-RU" sz="800" dirty="0" smtClean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  <a:endParaRPr lang="ru-RU" sz="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14300" lvl="0" indent="0">
              <a:lnSpc>
                <a:spcPct val="115000"/>
              </a:lnSpc>
              <a:buNone/>
            </a:pPr>
            <a:r>
              <a:rPr lang="ru-RU" sz="800" b="1" i="1" u="sng" dirty="0">
                <a:solidFill>
                  <a:srgbClr val="00B0F0"/>
                </a:solidFill>
                <a:ea typeface="Calibri"/>
                <a:cs typeface="Times New Roman"/>
              </a:rPr>
              <a:t>Вступительная часть:</a:t>
            </a:r>
            <a:r>
              <a:rPr lang="ru-RU" sz="800" dirty="0">
                <a:solidFill>
                  <a:srgbClr val="00B0F0"/>
                </a:solidFill>
                <a:ea typeface="Calibri"/>
                <a:cs typeface="Times New Roman"/>
              </a:rPr>
              <a:t>   </a:t>
            </a:r>
            <a:r>
              <a:rPr lang="ru-RU" sz="800" dirty="0">
                <a:solidFill>
                  <a:srgbClr val="FF0000"/>
                </a:solidFill>
                <a:ea typeface="Calibri"/>
                <a:cs typeface="Times New Roman"/>
              </a:rPr>
              <a:t>слайд  1</a:t>
            </a:r>
            <a:endParaRPr lang="ru-RU" sz="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14300" lvl="0" indent="0">
              <a:lnSpc>
                <a:spcPct val="115000"/>
              </a:lnSpc>
              <a:buNone/>
            </a:pP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Звучит  музыкальная  заставка.</a:t>
            </a:r>
          </a:p>
          <a:p>
            <a:pPr marL="114300" lvl="0" indent="0">
              <a:lnSpc>
                <a:spcPct val="115000"/>
              </a:lnSpc>
              <a:buNone/>
            </a:pP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Добрый вечер  уважаемые взрослые!   </a:t>
            </a:r>
            <a:r>
              <a:rPr lang="ru-RU" sz="800" dirty="0">
                <a:solidFill>
                  <a:srgbClr val="FF0000"/>
                </a:solidFill>
                <a:ea typeface="Calibri"/>
                <a:cs typeface="Times New Roman"/>
              </a:rPr>
              <a:t>слайд  2</a:t>
            </a:r>
            <a:endParaRPr lang="ru-RU" sz="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14300" lvl="0" indent="0">
              <a:lnSpc>
                <a:spcPct val="115000"/>
              </a:lnSpc>
              <a:buNone/>
            </a:pP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                          Отложили  дела ненадолго</a:t>
            </a:r>
          </a:p>
          <a:p>
            <a:pPr marL="114300" lvl="0" indent="0">
              <a:lnSpc>
                <a:spcPct val="115000"/>
              </a:lnSpc>
              <a:buNone/>
            </a:pP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                          И пришли к нам в детский сад?</a:t>
            </a:r>
          </a:p>
          <a:p>
            <a:pPr marL="114300" lvl="0" indent="0">
              <a:lnSpc>
                <a:spcPct val="115000"/>
              </a:lnSpc>
              <a:buNone/>
            </a:pP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                          Мы готовились к встрече с Вами,</a:t>
            </a:r>
          </a:p>
          <a:p>
            <a:pPr marL="114300" lvl="0" indent="0">
              <a:lnSpc>
                <a:spcPct val="115000"/>
              </a:lnSpc>
              <a:buNone/>
            </a:pP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                          Рады  видеть всех  Вас  -  у  нас!</a:t>
            </a:r>
          </a:p>
          <a:p>
            <a:pPr marL="114300" lvl="0" indent="0">
              <a:lnSpc>
                <a:spcPct val="115000"/>
              </a:lnSpc>
              <a:buNone/>
            </a:pP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Сегодня  нашу  встречу мне  хотелось бы начать со слов </a:t>
            </a:r>
            <a:r>
              <a:rPr lang="ru-RU" sz="800" dirty="0" smtClean="0">
                <a:solidFill>
                  <a:prstClr val="black"/>
                </a:solidFill>
                <a:ea typeface="Calibri"/>
                <a:cs typeface="Times New Roman"/>
              </a:rPr>
              <a:t>выдающегося советского </a:t>
            </a:r>
            <a:endParaRPr lang="ru-RU" sz="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1430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педагога и писателя Василия Александровича Сухомлинского:   </a:t>
            </a:r>
            <a:r>
              <a:rPr lang="ru-RU" sz="800" dirty="0">
                <a:solidFill>
                  <a:srgbClr val="FF0000"/>
                </a:solidFill>
                <a:ea typeface="Calibri"/>
                <a:cs typeface="Times New Roman"/>
              </a:rPr>
              <a:t>слайд </a:t>
            </a:r>
            <a:r>
              <a:rPr lang="ru-RU" sz="800" dirty="0" smtClean="0">
                <a:solidFill>
                  <a:srgbClr val="FF0000"/>
                </a:solidFill>
                <a:ea typeface="Calibri"/>
                <a:cs typeface="Times New Roman"/>
              </a:rPr>
              <a:t>3</a:t>
            </a:r>
            <a:r>
              <a:rPr lang="ru-RU" sz="8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800" b="1" i="1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800" b="1" i="1" dirty="0">
                <a:solidFill>
                  <a:prstClr val="black"/>
                </a:solidFill>
                <a:ea typeface="Calibri"/>
                <a:cs typeface="Times New Roman"/>
              </a:rPr>
              <a:t>«Чтение – это окошко, через которое  дети  видят и познают мир и самих себя</a:t>
            </a:r>
            <a:r>
              <a:rPr lang="ru-RU" sz="800" b="1" i="1" dirty="0" smtClean="0">
                <a:solidFill>
                  <a:prstClr val="black"/>
                </a:solidFill>
                <a:ea typeface="Calibri"/>
                <a:cs typeface="Times New Roman"/>
              </a:rPr>
              <a:t>»</a:t>
            </a:r>
            <a:endParaRPr lang="ru-RU" sz="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1430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800" b="1" i="1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800" dirty="0">
                <a:solidFill>
                  <a:srgbClr val="FF0000"/>
                </a:solidFill>
                <a:ea typeface="Calibri"/>
                <a:cs typeface="Times New Roman"/>
              </a:rPr>
              <a:t>Слайд 4        </a:t>
            </a: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Тема  родительского собрания </a:t>
            </a:r>
            <a:r>
              <a:rPr lang="ru-RU" sz="800" b="1" i="1" dirty="0">
                <a:solidFill>
                  <a:prstClr val="black"/>
                </a:solidFill>
                <a:ea typeface="Calibri"/>
                <a:cs typeface="Times New Roman"/>
              </a:rPr>
              <a:t>«Как привить малышу любовь к  </a:t>
            </a:r>
            <a:r>
              <a:rPr lang="ru-RU" sz="800" b="1" i="1" dirty="0" smtClean="0">
                <a:solidFill>
                  <a:prstClr val="black"/>
                </a:solidFill>
                <a:ea typeface="Calibri"/>
                <a:cs typeface="Times New Roman"/>
              </a:rPr>
              <a:t>чтению»</a:t>
            </a: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800" dirty="0" smtClean="0">
                <a:solidFill>
                  <a:prstClr val="black"/>
                </a:solidFill>
                <a:ea typeface="Calibri"/>
                <a:cs typeface="Times New Roman"/>
              </a:rPr>
              <a:t>  выбрана не  случайно!   Значение  </a:t>
            </a: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книги в жизни человека огромно. В  век компьютеров и высоких </a:t>
            </a:r>
            <a:r>
              <a:rPr lang="ru-RU" sz="800" dirty="0" smtClean="0">
                <a:solidFill>
                  <a:prstClr val="black"/>
                </a:solidFill>
                <a:ea typeface="Calibri"/>
                <a:cs typeface="Times New Roman"/>
              </a:rPr>
              <a:t>технологий    </a:t>
            </a: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человек не может обойтись без чтения. Сейчас дети чаще увлекаются </a:t>
            </a:r>
            <a:r>
              <a:rPr lang="ru-RU" sz="800" dirty="0" smtClean="0">
                <a:solidFill>
                  <a:prstClr val="black"/>
                </a:solidFill>
                <a:ea typeface="Calibri"/>
                <a:cs typeface="Times New Roman"/>
              </a:rPr>
              <a:t>компьютером</a:t>
            </a: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800" dirty="0" smtClean="0">
                <a:solidFill>
                  <a:prstClr val="black"/>
                </a:solidFill>
                <a:ea typeface="Calibri"/>
                <a:cs typeface="Times New Roman"/>
              </a:rPr>
              <a:t>  </a:t>
            </a: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планшетом, телевизором, поэтому  интерес к процессу чтения  теряется</a:t>
            </a:r>
            <a:r>
              <a:rPr lang="ru-RU" sz="800" dirty="0" smtClean="0">
                <a:solidFill>
                  <a:prstClr val="black"/>
                </a:solidFill>
                <a:ea typeface="Calibri"/>
                <a:cs typeface="Times New Roman"/>
              </a:rPr>
              <a:t>.       </a:t>
            </a: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Анализируя ответы на  вопросы предложенной Вам анкеты </a:t>
            </a:r>
            <a:r>
              <a:rPr lang="ru-RU" sz="800" b="1" i="1" dirty="0">
                <a:solidFill>
                  <a:prstClr val="black"/>
                </a:solidFill>
                <a:ea typeface="Calibri"/>
                <a:cs typeface="Times New Roman"/>
              </a:rPr>
              <a:t>«Организация </a:t>
            </a:r>
            <a:r>
              <a:rPr lang="ru-RU" sz="800" b="1" i="1" dirty="0" smtClean="0">
                <a:solidFill>
                  <a:prstClr val="black"/>
                </a:solidFill>
                <a:ea typeface="Calibri"/>
                <a:cs typeface="Times New Roman"/>
              </a:rPr>
              <a:t>домашнего</a:t>
            </a:r>
            <a:r>
              <a:rPr lang="ru-RU" sz="800" dirty="0" smtClean="0">
                <a:solidFill>
                  <a:prstClr val="black"/>
                </a:solidFill>
                <a:ea typeface="Calibri"/>
                <a:cs typeface="Times New Roman"/>
              </a:rPr>
              <a:t>   </a:t>
            </a:r>
            <a:r>
              <a:rPr lang="ru-RU" sz="800" b="1" i="1" dirty="0" smtClean="0">
                <a:solidFill>
                  <a:prstClr val="black"/>
                </a:solidFill>
                <a:ea typeface="Calibri"/>
                <a:cs typeface="Times New Roman"/>
              </a:rPr>
              <a:t>чтения </a:t>
            </a:r>
            <a:r>
              <a:rPr lang="ru-RU" sz="800" b="1" i="1" dirty="0">
                <a:solidFill>
                  <a:prstClr val="black"/>
                </a:solidFill>
                <a:ea typeface="Calibri"/>
                <a:cs typeface="Times New Roman"/>
              </a:rPr>
              <a:t>в семье», </a:t>
            </a: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пришла у выводу, что необходимо остановиться на данном  </a:t>
            </a:r>
            <a:r>
              <a:rPr lang="ru-RU" sz="800" dirty="0" smtClean="0">
                <a:solidFill>
                  <a:prstClr val="black"/>
                </a:solidFill>
                <a:ea typeface="Calibri"/>
                <a:cs typeface="Times New Roman"/>
              </a:rPr>
              <a:t>вопросе   </a:t>
            </a: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немного  подробнее…       </a:t>
            </a:r>
            <a:r>
              <a:rPr lang="ru-RU" sz="800" dirty="0">
                <a:solidFill>
                  <a:srgbClr val="FF0000"/>
                </a:solidFill>
                <a:ea typeface="Calibri"/>
                <a:cs typeface="Times New Roman"/>
              </a:rPr>
              <a:t>слайд </a:t>
            </a:r>
            <a:r>
              <a:rPr lang="ru-RU" sz="800" dirty="0" smtClean="0">
                <a:solidFill>
                  <a:srgbClr val="FF0000"/>
                </a:solidFill>
                <a:ea typeface="Calibri"/>
                <a:cs typeface="Times New Roman"/>
              </a:rPr>
              <a:t>5</a:t>
            </a:r>
            <a:r>
              <a:rPr lang="ru-RU" sz="800" dirty="0" smtClean="0">
                <a:solidFill>
                  <a:prstClr val="black"/>
                </a:solidFill>
                <a:ea typeface="Calibri"/>
                <a:cs typeface="Times New Roman"/>
              </a:rPr>
              <a:t>   ВВ  анкетировании </a:t>
            </a: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приняли участие 30 семей</a:t>
            </a:r>
            <a:r>
              <a:rPr lang="ru-RU" sz="800" dirty="0" smtClean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 marL="11430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800" dirty="0" smtClean="0">
                <a:solidFill>
                  <a:prstClr val="black"/>
                </a:solidFill>
                <a:ea typeface="Calibri"/>
                <a:cs typeface="Times New Roman"/>
              </a:rPr>
              <a:t>  -  </a:t>
            </a:r>
            <a:r>
              <a:rPr lang="ru-RU" sz="800" dirty="0">
                <a:solidFill>
                  <a:srgbClr val="C00000"/>
                </a:solidFill>
                <a:ea typeface="Calibri"/>
                <a:cs typeface="Times New Roman"/>
              </a:rPr>
              <a:t>«Есть ли у вас дома библиотека, что она собой представляет</a:t>
            </a:r>
            <a:r>
              <a:rPr lang="ru-RU" sz="800" dirty="0" smtClean="0">
                <a:solidFill>
                  <a:srgbClr val="C00000"/>
                </a:solidFill>
                <a:ea typeface="Calibri"/>
                <a:cs typeface="Times New Roman"/>
              </a:rPr>
              <a:t>?»</a:t>
            </a:r>
            <a:r>
              <a:rPr lang="ru-RU" sz="800" dirty="0" smtClean="0">
                <a:solidFill>
                  <a:prstClr val="black"/>
                </a:solidFill>
                <a:ea typeface="Calibri"/>
                <a:cs typeface="Times New Roman"/>
              </a:rPr>
              <a:t>  </a:t>
            </a: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Положительно ответили 84% семей   ( несколько книжных полок -26%,  </a:t>
            </a:r>
            <a:r>
              <a:rPr lang="ru-RU" sz="800" dirty="0" smtClean="0">
                <a:solidFill>
                  <a:prstClr val="black"/>
                </a:solidFill>
                <a:ea typeface="Calibri"/>
                <a:cs typeface="Times New Roman"/>
              </a:rPr>
              <a:t>        </a:t>
            </a: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книжный шкаф – 20%,    стеллажи с книгами – 37%)    и только  у 16% дома нет  книг</a:t>
            </a:r>
            <a:r>
              <a:rPr lang="ru-RU" sz="800" dirty="0" smtClean="0">
                <a:solidFill>
                  <a:prstClr val="black"/>
                </a:solidFill>
                <a:ea typeface="Calibri"/>
                <a:cs typeface="Times New Roman"/>
              </a:rPr>
              <a:t>.    </a:t>
            </a:r>
          </a:p>
          <a:p>
            <a:pPr marL="285750" lvl="0" indent="-1714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800" dirty="0" smtClean="0">
                <a:solidFill>
                  <a:srgbClr val="C00000"/>
                </a:solidFill>
                <a:ea typeface="Calibri"/>
                <a:cs typeface="Times New Roman"/>
              </a:rPr>
              <a:t>«Есть ли у вашего ребенка своя книжная полка?»:</a:t>
            </a:r>
            <a:r>
              <a:rPr lang="ru-RU" sz="8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Утвердительно -  80%, </a:t>
            </a:r>
            <a:r>
              <a:rPr lang="ru-RU" sz="800" dirty="0" smtClean="0">
                <a:solidFill>
                  <a:prstClr val="black"/>
                </a:solidFill>
                <a:ea typeface="Calibri"/>
                <a:cs typeface="Times New Roman"/>
              </a:rPr>
              <a:t> нет </a:t>
            </a: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– 20</a:t>
            </a:r>
            <a:r>
              <a:rPr lang="ru-RU" sz="800" dirty="0" smtClean="0">
                <a:solidFill>
                  <a:prstClr val="black"/>
                </a:solidFill>
                <a:ea typeface="Calibri"/>
                <a:cs typeface="Times New Roman"/>
              </a:rPr>
              <a:t>%.</a:t>
            </a:r>
          </a:p>
          <a:p>
            <a:pPr marL="11430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800" dirty="0" smtClean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ru-RU" sz="800" dirty="0">
                <a:solidFill>
                  <a:srgbClr val="C00000"/>
                </a:solidFill>
                <a:ea typeface="Calibri"/>
                <a:cs typeface="Times New Roman"/>
              </a:rPr>
              <a:t>-  «Часто ли вы читаете ребенку книги</a:t>
            </a:r>
            <a:r>
              <a:rPr lang="ru-RU" sz="800" dirty="0" smtClean="0">
                <a:solidFill>
                  <a:srgbClr val="C00000"/>
                </a:solidFill>
                <a:ea typeface="Calibri"/>
                <a:cs typeface="Times New Roman"/>
              </a:rPr>
              <a:t>?»</a:t>
            </a: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800" dirty="0" smtClean="0">
                <a:solidFill>
                  <a:prstClr val="black"/>
                </a:solidFill>
                <a:ea typeface="Calibri"/>
                <a:cs typeface="Times New Roman"/>
              </a:rPr>
              <a:t>  </a:t>
            </a: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53% семей читают книги детям каждый </a:t>
            </a:r>
            <a:r>
              <a:rPr lang="ru-RU" sz="800" dirty="0" smtClean="0">
                <a:solidFill>
                  <a:prstClr val="black"/>
                </a:solidFill>
                <a:ea typeface="Calibri"/>
                <a:cs typeface="Times New Roman"/>
              </a:rPr>
              <a:t>день     </a:t>
            </a: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и к сожалению 47% - читают от случая к случаю</a:t>
            </a:r>
            <a:r>
              <a:rPr lang="ru-RU" sz="800" dirty="0" smtClean="0">
                <a:solidFill>
                  <a:prstClr val="black"/>
                </a:solidFill>
                <a:ea typeface="Calibri"/>
                <a:cs typeface="Times New Roman"/>
              </a:rPr>
              <a:t>!</a:t>
            </a:r>
          </a:p>
          <a:p>
            <a:pPr marL="11430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8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800" dirty="0">
                <a:solidFill>
                  <a:srgbClr val="C00000"/>
                </a:solidFill>
                <a:ea typeface="Calibri"/>
                <a:cs typeface="Times New Roman"/>
              </a:rPr>
              <a:t>- «Беседуете ли вы с ребенком о прочитанном</a:t>
            </a:r>
            <a:r>
              <a:rPr lang="ru-RU" sz="800" dirty="0" smtClean="0">
                <a:solidFill>
                  <a:srgbClr val="C00000"/>
                </a:solidFill>
                <a:ea typeface="Calibri"/>
                <a:cs typeface="Times New Roman"/>
              </a:rPr>
              <a:t>?»</a:t>
            </a:r>
            <a:r>
              <a:rPr lang="ru-RU" sz="800" dirty="0" smtClean="0">
                <a:solidFill>
                  <a:prstClr val="black"/>
                </a:solidFill>
                <a:ea typeface="Calibri"/>
                <a:cs typeface="Times New Roman"/>
              </a:rPr>
              <a:t>  </a:t>
            </a: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да -80%       нет –3%           иногда –17</a:t>
            </a:r>
            <a:r>
              <a:rPr lang="ru-RU" sz="800" dirty="0" smtClean="0">
                <a:solidFill>
                  <a:prstClr val="black"/>
                </a:solidFill>
                <a:ea typeface="Calibri"/>
                <a:cs typeface="Times New Roman"/>
              </a:rPr>
              <a:t>%.</a:t>
            </a:r>
          </a:p>
          <a:p>
            <a:pPr marL="285750" lvl="0" indent="-1714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800" dirty="0" smtClean="0">
                <a:solidFill>
                  <a:srgbClr val="C00000"/>
                </a:solidFill>
                <a:ea typeface="Calibri"/>
                <a:cs typeface="Times New Roman"/>
              </a:rPr>
              <a:t>«</a:t>
            </a:r>
            <a:r>
              <a:rPr lang="ru-RU" sz="800" dirty="0">
                <a:solidFill>
                  <a:srgbClr val="C00000"/>
                </a:solidFill>
                <a:ea typeface="Calibri"/>
                <a:cs typeface="Times New Roman"/>
              </a:rPr>
              <a:t>Может ли ваш ребенок назвать недавно прочитанные с вами книги</a:t>
            </a:r>
            <a:r>
              <a:rPr lang="ru-RU" sz="800" dirty="0" smtClean="0">
                <a:solidFill>
                  <a:srgbClr val="C00000"/>
                </a:solidFill>
                <a:ea typeface="Calibri"/>
                <a:cs typeface="Times New Roman"/>
              </a:rPr>
              <a:t>?»</a:t>
            </a:r>
            <a:r>
              <a:rPr lang="ru-RU" sz="800" dirty="0" smtClean="0">
                <a:solidFill>
                  <a:prstClr val="black"/>
                </a:solidFill>
                <a:ea typeface="Calibri"/>
                <a:cs typeface="Times New Roman"/>
              </a:rPr>
              <a:t>     </a:t>
            </a: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да – 47%          нет – 13%          не знаю –40</a:t>
            </a:r>
            <a:r>
              <a:rPr lang="ru-RU" sz="800" dirty="0" smtClean="0">
                <a:solidFill>
                  <a:prstClr val="black"/>
                </a:solidFill>
                <a:ea typeface="Calibri"/>
                <a:cs typeface="Times New Roman"/>
              </a:rPr>
              <a:t>%. тогда  </a:t>
            </a: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возникает  вопрос, если вы беседуете о прочитанном, то почему не </a:t>
            </a:r>
            <a:r>
              <a:rPr lang="ru-RU" sz="800" dirty="0" smtClean="0">
                <a:solidFill>
                  <a:prstClr val="black"/>
                </a:solidFill>
                <a:ea typeface="Calibri"/>
                <a:cs typeface="Times New Roman"/>
              </a:rPr>
              <a:t>знаете    может </a:t>
            </a: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ли Ваш ребенок назвать прочитанную вами книгу</a:t>
            </a:r>
            <a:r>
              <a:rPr lang="ru-RU" sz="800" dirty="0" smtClean="0">
                <a:solidFill>
                  <a:prstClr val="black"/>
                </a:solidFill>
                <a:ea typeface="Calibri"/>
                <a:cs typeface="Times New Roman"/>
              </a:rPr>
              <a:t>?</a:t>
            </a:r>
          </a:p>
          <a:p>
            <a:pPr marL="11430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800" dirty="0" smtClean="0">
                <a:solidFill>
                  <a:srgbClr val="C00000"/>
                </a:solidFill>
                <a:ea typeface="Calibri"/>
                <a:cs typeface="Times New Roman"/>
              </a:rPr>
              <a:t>-  </a:t>
            </a:r>
            <a:r>
              <a:rPr lang="ru-RU" sz="800" dirty="0">
                <a:solidFill>
                  <a:srgbClr val="C00000"/>
                </a:solidFill>
                <a:ea typeface="Calibri"/>
                <a:cs typeface="Times New Roman"/>
              </a:rPr>
              <a:t>«Может ли ваш ребенок пересказать отрывок из любимой книги</a:t>
            </a:r>
            <a:r>
              <a:rPr lang="ru-RU" sz="800" dirty="0" smtClean="0">
                <a:solidFill>
                  <a:srgbClr val="C00000"/>
                </a:solidFill>
                <a:ea typeface="Calibri"/>
                <a:cs typeface="Times New Roman"/>
              </a:rPr>
              <a:t>?»</a:t>
            </a:r>
            <a:r>
              <a:rPr lang="ru-RU" sz="800" dirty="0" smtClean="0">
                <a:solidFill>
                  <a:prstClr val="black"/>
                </a:solidFill>
                <a:ea typeface="Calibri"/>
                <a:cs typeface="Times New Roman"/>
              </a:rPr>
              <a:t>         </a:t>
            </a: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да –80%             нет - 20%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sz="8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  <a:p>
            <a:pPr lvl="0">
              <a:lnSpc>
                <a:spcPct val="115000"/>
              </a:lnSpc>
            </a:pPr>
            <a:endParaRPr lang="ru-RU" sz="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endParaRPr lang="ru-RU" sz="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endParaRPr lang="ru-RU" sz="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endParaRPr lang="ru-RU" sz="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endParaRPr lang="ru-RU" sz="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endParaRPr lang="ru-RU" sz="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endParaRPr lang="ru-RU" sz="800" dirty="0" smtClean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6453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6632"/>
            <a:ext cx="4038600" cy="648072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endParaRPr lang="ru-RU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3200" dirty="0" smtClean="0">
                <a:solidFill>
                  <a:srgbClr val="FF0000"/>
                </a:solidFill>
                <a:ea typeface="Calibri"/>
                <a:cs typeface="Times New Roman"/>
              </a:rPr>
              <a:t>Слайд </a:t>
            </a:r>
            <a:r>
              <a:rPr lang="ru-RU" sz="3200" dirty="0">
                <a:solidFill>
                  <a:srgbClr val="FF0000"/>
                </a:solidFill>
                <a:ea typeface="Calibri"/>
                <a:cs typeface="Times New Roman"/>
              </a:rPr>
              <a:t>6    </a:t>
            </a: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Поэтому сегодня  я предлагаю провести наше родительское  собрание в виде 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                       семинара – </a:t>
            </a:r>
            <a:r>
              <a:rPr lang="ru-RU" sz="3200" dirty="0">
                <a:solidFill>
                  <a:srgbClr val="FF0000"/>
                </a:solidFill>
                <a:ea typeface="Calibri"/>
                <a:cs typeface="Times New Roman"/>
              </a:rPr>
              <a:t>  </a:t>
            </a: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практикума, т.е. теории и  практики.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                       И вопрос, на котором  мы с Вами  остановимся -  это «Как превратить  чтение -  </a:t>
            </a:r>
            <a:r>
              <a:rPr lang="ru-RU" sz="32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в удовольствие?»  (Ныркина В.О)   </a:t>
            </a:r>
            <a:r>
              <a:rPr lang="ru-RU" sz="3200" dirty="0">
                <a:solidFill>
                  <a:srgbClr val="FF0000"/>
                </a:solidFill>
                <a:ea typeface="Calibri"/>
                <a:cs typeface="Times New Roman"/>
              </a:rPr>
              <a:t>слайд  7</a:t>
            </a:r>
            <a:endParaRPr lang="ru-RU" sz="3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             Продолжая наш  разговор, следует  отметить, что для  формирования личности ребенка, </a:t>
            </a:r>
            <a:r>
              <a:rPr lang="ru-RU" sz="32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его художественного развития существенную роль играет правильный отбор 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            произведений литературы как для чтения и рассказывания, так и для исполнительской  </a:t>
            </a:r>
            <a:r>
              <a:rPr lang="ru-RU" sz="3200" dirty="0" smtClean="0">
                <a:solidFill>
                  <a:prstClr val="black"/>
                </a:solidFill>
                <a:ea typeface="Calibri"/>
                <a:cs typeface="Times New Roman"/>
              </a:rPr>
              <a:t>деятельности</a:t>
            </a: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.             </a:t>
            </a:r>
            <a:r>
              <a:rPr lang="ru-RU" sz="3200" dirty="0">
                <a:solidFill>
                  <a:srgbClr val="FF0000"/>
                </a:solidFill>
                <a:ea typeface="Calibri"/>
                <a:cs typeface="Times New Roman"/>
              </a:rPr>
              <a:t>слайд </a:t>
            </a:r>
            <a:r>
              <a:rPr lang="ru-RU" sz="3200" dirty="0" smtClean="0">
                <a:solidFill>
                  <a:srgbClr val="FF0000"/>
                </a:solidFill>
                <a:ea typeface="Calibri"/>
                <a:cs typeface="Times New Roman"/>
              </a:rPr>
              <a:t>8</a:t>
            </a:r>
            <a:endParaRPr lang="ru-RU" sz="32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3200" dirty="0" smtClean="0">
                <a:solidFill>
                  <a:prstClr val="black"/>
                </a:solidFill>
                <a:ea typeface="Calibri"/>
                <a:cs typeface="Times New Roman"/>
              </a:rPr>
              <a:t>          </a:t>
            </a:r>
            <a:r>
              <a:rPr lang="ru-RU" sz="3200" u="sng" dirty="0">
                <a:solidFill>
                  <a:prstClr val="black"/>
                </a:solidFill>
                <a:ea typeface="Calibri"/>
                <a:cs typeface="Times New Roman"/>
              </a:rPr>
              <a:t>При отборе  книг следует учитывать несколько  критериев:</a:t>
            </a:r>
            <a:endParaRPr lang="ru-RU" sz="3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Литературное  произведение должно быть средством умственного, нравственного и эстетического воспитания, воспитания любви к Родине, к людям, к природе.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Наличие высокого художественного мастерства, литературной  ценности, т.е. важен тот литературный язык, который доступен  детскому  восприятию.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Доступность литературного произведения, соответствия возрастным особенностям  детей. При отборе  книг  учитываются особенности внимания, памяти, мышления, круг  интересов детей, у более старших ребят -  их жизненный опыт.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Сюжетная  занимательность, простота и ясность композиции.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Задачи, которые ставят перед собой  взрослые  (для чего это  необходимо делать).</a:t>
            </a:r>
          </a:p>
          <a:p>
            <a:pPr marL="76200" lvl="0" indent="0">
              <a:lnSpc>
                <a:spcPct val="115000"/>
              </a:lnSpc>
              <a:buNone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  <a:p>
            <a:pPr marL="76200" lvl="0" indent="0">
              <a:lnSpc>
                <a:spcPct val="115000"/>
              </a:lnSpc>
              <a:buNone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Критерии отбора дают возможность определить круг детского чтения и  рассказывания:</a:t>
            </a:r>
          </a:p>
          <a:p>
            <a:pPr marL="76200" lvl="0" indent="0">
              <a:lnSpc>
                <a:spcPct val="115000"/>
              </a:lnSpc>
              <a:buNone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Это произведения разных  жанров: рассказы, повести, сказки, поэмы, лирические и шуточные стихи, загадки и др.</a:t>
            </a:r>
          </a:p>
          <a:p>
            <a:pPr marL="76200" lvl="0" indent="0">
              <a:lnSpc>
                <a:spcPct val="115000"/>
              </a:lnSpc>
              <a:buNone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  <a:p>
            <a:pPr marL="76200" lvl="0" indent="0">
              <a:lnSpc>
                <a:spcPct val="115000"/>
              </a:lnSpc>
              <a:buNone/>
            </a:pPr>
            <a:r>
              <a:rPr lang="ru-RU" sz="3200" dirty="0">
                <a:solidFill>
                  <a:srgbClr val="FF0000"/>
                </a:solidFill>
                <a:ea typeface="Calibri"/>
                <a:cs typeface="Times New Roman"/>
              </a:rPr>
              <a:t>Слайд   9     </a:t>
            </a: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Родители, читая детям художественные  произведения, могут использовать разнообразные  методы, приемы и средства такие как:</a:t>
            </a:r>
          </a:p>
          <a:p>
            <a:pPr marL="1104900" lvl="0" indent="-45720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Словесный – чтение произведений</a:t>
            </a:r>
          </a:p>
          <a:p>
            <a:pPr marL="1104900" lvl="0" indent="-45720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Вопросы к детям по  содержанию  произведений</a:t>
            </a:r>
          </a:p>
          <a:p>
            <a:pPr marL="1104900" indent="-45720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Пересказ произведения</a:t>
            </a:r>
          </a:p>
          <a:p>
            <a:pPr marL="1104900" lvl="0" indent="-45720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Заучивания наизусть стихотворения, потешки и т.п.</a:t>
            </a:r>
          </a:p>
          <a:p>
            <a:pPr marL="1104900" lvl="0" indent="-45720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Выразительное  чтение художественной  литературы</a:t>
            </a:r>
          </a:p>
          <a:p>
            <a:pPr marL="1104900" lvl="0" indent="-45720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Беседа  по произведению</a:t>
            </a:r>
          </a:p>
          <a:p>
            <a:pPr marL="1104900" lvl="0" indent="-45720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Прослушивание  аудиозаписей</a:t>
            </a:r>
          </a:p>
          <a:p>
            <a:pPr marL="1104900" lvl="0" indent="-45720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Практический наглядный – игры – драматизации</a:t>
            </a:r>
          </a:p>
          <a:p>
            <a:pPr marL="1104900" lvl="0" indent="-45720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Игровой – дидактические игры</a:t>
            </a:r>
          </a:p>
          <a:p>
            <a:pPr marL="1104900" lvl="0" indent="-45720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Практический – театрализованные игры, пальчиковый театр</a:t>
            </a:r>
          </a:p>
          <a:p>
            <a:pPr marL="1104900" lvl="0" indent="-45720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Наглядный – показ иллюстраций</a:t>
            </a:r>
          </a:p>
          <a:p>
            <a:pPr marL="1104900" lvl="0" indent="-45720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Показ схемы</a:t>
            </a:r>
          </a:p>
          <a:p>
            <a:pPr marL="1104900" lvl="0" indent="-45720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Просмотр видеофильмов</a:t>
            </a:r>
          </a:p>
          <a:p>
            <a:pPr marL="533400" lvl="0" indent="0">
              <a:lnSpc>
                <a:spcPct val="115000"/>
              </a:lnSpc>
              <a:buNone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  <a:p>
            <a:pPr marL="533400" lvl="0" indent="0">
              <a:lnSpc>
                <a:spcPct val="115000"/>
              </a:lnSpc>
              <a:buNone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     Следует  отметить, что в младшем  дошкольном возрасте у детей мы воспитываем любовь и интерес к книге и иллюстрации, умение сосредотачивать </a:t>
            </a:r>
          </a:p>
          <a:p>
            <a:pPr marL="533400" lvl="0" indent="0">
              <a:lnSpc>
                <a:spcPct val="115000"/>
              </a:lnSpc>
              <a:buNone/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876300" lvl="0">
              <a:lnSpc>
                <a:spcPct val="115000"/>
              </a:lnSpc>
            </a:pPr>
            <a:endParaRPr lang="ru-RU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876300" lvl="0">
              <a:lnSpc>
                <a:spcPct val="115000"/>
              </a:lnSpc>
            </a:pP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876300" lvl="0">
              <a:lnSpc>
                <a:spcPct val="115000"/>
              </a:lnSpc>
            </a:pPr>
            <a:endParaRPr lang="ru-RU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876300" lvl="0">
              <a:lnSpc>
                <a:spcPct val="115000"/>
              </a:lnSpc>
            </a:pP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876300" lvl="0">
              <a:lnSpc>
                <a:spcPct val="115000"/>
              </a:lnSpc>
            </a:pPr>
            <a:endParaRPr lang="ru-RU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876300" lvl="0">
              <a:lnSpc>
                <a:spcPct val="115000"/>
              </a:lnSpc>
            </a:pP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876300" lvl="0">
              <a:lnSpc>
                <a:spcPct val="115000"/>
              </a:lnSpc>
            </a:pPr>
            <a:endParaRPr lang="ru-RU" dirty="0" smtClean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038600" cy="6408712"/>
          </a:xfrm>
        </p:spPr>
        <p:txBody>
          <a:bodyPr>
            <a:normAutofit fontScale="25000" lnSpcReduction="20000"/>
          </a:bodyPr>
          <a:lstStyle/>
          <a:p>
            <a:pPr marL="533400" lvl="0" indent="0">
              <a:lnSpc>
                <a:spcPct val="115000"/>
              </a:lnSpc>
              <a:buNone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внимание на тексте, слушать его до конца, понимать содержание и эмоционально откликаться на него. У малышей формируем навык совместного слушания, умение отвечать на вопросы, бережное отношение к  книге.  Владея такими навыками, ребенок лучше понимает содержание е  книги.</a:t>
            </a:r>
          </a:p>
          <a:p>
            <a:pPr marL="533400" lvl="0" indent="0">
              <a:lnSpc>
                <a:spcPct val="115000"/>
              </a:lnSpc>
              <a:buNone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      Дети способны понять и запомнить сказку, повторить песенку, однако речь их недостаточно выразительна.  Причинами могут быть плохая дикция, неумение правильно  произносить звуки. Поэтому взрослым  надо учить детей четко и внятно произносить звуки, повторять слова и словосочетания, создавать условия для активизации словаря.</a:t>
            </a:r>
          </a:p>
          <a:p>
            <a:pPr marL="533400" lvl="0" indent="0">
              <a:lnSpc>
                <a:spcPct val="115000"/>
              </a:lnSpc>
              <a:buNone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      Также  ребят следует учить отвечать на вопросы, понравилась ли сказка (рассказ), о чем рассказывается. Беседа развивает  умение  размышлять, высказывать свое  отношение к персонажам, правильно оценивать их поступки, характеризовать нравственные качества, дает возможность поддерживать интерес к художественному  слову, образным  выражениям.</a:t>
            </a:r>
          </a:p>
          <a:p>
            <a:pPr marL="533400" lvl="0" indent="0">
              <a:lnSpc>
                <a:spcPct val="115000"/>
              </a:lnSpc>
              <a:buNone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     Хочется  отметить, что приобщая ребенка к книге – Вы, тем самым, открываете ему весь мир. Вы заставляете его размышлять, наслаждаться и узнавать как можно больше. Вы, прежде всего, сами наслаждаетесь  временем, которое проводите вместе с малышом.</a:t>
            </a:r>
          </a:p>
          <a:p>
            <a:pPr marL="533400" lvl="0" indent="0">
              <a:lnSpc>
                <a:spcPct val="115000"/>
              </a:lnSpc>
              <a:buNone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     Вашему  вниманию мы  предложили небольшие  выставки «Старинная  книга нашей  семьи», «Любимая  книга  малыша» и «Книга  - своими руками».</a:t>
            </a:r>
          </a:p>
          <a:p>
            <a:pPr marL="533400" lvl="0" indent="0">
              <a:lnSpc>
                <a:spcPct val="115000"/>
              </a:lnSpc>
              <a:buNone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«Старинная  книга  нашей  семьи» - здесь  представлены  книги  прабабушек наших  малышей, которые им  действительно дороги и которые  читаются и перечитываются ими до сих пор!  Эти книги берегутся в семьях и очень дорожат ими!</a:t>
            </a:r>
          </a:p>
          <a:p>
            <a:pPr marL="533400" lvl="0" indent="0">
              <a:lnSpc>
                <a:spcPct val="115000"/>
              </a:lnSpc>
              <a:buNone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«Любимая  книга  малыша!» - яркие, красочные, интересные, веселые, загадочные книги!  Малышу  хочется ее прочесть, рассмотреть картинки, узнать, что будет дальше…</a:t>
            </a:r>
          </a:p>
          <a:p>
            <a:pPr marL="533400" lvl="0" indent="0">
              <a:lnSpc>
                <a:spcPct val="115000"/>
              </a:lnSpc>
              <a:buNone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«Книга – своими руками» - здесь ребята вместе с Вами учились  создавать книгу!  Они будут дорожить ею, рассказывать, как они ее мастерили, о  какой сказке в ней идет речь!  С помощью этой небольшой книжечки будет малыш развивать речь, учиться общаться с друзьями, запоминать </a:t>
            </a:r>
            <a:r>
              <a:rPr lang="ru-RU" sz="3200" dirty="0" smtClean="0">
                <a:solidFill>
                  <a:prstClr val="black"/>
                </a:solidFill>
                <a:ea typeface="Calibri"/>
                <a:cs typeface="Times New Roman"/>
              </a:rPr>
              <a:t>содержание  </a:t>
            </a: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сказок!</a:t>
            </a:r>
          </a:p>
          <a:p>
            <a:pPr marL="533400" lvl="0" indent="0">
              <a:lnSpc>
                <a:spcPct val="115000"/>
              </a:lnSpc>
              <a:buNone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Всем  большое  спасибо за  помощь в создании выставок!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    </a:t>
            </a:r>
            <a:r>
              <a:rPr lang="ru-RU" sz="3200" dirty="0">
                <a:solidFill>
                  <a:srgbClr val="FF0000"/>
                </a:solidFill>
                <a:ea typeface="Calibri"/>
                <a:cs typeface="Times New Roman"/>
              </a:rPr>
              <a:t>Слайд  10   </a:t>
            </a: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А сейчас, мне хотелось бы  остановиться на  создании книжного центра </a:t>
            </a:r>
            <a:r>
              <a:rPr lang="ru-RU" sz="3200" dirty="0" smtClean="0">
                <a:solidFill>
                  <a:prstClr val="black"/>
                </a:solidFill>
                <a:ea typeface="Calibri"/>
                <a:cs typeface="Times New Roman"/>
              </a:rPr>
              <a:t>в 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ea typeface="Calibri"/>
                <a:cs typeface="Times New Roman"/>
              </a:rPr>
              <a:t>                     нашей  группе </a:t>
            </a: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и следует ли создавать  книжные уголки в домашних  </a:t>
            </a:r>
            <a:endParaRPr lang="ru-RU" sz="32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ea typeface="Calibri"/>
                <a:cs typeface="Times New Roman"/>
              </a:rPr>
              <a:t>                     условиях</a:t>
            </a: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…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                               Книжные центры являются одной из форм работы по приобщению </a:t>
            </a:r>
            <a:endParaRPr lang="ru-RU" sz="32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ea typeface="Calibri"/>
                <a:cs typeface="Times New Roman"/>
              </a:rPr>
              <a:t>                     детей к чтению</a:t>
            </a: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, любви и интереса к книге…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                       В нем  подобраны произведения малого фольклора (это песенки, потешки,    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                       пословицы, скороговорки. загадки), поэзия, проза,  произведения </a:t>
            </a:r>
            <a:endParaRPr lang="ru-RU" sz="32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ea typeface="Calibri"/>
                <a:cs typeface="Times New Roman"/>
              </a:rPr>
              <a:t>                     зарубежной  литературы</a:t>
            </a: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. 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                      Подобраны портреты детских писателей. Классиков и наших  земляков </a:t>
            </a:r>
            <a:endParaRPr lang="ru-RU" sz="32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ea typeface="Calibri"/>
                <a:cs typeface="Times New Roman"/>
              </a:rPr>
              <a:t>                     писателей -   </a:t>
            </a: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дальневосточников.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                      Также подобраны игры по русским народным сказкам и развитию речи.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  <a:tabLst>
                <a:tab pos="4905375" algn="l"/>
              </a:tabLst>
            </a:pPr>
            <a:r>
              <a:rPr lang="ru-RU" dirty="0">
                <a:solidFill>
                  <a:prstClr val="black"/>
                </a:solidFill>
                <a:ea typeface="Calibri"/>
                <a:cs typeface="Calibri"/>
              </a:rPr>
              <a:t>	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533400" lvl="0" indent="0">
              <a:lnSpc>
                <a:spcPct val="115000"/>
              </a:lnSpc>
              <a:buNone/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76200" lvl="0" indent="0">
              <a:lnSpc>
                <a:spcPct val="115000"/>
              </a:lnSpc>
              <a:buNone/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76200" lvl="0" indent="0">
              <a:lnSpc>
                <a:spcPct val="115000"/>
              </a:lnSpc>
              <a:buNone/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61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835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4176464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rgbClr val="007E39"/>
                </a:solidFill>
              </a:rPr>
              <a:t>Отложили дела  ненадолго</a:t>
            </a:r>
            <a:br>
              <a:rPr lang="ru-RU" sz="4900" b="1" i="1" dirty="0" smtClean="0">
                <a:solidFill>
                  <a:srgbClr val="007E39"/>
                </a:solidFill>
              </a:rPr>
            </a:br>
            <a:r>
              <a:rPr lang="ru-RU" sz="4900" b="1" i="1" dirty="0" smtClean="0">
                <a:solidFill>
                  <a:srgbClr val="007E39"/>
                </a:solidFill>
              </a:rPr>
              <a:t>И  пришли к нам в детский      сад?</a:t>
            </a:r>
            <a:br>
              <a:rPr lang="ru-RU" sz="4900" b="1" i="1" dirty="0" smtClean="0">
                <a:solidFill>
                  <a:srgbClr val="007E39"/>
                </a:solidFill>
              </a:rPr>
            </a:br>
            <a:r>
              <a:rPr lang="ru-RU" sz="4900" b="1" i="1" dirty="0" smtClean="0">
                <a:solidFill>
                  <a:srgbClr val="007E39"/>
                </a:solidFill>
              </a:rPr>
              <a:t>Мы  готовились к встрече  с Вами,</a:t>
            </a:r>
            <a:br>
              <a:rPr lang="ru-RU" sz="4900" b="1" i="1" dirty="0" smtClean="0">
                <a:solidFill>
                  <a:srgbClr val="007E39"/>
                </a:solidFill>
              </a:rPr>
            </a:br>
            <a:r>
              <a:rPr lang="ru-RU" sz="4900" b="1" i="1" dirty="0" smtClean="0">
                <a:solidFill>
                  <a:srgbClr val="007E39"/>
                </a:solidFill>
              </a:rPr>
              <a:t>Рады видеть всех  Вас – у нас!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2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640871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sz="3200" dirty="0">
                <a:ea typeface="Calibri"/>
                <a:cs typeface="Times New Roman"/>
              </a:rPr>
              <a:t>Проходят  тематические  выставки, где ребят  знакомили с р.н.с., с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>
                <a:ea typeface="Calibri"/>
                <a:cs typeface="Times New Roman"/>
              </a:rPr>
              <a:t>                      произведениями детского писателя К.И. Чуковского.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>
                <a:ea typeface="Calibri"/>
                <a:cs typeface="Times New Roman"/>
              </a:rPr>
              <a:t>     </a:t>
            </a:r>
            <a:r>
              <a:rPr lang="ru-RU" sz="3200" dirty="0">
                <a:solidFill>
                  <a:srgbClr val="FF0000"/>
                </a:solidFill>
                <a:ea typeface="Calibri"/>
                <a:cs typeface="Times New Roman"/>
              </a:rPr>
              <a:t>Слайд 11    </a:t>
            </a:r>
            <a:r>
              <a:rPr lang="ru-RU" sz="3200" dirty="0">
                <a:ea typeface="Calibri"/>
                <a:cs typeface="Times New Roman"/>
              </a:rPr>
              <a:t>сейчас  действует тематическая выставка «Зима»,  где ребят знакомим со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>
                <a:ea typeface="Calibri"/>
                <a:cs typeface="Times New Roman"/>
              </a:rPr>
              <a:t>                      сказками, стихами, загадками о зиме.          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>
                <a:ea typeface="Calibri"/>
                <a:cs typeface="Times New Roman"/>
              </a:rPr>
              <a:t>                      Дома у ребят тоже должна быть небольшая книжная полочка, на которой </a:t>
            </a:r>
            <a:endParaRPr lang="ru-RU" sz="3200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 smtClean="0">
                <a:ea typeface="Calibri"/>
                <a:cs typeface="Times New Roman"/>
              </a:rPr>
              <a:t>                      </a:t>
            </a:r>
            <a:r>
              <a:rPr lang="ru-RU" sz="3200" dirty="0">
                <a:ea typeface="Calibri"/>
                <a:cs typeface="Times New Roman"/>
              </a:rPr>
              <a:t>подобраны его любимые  сказки и книги.  Этот уголок должен быть расположен:</a:t>
            </a:r>
          </a:p>
          <a:p>
            <a:pPr lvl="0">
              <a:lnSpc>
                <a:spcPct val="115000"/>
              </a:lnSpc>
              <a:buFont typeface="Wingdings" pitchFamily="2" charset="2"/>
              <a:buChar char="§"/>
            </a:pPr>
            <a:r>
              <a:rPr lang="ru-RU" sz="3200" dirty="0">
                <a:ea typeface="Calibri"/>
                <a:cs typeface="Times New Roman"/>
              </a:rPr>
              <a:t>в  удобном, спокойном месте;</a:t>
            </a:r>
          </a:p>
          <a:p>
            <a:pPr lvl="0">
              <a:lnSpc>
                <a:spcPct val="115000"/>
              </a:lnSpc>
              <a:buFont typeface="Wingdings" pitchFamily="2" charset="2"/>
              <a:buChar char="§"/>
            </a:pPr>
            <a:r>
              <a:rPr lang="ru-RU" sz="3200" dirty="0">
                <a:ea typeface="Calibri"/>
                <a:cs typeface="Times New Roman"/>
              </a:rPr>
              <a:t>желательно недалеко от окна. Либо очень хорошо освещаться светильником, чтобы дети не портили зрение;</a:t>
            </a:r>
          </a:p>
          <a:p>
            <a:pPr lvl="0">
              <a:lnSpc>
                <a:spcPct val="115000"/>
              </a:lnSpc>
              <a:buFont typeface="Wingdings" pitchFamily="2" charset="2"/>
              <a:buChar char="§"/>
            </a:pPr>
            <a:r>
              <a:rPr lang="ru-RU" sz="3200" dirty="0">
                <a:ea typeface="Calibri"/>
                <a:cs typeface="Times New Roman"/>
              </a:rPr>
              <a:t>эстетичность оформления – украшением могут быть предметы народно – прикладного искусства, репродукции картин, портрет </a:t>
            </a:r>
            <a:r>
              <a:rPr lang="ru-RU" sz="3200" dirty="0" smtClean="0">
                <a:ea typeface="Calibri"/>
                <a:cs typeface="Times New Roman"/>
              </a:rPr>
              <a:t>писателя.</a:t>
            </a:r>
          </a:p>
          <a:p>
            <a:pPr marL="0" lvl="0" indent="0">
              <a:lnSpc>
                <a:spcPct val="115000"/>
              </a:lnSpc>
              <a:buNone/>
            </a:pPr>
            <a:endParaRPr lang="ru-RU" sz="3200" b="1" dirty="0" smtClean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3200" b="1" dirty="0" smtClean="0">
                <a:ea typeface="Calibri"/>
                <a:cs typeface="Times New Roman"/>
              </a:rPr>
              <a:t>Чтобы </a:t>
            </a:r>
            <a:r>
              <a:rPr lang="ru-RU" sz="3200" b="1" dirty="0">
                <a:ea typeface="Calibri"/>
                <a:cs typeface="Times New Roman"/>
              </a:rPr>
              <a:t>в ребенке воспитать читателя, сам взрослый должен проявлять интерес к книге, знать те книги, которые будут важны малышу, следить за новинками детской литературы, уметь интересно беседовать с малышом.</a:t>
            </a:r>
            <a:endParaRPr lang="ru-RU" sz="3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>
                <a:ea typeface="Calibri"/>
                <a:cs typeface="Times New Roman"/>
              </a:rPr>
              <a:t>    </a:t>
            </a:r>
            <a:r>
              <a:rPr lang="ru-RU" sz="3200" dirty="0">
                <a:solidFill>
                  <a:srgbClr val="FF0000"/>
                </a:solidFill>
                <a:ea typeface="Calibri"/>
                <a:cs typeface="Times New Roman"/>
              </a:rPr>
              <a:t>Слайд 12     </a:t>
            </a:r>
            <a:r>
              <a:rPr lang="ru-RU" sz="3200" dirty="0">
                <a:ea typeface="Calibri"/>
                <a:cs typeface="Times New Roman"/>
              </a:rPr>
              <a:t>И в заключении хотелось бы  сказать, что по итогам конкурса «Книжкин дом», проходившем в нашем дет. саду в конце декабря 2017г. наша группа «Ягодки» награждена грамотой за  победу в конкурсе  (1 место).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>
                <a:ea typeface="Calibri"/>
                <a:cs typeface="Times New Roman"/>
              </a:rPr>
              <a:t>                          А  теперь  плавно  переходим  к  практике…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>
                <a:ea typeface="Calibri"/>
                <a:cs typeface="Times New Roman"/>
              </a:rPr>
              <a:t> Вы  видите  грамоты (</a:t>
            </a:r>
            <a:r>
              <a:rPr lang="ru-RU" sz="3200" dirty="0">
                <a:solidFill>
                  <a:srgbClr val="FF0000"/>
                </a:solidFill>
                <a:ea typeface="Calibri"/>
                <a:cs typeface="Times New Roman"/>
              </a:rPr>
              <a:t>Слайд 13</a:t>
            </a:r>
            <a:r>
              <a:rPr lang="ru-RU" sz="3200" dirty="0">
                <a:ea typeface="Calibri"/>
                <a:cs typeface="Times New Roman"/>
              </a:rPr>
              <a:t>),  которые  завоевали наши малыши, участвуя в Онлайн – викторинах сайта «Огонек» и  «Ты – гений!».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>
                <a:ea typeface="Calibri"/>
                <a:cs typeface="Times New Roman"/>
              </a:rPr>
              <a:t> В первой  викторине  «Музыка зимы» - было 10 вопросов о зиме, играх.  Забавах -  в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>
                <a:ea typeface="Calibri"/>
                <a:cs typeface="Times New Roman"/>
              </a:rPr>
              <a:t>ней участвовали  все  дети.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>
                <a:ea typeface="Calibri"/>
                <a:cs typeface="Times New Roman"/>
              </a:rPr>
              <a:t>Во второй  викторине  «Наши  любимые  сказки»  (15 вопросов) более  активными были  Саша Д.  (</a:t>
            </a:r>
            <a:r>
              <a:rPr lang="ru-RU" sz="3200" dirty="0" smtClean="0">
                <a:ea typeface="Calibri"/>
                <a:cs typeface="Times New Roman"/>
              </a:rPr>
              <a:t>5) и  </a:t>
            </a:r>
            <a:r>
              <a:rPr lang="ru-RU" sz="3200" dirty="0">
                <a:ea typeface="Calibri"/>
                <a:cs typeface="Times New Roman"/>
              </a:rPr>
              <a:t>Кристина К.  (4).  На остальные  вопросы отвечали  Артем П, Абдурасул, Варя, Даниил, Ангелина,  Василиса, Кира.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>
                <a:ea typeface="Calibri"/>
                <a:cs typeface="Times New Roman"/>
              </a:rPr>
              <a:t>Например, один из  вопросов викторины: «У бабы Яги необычный дом.  На каких  ножках он стоит?»  Дается  три варианта  ответов:  на  деревянных,  куриных или железных?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>
                <a:ea typeface="Calibri"/>
                <a:cs typeface="Times New Roman"/>
              </a:rPr>
              <a:t>Или  «У Петушка красивый  гребешок. Какой он?»  Варианты:  бронзовый, серебряный или золотой?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>
                <a:ea typeface="Calibri"/>
                <a:cs typeface="Times New Roman"/>
              </a:rPr>
              <a:t>Это наши  первые коллективные работы! И надо сказать, что наши ребята – молодцы!  Это как раз и есть один из методов нашей с вами работы с детьми – беседа  по произведениям!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>
                <a:ea typeface="Calibri"/>
                <a:cs typeface="Times New Roman"/>
              </a:rPr>
              <a:t>                        А сейчас мы с вами  обратимся еще к одному  практическому приему работы с детьми -  это театрализованные  игры. Русская народная сказка «Теремок».  </a:t>
            </a:r>
            <a:r>
              <a:rPr lang="ru-RU" sz="3200" dirty="0">
                <a:solidFill>
                  <a:srgbClr val="FF0000"/>
                </a:solidFill>
                <a:ea typeface="Calibri"/>
                <a:cs typeface="Times New Roman"/>
              </a:rPr>
              <a:t>Слайд 14</a:t>
            </a:r>
            <a:endParaRPr lang="ru-RU" sz="3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>
                <a:ea typeface="Calibri"/>
                <a:cs typeface="Times New Roman"/>
              </a:rPr>
              <a:t>  </a:t>
            </a:r>
            <a:r>
              <a:rPr lang="ru-RU" sz="3200" i="1" dirty="0">
                <a:ea typeface="Calibri"/>
                <a:cs typeface="Times New Roman"/>
              </a:rPr>
              <a:t>Инсценировка  сказки  детьми.</a:t>
            </a:r>
            <a:endParaRPr lang="ru-RU" sz="3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>
                <a:ea typeface="Calibri"/>
                <a:cs typeface="Times New Roman"/>
              </a:rPr>
              <a:t>Еще  один  прием – заучивание  стихотворений детьми.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>
                <a:ea typeface="Calibri"/>
                <a:cs typeface="Times New Roman"/>
              </a:rPr>
              <a:t>  </a:t>
            </a:r>
            <a:r>
              <a:rPr lang="ru-RU" sz="3200" i="1" dirty="0">
                <a:ea typeface="Calibri"/>
                <a:cs typeface="Times New Roman"/>
              </a:rPr>
              <a:t>Чтение стихов  детьми.</a:t>
            </a:r>
            <a:endParaRPr lang="ru-RU" sz="3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>
                <a:ea typeface="Calibri"/>
                <a:cs typeface="Times New Roman"/>
              </a:rPr>
              <a:t>Продолжаем с Вами практическую  деятельность.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>
                <a:ea typeface="Calibri"/>
                <a:cs typeface="Times New Roman"/>
              </a:rPr>
              <a:t>   </a:t>
            </a:r>
            <a:r>
              <a:rPr lang="ru-RU" sz="3200" dirty="0">
                <a:solidFill>
                  <a:srgbClr val="FF0000"/>
                </a:solidFill>
                <a:ea typeface="Calibri"/>
                <a:cs typeface="Times New Roman"/>
              </a:rPr>
              <a:t>Слайд 15.  </a:t>
            </a:r>
            <a:r>
              <a:rPr lang="ru-RU" sz="3200" b="1" dirty="0">
                <a:ea typeface="Calibri"/>
                <a:cs typeface="Times New Roman"/>
              </a:rPr>
              <a:t>Деловая игра     </a:t>
            </a:r>
            <a:r>
              <a:rPr lang="ru-RU" sz="3200" dirty="0">
                <a:ea typeface="Calibri"/>
                <a:cs typeface="Times New Roman"/>
              </a:rPr>
              <a:t> </a:t>
            </a:r>
            <a:r>
              <a:rPr lang="ru-RU" sz="3200" dirty="0">
                <a:ea typeface="Calibri"/>
                <a:cs typeface="Calibri"/>
              </a:rPr>
              <a:t>«</a:t>
            </a:r>
            <a:r>
              <a:rPr lang="ru-RU" sz="3200" b="1" i="1" dirty="0">
                <a:solidFill>
                  <a:srgbClr val="CC00FF"/>
                </a:solidFill>
                <a:cs typeface="Calibri"/>
              </a:rPr>
              <a:t>Рифмованные  строчки».</a:t>
            </a:r>
            <a:endParaRPr lang="ru-RU" sz="3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000000"/>
                </a:solidFill>
                <a:ea typeface="Calibri"/>
                <a:cs typeface="Calibri"/>
              </a:rPr>
              <a:t>                      На свете – великое  множество книг.  Каждая из них выполняет главную функцию – передает информацию, и среди  множества произведений существует особая категория –  это стихотворения, которые не только сообщают знания, но и завораживают слушателей  </a:t>
            </a:r>
            <a:endParaRPr lang="ru-RU" sz="3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000000"/>
                </a:solidFill>
                <a:ea typeface="Calibri"/>
                <a:cs typeface="Calibri"/>
              </a:rPr>
              <a:t> 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648072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ea typeface="Calibri"/>
                <a:cs typeface="Calibri"/>
              </a:rPr>
              <a:t>своим </a:t>
            </a:r>
            <a:r>
              <a:rPr lang="ru-RU" sz="3200" dirty="0">
                <a:solidFill>
                  <a:srgbClr val="000000"/>
                </a:solidFill>
                <a:ea typeface="Calibri"/>
                <a:cs typeface="Calibri"/>
              </a:rPr>
              <a:t>неповторимым языком – рифмованными </a:t>
            </a:r>
            <a:r>
              <a:rPr lang="ru-RU" sz="3200" dirty="0" smtClean="0">
                <a:solidFill>
                  <a:srgbClr val="000000"/>
                </a:solidFill>
                <a:ea typeface="Calibri"/>
                <a:cs typeface="Calibri"/>
              </a:rPr>
              <a:t>строчками.</a:t>
            </a:r>
            <a:endParaRPr lang="ru-RU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3200" b="1" u="sng" dirty="0" smtClean="0">
                <a:solidFill>
                  <a:srgbClr val="CC00FF"/>
                </a:solidFill>
                <a:latin typeface="Times New Roman"/>
                <a:ea typeface="Calibri"/>
                <a:cs typeface="Calibri"/>
              </a:rPr>
              <a:t>Задание</a:t>
            </a:r>
            <a:r>
              <a:rPr lang="ru-RU" sz="3200" b="1" u="sng" dirty="0">
                <a:solidFill>
                  <a:srgbClr val="CC00FF"/>
                </a:solidFill>
                <a:latin typeface="Times New Roman"/>
                <a:ea typeface="Calibri"/>
                <a:cs typeface="Calibri"/>
              </a:rPr>
              <a:t>: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        </a:t>
            </a:r>
            <a:r>
              <a:rPr lang="ru-RU" sz="3200" b="1" dirty="0">
                <a:solidFill>
                  <a:srgbClr val="CC00FF"/>
                </a:solidFill>
                <a:latin typeface="Times New Roman"/>
                <a:ea typeface="Calibri"/>
                <a:cs typeface="Calibri"/>
              </a:rPr>
              <a:t>продолжи строчку стихотворения, укажи  его автора</a:t>
            </a:r>
            <a:r>
              <a:rPr lang="ru-RU" sz="3200" b="1" dirty="0" smtClean="0">
                <a:solidFill>
                  <a:srgbClr val="CC00FF"/>
                </a:solidFill>
                <a:latin typeface="Times New Roman"/>
                <a:ea typeface="Calibri"/>
                <a:cs typeface="Calibri"/>
              </a:rPr>
              <a:t>.</a:t>
            </a:r>
            <a:endParaRPr lang="ru-RU" sz="3200" dirty="0" smtClean="0"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Calibri"/>
              </a:rPr>
              <a:t>«</a:t>
            </a:r>
            <a:r>
              <a:rPr lang="ru-RU" sz="3200" b="1" i="1" dirty="0">
                <a:solidFill>
                  <a:srgbClr val="7030A0"/>
                </a:solidFill>
                <a:latin typeface="Times New Roman"/>
                <a:ea typeface="Times New Roman"/>
                <a:cs typeface="Calibri"/>
              </a:rPr>
              <a:t>У меня живет козленок, я сама его пасу.  </a:t>
            </a:r>
            <a:endParaRPr lang="ru-RU" sz="3200" dirty="0">
              <a:latin typeface="Times New Roman"/>
              <a:ea typeface="Calibri"/>
            </a:endParaRPr>
          </a:p>
          <a:p>
            <a:pPr marL="0" indent="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ru-RU" sz="3200" i="1" dirty="0">
                <a:solidFill>
                  <a:srgbClr val="7030A0"/>
                </a:solidFill>
                <a:ea typeface="Times New Roman"/>
                <a:cs typeface="Calibri"/>
              </a:rPr>
              <a:t>                          </a:t>
            </a:r>
            <a:r>
              <a:rPr lang="ru-RU" sz="3200" i="1" dirty="0" smtClean="0">
                <a:solidFill>
                  <a:srgbClr val="7030A0"/>
                </a:solidFill>
                <a:ea typeface="Times New Roman"/>
                <a:cs typeface="Calibri"/>
              </a:rPr>
              <a:t>    </a:t>
            </a:r>
            <a:r>
              <a:rPr lang="ru-RU" sz="3200" i="1" dirty="0">
                <a:solidFill>
                  <a:srgbClr val="7030A0"/>
                </a:solidFill>
                <a:ea typeface="Times New Roman"/>
                <a:cs typeface="Calibri"/>
              </a:rPr>
              <a:t>(</a:t>
            </a:r>
            <a:r>
              <a:rPr lang="ru-RU" sz="3200" dirty="0">
                <a:solidFill>
                  <a:srgbClr val="000000"/>
                </a:solidFill>
                <a:ea typeface="Times New Roman"/>
                <a:cs typeface="Calibri"/>
              </a:rPr>
              <a:t>Я козленка в сад зеленый рано утром отнесу» </a:t>
            </a:r>
            <a:endParaRPr lang="ru-RU" sz="3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000000"/>
                </a:solidFill>
                <a:ea typeface="Times New Roman"/>
                <a:cs typeface="Calibri"/>
              </a:rPr>
              <a:t>                                                                                                                       А.Барто   «Козленок»)</a:t>
            </a:r>
            <a:br>
              <a:rPr lang="ru-RU" sz="3200" dirty="0">
                <a:solidFill>
                  <a:srgbClr val="000000"/>
                </a:solidFill>
                <a:ea typeface="Times New Roman"/>
                <a:cs typeface="Calibri"/>
              </a:rPr>
            </a:br>
            <a:r>
              <a:rPr lang="ru-RU" sz="3200" dirty="0">
                <a:solidFill>
                  <a:srgbClr val="000000"/>
                </a:solidFill>
                <a:ea typeface="Times New Roman"/>
                <a:cs typeface="Calibri"/>
              </a:rPr>
              <a:t>  </a:t>
            </a:r>
            <a:endParaRPr lang="ru-RU" sz="3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  <a:tabLst>
                <a:tab pos="457200" algn="l"/>
              </a:tabLst>
            </a:pPr>
            <a:r>
              <a:rPr lang="ru-RU" sz="3200" b="1" i="1" dirty="0">
                <a:solidFill>
                  <a:srgbClr val="7030A0"/>
                </a:solidFill>
                <a:latin typeface="Times New Roman"/>
                <a:ea typeface="Times New Roman"/>
                <a:cs typeface="Calibri"/>
              </a:rPr>
              <a:t>«Только заинька был паинька: не мяукал и не хрюкал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–</a:t>
            </a:r>
            <a:endParaRPr lang="ru-RU" sz="3200" dirty="0">
              <a:latin typeface="Times New Roman"/>
              <a:ea typeface="Calibri"/>
            </a:endParaRPr>
          </a:p>
          <a:p>
            <a:pPr marL="0" indent="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000000"/>
                </a:solidFill>
                <a:ea typeface="Times New Roman"/>
                <a:cs typeface="Calibri"/>
              </a:rPr>
              <a:t>       (под капустою лежал, по-заячьи лопотал и зверюшек неразумных уговаривал…»</a:t>
            </a:r>
            <a:endParaRPr lang="ru-RU" sz="3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000000"/>
                </a:solidFill>
                <a:ea typeface="Times New Roman"/>
                <a:cs typeface="Calibri"/>
              </a:rPr>
              <a:t>                                                                                                   </a:t>
            </a:r>
            <a:r>
              <a:rPr lang="ru-RU" sz="3200" dirty="0" smtClean="0">
                <a:solidFill>
                  <a:srgbClr val="000000"/>
                </a:solidFill>
                <a:ea typeface="Times New Roman"/>
                <a:cs typeface="Calibri"/>
              </a:rPr>
              <a:t>      </a:t>
            </a:r>
            <a:r>
              <a:rPr lang="ru-RU" sz="3200" dirty="0">
                <a:solidFill>
                  <a:srgbClr val="000000"/>
                </a:solidFill>
                <a:ea typeface="Times New Roman"/>
                <a:cs typeface="Calibri"/>
              </a:rPr>
              <a:t>К.    Чуковский «Путаница»)</a:t>
            </a:r>
            <a:endParaRPr lang="ru-RU" sz="3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  <a:tabLst>
                <a:tab pos="457200" algn="l"/>
              </a:tabLst>
            </a:pPr>
            <a:r>
              <a:rPr lang="ru-RU" sz="3200" b="1" i="1" dirty="0">
                <a:solidFill>
                  <a:srgbClr val="7030A0"/>
                </a:solidFill>
                <a:latin typeface="Times New Roman"/>
                <a:ea typeface="Times New Roman"/>
                <a:cs typeface="Calibri"/>
              </a:rPr>
              <a:t>«Прибежала мышка-мать, поглядела на кровать,  </a:t>
            </a:r>
            <a:endParaRPr lang="ru-RU" sz="3200" dirty="0">
              <a:latin typeface="Times New Roman"/>
              <a:ea typeface="Calibri"/>
            </a:endParaRPr>
          </a:p>
          <a:p>
            <a:pPr marL="0" indent="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ru-RU" sz="3200" b="1" i="1" dirty="0">
                <a:solidFill>
                  <a:srgbClr val="7030A0"/>
                </a:solidFill>
                <a:ea typeface="Times New Roman"/>
                <a:cs typeface="Calibri"/>
              </a:rPr>
              <a:t>                             (</a:t>
            </a:r>
            <a:r>
              <a:rPr lang="ru-RU" sz="3200" dirty="0">
                <a:solidFill>
                  <a:srgbClr val="000000"/>
                </a:solidFill>
                <a:ea typeface="Times New Roman"/>
                <a:cs typeface="Calibri"/>
              </a:rPr>
              <a:t>ищет глупого мышонка, а мышонка не видать»  </a:t>
            </a:r>
            <a:endParaRPr lang="ru-RU" sz="3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000000"/>
                </a:solidFill>
                <a:ea typeface="Times New Roman"/>
                <a:cs typeface="Calibri"/>
              </a:rPr>
              <a:t>                                                          </a:t>
            </a:r>
            <a:r>
              <a:rPr lang="ru-RU" sz="3200" dirty="0" smtClean="0">
                <a:solidFill>
                  <a:srgbClr val="000000"/>
                </a:solidFill>
                <a:ea typeface="Times New Roman"/>
                <a:cs typeface="Calibri"/>
              </a:rPr>
              <a:t>                </a:t>
            </a:r>
            <a:r>
              <a:rPr lang="ru-RU" sz="3200" dirty="0">
                <a:solidFill>
                  <a:srgbClr val="000000"/>
                </a:solidFill>
                <a:ea typeface="Times New Roman"/>
                <a:cs typeface="Calibri"/>
              </a:rPr>
              <a:t>С. Маршак «Сказка о глупом мышонке»)</a:t>
            </a:r>
            <a:endParaRPr lang="ru-RU" sz="3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  <a:tabLst>
                <a:tab pos="457200" algn="l"/>
              </a:tabLst>
            </a:pPr>
            <a:r>
              <a:rPr lang="ru-RU" sz="3200" b="1" i="1" dirty="0">
                <a:solidFill>
                  <a:srgbClr val="7030A0"/>
                </a:solidFill>
                <a:latin typeface="Times New Roman"/>
                <a:ea typeface="Times New Roman"/>
                <a:cs typeface="Calibri"/>
              </a:rPr>
              <a:t>«Я захотел устроить бал, и я гостей к себе позвал. </a:t>
            </a:r>
            <a:endParaRPr lang="ru-RU" sz="3200" dirty="0">
              <a:latin typeface="Times New Roman"/>
              <a:ea typeface="Calibri"/>
            </a:endParaRPr>
          </a:p>
          <a:p>
            <a:pPr marL="0" indent="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000000"/>
                </a:solidFill>
                <a:ea typeface="Times New Roman"/>
                <a:cs typeface="Calibri"/>
              </a:rPr>
              <a:t>                                           (Купил муку, купил творог, испек рассыпчатый пирог»</a:t>
            </a:r>
            <a:endParaRPr lang="ru-RU" sz="3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000000"/>
                </a:solidFill>
                <a:ea typeface="Times New Roman"/>
                <a:cs typeface="Calibri"/>
              </a:rPr>
              <a:t>                                                                  </a:t>
            </a:r>
            <a:r>
              <a:rPr lang="ru-RU" sz="3200" dirty="0" smtClean="0">
                <a:solidFill>
                  <a:srgbClr val="000000"/>
                </a:solidFill>
                <a:ea typeface="Times New Roman"/>
                <a:cs typeface="Calibri"/>
              </a:rPr>
              <a:t>                 </a:t>
            </a:r>
            <a:r>
              <a:rPr lang="ru-RU" sz="3200" dirty="0">
                <a:solidFill>
                  <a:srgbClr val="000000"/>
                </a:solidFill>
                <a:ea typeface="Times New Roman"/>
                <a:cs typeface="Calibri"/>
              </a:rPr>
              <a:t>Д. Хармс «Очень-очень вкусный пирог</a:t>
            </a:r>
            <a:r>
              <a:rPr lang="ru-RU" sz="3200" dirty="0" smtClean="0">
                <a:solidFill>
                  <a:srgbClr val="000000"/>
                </a:solidFill>
                <a:ea typeface="Times New Roman"/>
                <a:cs typeface="Calibri"/>
              </a:rPr>
              <a:t>»)</a:t>
            </a:r>
            <a:endParaRPr lang="ru-RU" sz="3200" dirty="0" smtClean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Calibri"/>
              </a:rPr>
              <a:t>«</a:t>
            </a:r>
            <a:r>
              <a:rPr lang="ru-RU" sz="3200" b="1" i="1" dirty="0">
                <a:solidFill>
                  <a:srgbClr val="7030A0"/>
                </a:solidFill>
                <a:latin typeface="Times New Roman"/>
                <a:ea typeface="Times New Roman"/>
                <a:cs typeface="Calibri"/>
              </a:rPr>
              <a:t>Я рубашку сшила Мишке, я сошью ему штанишки. </a:t>
            </a:r>
            <a:endParaRPr lang="ru-RU" sz="3200" dirty="0">
              <a:latin typeface="Times New Roman"/>
              <a:ea typeface="Calibri"/>
            </a:endParaRPr>
          </a:p>
          <a:p>
            <a:pPr marL="0" indent="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000000"/>
                </a:solidFill>
                <a:ea typeface="Times New Roman"/>
                <a:cs typeface="Calibri"/>
              </a:rPr>
              <a:t>                                                            (Надо к ним карман пришить и конфетку положить»</a:t>
            </a:r>
            <a:endParaRPr lang="ru-RU" sz="3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000000"/>
                </a:solidFill>
                <a:ea typeface="Times New Roman"/>
                <a:cs typeface="Calibri"/>
              </a:rPr>
              <a:t>  </a:t>
            </a:r>
            <a:r>
              <a:rPr lang="ru-RU" sz="3200" dirty="0" smtClean="0">
                <a:solidFill>
                  <a:srgbClr val="000000"/>
                </a:solidFill>
                <a:ea typeface="Times New Roman"/>
                <a:cs typeface="Calibri"/>
              </a:rPr>
              <a:t>                                                                                                  </a:t>
            </a:r>
            <a:r>
              <a:rPr lang="ru-RU" sz="3200" dirty="0">
                <a:solidFill>
                  <a:srgbClr val="000000"/>
                </a:solidFill>
                <a:ea typeface="Times New Roman"/>
                <a:cs typeface="Calibri"/>
              </a:rPr>
              <a:t>З. Александрова «Мой мишка»)</a:t>
            </a:r>
            <a:endParaRPr lang="ru-RU" sz="3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  <a:tabLst>
                <a:tab pos="457200" algn="l"/>
              </a:tabLst>
            </a:pPr>
            <a:r>
              <a:rPr lang="ru-RU" sz="3200" b="1" i="1" dirty="0">
                <a:solidFill>
                  <a:srgbClr val="7030A0"/>
                </a:solidFill>
                <a:latin typeface="Times New Roman"/>
                <a:ea typeface="Times New Roman"/>
                <a:cs typeface="Calibri"/>
              </a:rPr>
              <a:t>«Не шумят мои игрушки, тихо в комнате пустой, </a:t>
            </a:r>
            <a:endParaRPr lang="ru-RU" sz="3200" dirty="0">
              <a:latin typeface="Times New Roman"/>
              <a:ea typeface="Calibri"/>
            </a:endParaRPr>
          </a:p>
          <a:p>
            <a:pPr marL="0" indent="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000000"/>
                </a:solidFill>
                <a:ea typeface="Times New Roman"/>
                <a:cs typeface="Calibri"/>
              </a:rPr>
              <a:t>                                                             (а по маминой подушке луч крадется золотой» </a:t>
            </a:r>
            <a:endParaRPr lang="ru-RU" sz="3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000000"/>
                </a:solidFill>
                <a:ea typeface="Times New Roman"/>
                <a:cs typeface="Calibri"/>
              </a:rPr>
              <a:t>                                                                          </a:t>
            </a:r>
            <a:r>
              <a:rPr lang="ru-RU" sz="3200" dirty="0" smtClean="0">
                <a:solidFill>
                  <a:srgbClr val="000000"/>
                </a:solidFill>
                <a:ea typeface="Times New Roman"/>
                <a:cs typeface="Calibri"/>
              </a:rPr>
              <a:t>            </a:t>
            </a:r>
            <a:r>
              <a:rPr lang="ru-RU" sz="3200" dirty="0">
                <a:solidFill>
                  <a:srgbClr val="000000"/>
                </a:solidFill>
                <a:ea typeface="Times New Roman"/>
                <a:cs typeface="Calibri"/>
              </a:rPr>
              <a:t>Е .Благинина «Посидим в тишине»)</a:t>
            </a:r>
            <a:endParaRPr lang="ru-RU" sz="3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  <a:tabLst>
                <a:tab pos="457200" algn="l"/>
              </a:tabLst>
            </a:pPr>
            <a:r>
              <a:rPr lang="ru-RU" sz="3200" b="1" i="1" dirty="0">
                <a:solidFill>
                  <a:srgbClr val="7030A0"/>
                </a:solidFill>
                <a:latin typeface="Times New Roman"/>
                <a:ea typeface="Times New Roman"/>
                <a:cs typeface="Calibri"/>
              </a:rPr>
              <a:t>«Заболела эта книжка: изорвал ее братишка.</a:t>
            </a:r>
            <a:endParaRPr lang="ru-RU" sz="3200" dirty="0">
              <a:latin typeface="Times New Roman"/>
              <a:ea typeface="Calibri"/>
            </a:endParaRPr>
          </a:p>
          <a:p>
            <a:pPr marL="0" indent="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000000"/>
                </a:solidFill>
                <a:ea typeface="Times New Roman"/>
                <a:cs typeface="Calibri"/>
              </a:rPr>
              <a:t>                                                                      (Я больную пожалею: я возьму ее и склею!» </a:t>
            </a:r>
            <a:endParaRPr lang="ru-RU" sz="3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000000"/>
                </a:solidFill>
                <a:ea typeface="Times New Roman"/>
                <a:cs typeface="Calibri"/>
              </a:rPr>
              <a:t>                                                 </a:t>
            </a:r>
            <a:r>
              <a:rPr lang="ru-RU" sz="3200" dirty="0" smtClean="0">
                <a:solidFill>
                  <a:srgbClr val="000000"/>
                </a:solidFill>
                <a:ea typeface="Times New Roman"/>
                <a:cs typeface="Calibri"/>
              </a:rPr>
              <a:t>                                                       </a:t>
            </a:r>
            <a:r>
              <a:rPr lang="ru-RU" sz="3200" dirty="0">
                <a:solidFill>
                  <a:srgbClr val="000000"/>
                </a:solidFill>
                <a:ea typeface="Times New Roman"/>
                <a:cs typeface="Calibri"/>
              </a:rPr>
              <a:t>Б. Заходер «Переплетчица»)</a:t>
            </a:r>
            <a:endParaRPr lang="ru-RU" sz="3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  <a:tabLst>
                <a:tab pos="457200" algn="l"/>
              </a:tabLst>
            </a:pPr>
            <a:r>
              <a:rPr lang="ru-RU" sz="3200" b="1" i="1" dirty="0">
                <a:solidFill>
                  <a:srgbClr val="7030A0"/>
                </a:solidFill>
                <a:latin typeface="Times New Roman"/>
                <a:ea typeface="Times New Roman"/>
                <a:cs typeface="Calibri"/>
              </a:rPr>
              <a:t>«И вывихнуто плечико у бедного кузнечика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; </a:t>
            </a:r>
            <a:endParaRPr lang="ru-RU" sz="3200" dirty="0">
              <a:latin typeface="Times New Roman"/>
              <a:ea typeface="Calibri"/>
            </a:endParaRPr>
          </a:p>
          <a:p>
            <a:pPr marL="0" indent="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000000"/>
                </a:solidFill>
                <a:ea typeface="Times New Roman"/>
                <a:cs typeface="Calibri"/>
              </a:rPr>
              <a:t>                                                                    (не прыгает, не скачет он, а горько-горько плачет он» </a:t>
            </a:r>
            <a:endParaRPr lang="ru-RU" sz="3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000000"/>
                </a:solidFill>
                <a:ea typeface="Times New Roman"/>
                <a:cs typeface="Calibri"/>
              </a:rPr>
              <a:t>                                                                                      </a:t>
            </a:r>
            <a:r>
              <a:rPr lang="ru-RU" sz="3200" dirty="0" smtClean="0">
                <a:solidFill>
                  <a:srgbClr val="000000"/>
                </a:solidFill>
                <a:ea typeface="Times New Roman"/>
                <a:cs typeface="Calibri"/>
              </a:rPr>
              <a:t>                     </a:t>
            </a:r>
            <a:r>
              <a:rPr lang="ru-RU" sz="3200" dirty="0">
                <a:solidFill>
                  <a:srgbClr val="000000"/>
                </a:solidFill>
                <a:ea typeface="Times New Roman"/>
                <a:cs typeface="Calibri"/>
              </a:rPr>
              <a:t>К. Чуковский «Айболит»)</a:t>
            </a:r>
            <a:endParaRPr lang="ru-RU" sz="3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  <a:tabLst>
                <a:tab pos="457200" algn="l"/>
              </a:tabLst>
            </a:pPr>
            <a:r>
              <a:rPr lang="ru-RU" sz="3200" i="1" dirty="0">
                <a:solidFill>
                  <a:srgbClr val="7030A0"/>
                </a:solidFill>
                <a:latin typeface="Times New Roman"/>
                <a:ea typeface="Times New Roman"/>
                <a:cs typeface="Calibri"/>
              </a:rPr>
              <a:t>«Кто стучится в дверь ко мне с толстой сумкой на ремне, </a:t>
            </a:r>
            <a:r>
              <a:rPr lang="ru-RU" sz="3200" i="1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/>
            </a:r>
            <a:br>
              <a:rPr lang="ru-RU" sz="3200" i="1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</a:b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         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     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(с цифрой пять на медной бляшке, в синей форменной фуражке?»</a:t>
            </a:r>
            <a:endParaRPr lang="ru-RU" sz="3200" dirty="0">
              <a:latin typeface="Times New Roman"/>
              <a:ea typeface="Calibri"/>
            </a:endParaRPr>
          </a:p>
          <a:p>
            <a:pPr marL="39751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i="1" dirty="0">
                <a:solidFill>
                  <a:srgbClr val="7030A0"/>
                </a:solidFill>
                <a:latin typeface="Times New Roman"/>
                <a:ea typeface="Times New Roman"/>
                <a:cs typeface="Calibri"/>
              </a:rPr>
              <a:t>    </a:t>
            </a:r>
            <a:r>
              <a:rPr lang="ru-RU" sz="3200" i="1" dirty="0" smtClean="0">
                <a:solidFill>
                  <a:srgbClr val="7030A0"/>
                </a:solidFill>
                <a:latin typeface="Times New Roman"/>
                <a:ea typeface="Times New Roman"/>
                <a:cs typeface="Calibri"/>
              </a:rPr>
              <a:t>                                                                    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          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С. Маршак «Почта»)</a:t>
            </a:r>
            <a:endParaRPr lang="ru-RU" sz="3200" dirty="0">
              <a:latin typeface="Times New Roman"/>
              <a:ea typeface="Calibri"/>
            </a:endParaRPr>
          </a:p>
          <a:p>
            <a:pPr lvl="0">
              <a:lnSpc>
                <a:spcPct val="115000"/>
              </a:lnSpc>
              <a:buFont typeface="Wingdings"/>
              <a:buChar char=""/>
              <a:tabLst>
                <a:tab pos="457200" algn="l"/>
              </a:tabLst>
            </a:pPr>
            <a:r>
              <a:rPr lang="ru-RU" sz="3200" b="1" u="sng" dirty="0">
                <a:solidFill>
                  <a:srgbClr val="CC00FF"/>
                </a:solidFill>
                <a:latin typeface="Times New Roman"/>
                <a:ea typeface="Times New Roman"/>
                <a:cs typeface="Calibri"/>
              </a:rPr>
              <a:t>Задание:</a:t>
            </a:r>
            <a:r>
              <a:rPr lang="ru-RU" sz="3200" b="1" dirty="0">
                <a:solidFill>
                  <a:srgbClr val="CC00FF"/>
                </a:solidFill>
                <a:latin typeface="Times New Roman"/>
                <a:ea typeface="Times New Roman"/>
                <a:cs typeface="Calibri"/>
              </a:rPr>
              <a:t>          прочесть  небольшое  стихотворение  из  своего  детства</a:t>
            </a:r>
            <a:endParaRPr lang="ru-RU" sz="3200" dirty="0">
              <a:latin typeface="Times New Roman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dirty="0">
                <a:solidFill>
                  <a:srgbClr val="CC00FF"/>
                </a:solidFill>
                <a:latin typeface="Times New Roman"/>
                <a:ea typeface="Times New Roman"/>
                <a:cs typeface="Calibri"/>
              </a:rPr>
              <a:t> </a:t>
            </a:r>
            <a:endParaRPr lang="ru-RU" sz="3200" dirty="0">
              <a:solidFill>
                <a:srgbClr val="FF0000"/>
              </a:solidFill>
              <a:latin typeface="Times New Roman"/>
              <a:ea typeface="Times New Roman"/>
              <a:cs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/>
                <a:ea typeface="Times New Roman"/>
                <a:cs typeface="Calibri"/>
              </a:rPr>
              <a:t>     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  <a:cs typeface="Calibri"/>
              </a:rPr>
              <a:t>Слайд  16.                                        </a:t>
            </a:r>
            <a:r>
              <a:rPr lang="ru-RU" sz="3200" b="1" dirty="0">
                <a:latin typeface="Times New Roman"/>
                <a:ea typeface="Times New Roman"/>
                <a:cs typeface="Calibri"/>
              </a:rPr>
              <a:t>Волшебница сказка.</a:t>
            </a:r>
            <a:endParaRPr lang="ru-RU" sz="3200" dirty="0">
              <a:latin typeface="Times New Roman"/>
              <a:ea typeface="Calibri"/>
            </a:endParaRPr>
          </a:p>
          <a:p>
            <a:pPr marL="0" indent="0" algn="just">
              <a:lnSpc>
                <a:spcPct val="115000"/>
              </a:lnSpc>
              <a:spcBef>
                <a:spcPts val="335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FF0000"/>
                </a:solidFill>
                <a:ea typeface="Times New Roman"/>
              </a:rPr>
              <a:t>                               </a:t>
            </a:r>
            <a:r>
              <a:rPr lang="ru-RU" sz="3200" dirty="0">
                <a:solidFill>
                  <a:srgbClr val="898989"/>
                </a:solidFill>
                <a:ea typeface="Calibri"/>
              </a:rPr>
              <a:t>С раннего детства мы заворожено слушаем увлекательные сказки, которые нам читают на ночь мамы и бабушки. Становясь взрослыми, мы в свою очередь приводим в фантастический мир сказочных героев своих детей и внуков. Незамысловатые и веселые народные сказки учат нас быть честными, справедливыми, смелыми. История появления сказок уходит еще в древние времена, когда накопленная столетиями народная мудрость передавалась от поколения к поколению в виде смешных, но поучительных историй. Магическая сила сказок на протяжении многих веков завораживает людей и заставляет их снова и снова переживать и сочувствовать главным героям.</a:t>
            </a:r>
            <a:endParaRPr lang="ru-RU" sz="3200" dirty="0">
              <a:latin typeface="Times New Roman"/>
              <a:ea typeface="Calibri"/>
            </a:endParaRPr>
          </a:p>
          <a:p>
            <a:pPr lvl="0" algn="just">
              <a:lnSpc>
                <a:spcPct val="115000"/>
              </a:lnSpc>
              <a:buFont typeface="Wingdings"/>
              <a:buChar char=""/>
              <a:tabLst>
                <a:tab pos="457200" algn="l"/>
              </a:tabLst>
            </a:pPr>
            <a:r>
              <a:rPr lang="ru-RU" sz="3200" b="1" u="sng" dirty="0">
                <a:solidFill>
                  <a:srgbClr val="CC00FF"/>
                </a:solidFill>
                <a:latin typeface="Times New Roman"/>
                <a:ea typeface="Calibri"/>
                <a:cs typeface="Calibri"/>
              </a:rPr>
              <a:t>Задание</a:t>
            </a:r>
            <a:r>
              <a:rPr lang="ru-RU" sz="3200" b="1" dirty="0">
                <a:solidFill>
                  <a:srgbClr val="CC00FF"/>
                </a:solidFill>
                <a:latin typeface="Times New Roman"/>
                <a:ea typeface="Calibri"/>
                <a:cs typeface="Calibri"/>
              </a:rPr>
              <a:t>:     </a:t>
            </a:r>
            <a:r>
              <a:rPr lang="ru-RU" sz="3200" dirty="0">
                <a:solidFill>
                  <a:srgbClr val="CC00FF"/>
                </a:solidFill>
                <a:latin typeface="Times New Roman"/>
                <a:ea typeface="Calibri"/>
                <a:cs typeface="Calibri"/>
              </a:rPr>
              <a:t>вспомните героев любимых сказок и отгадайте про них загадки.</a:t>
            </a:r>
            <a:endParaRPr lang="ru-RU" sz="3200" dirty="0">
              <a:latin typeface="Times New Roman"/>
              <a:ea typeface="Calibri"/>
            </a:endParaRPr>
          </a:p>
          <a:p>
            <a:pPr lvl="0" algn="just">
              <a:lnSpc>
                <a:spcPct val="115000"/>
              </a:lnSpc>
              <a:buFont typeface="Wingdings"/>
              <a:buChar char=""/>
              <a:tabLst>
                <a:tab pos="457200" algn="l"/>
              </a:tabLst>
            </a:pPr>
            <a:r>
              <a:rPr lang="ru-RU" sz="3200" i="1" dirty="0">
                <a:solidFill>
                  <a:srgbClr val="7030A0"/>
                </a:solidFill>
                <a:latin typeface="Times New Roman"/>
                <a:ea typeface="Times New Roman"/>
                <a:cs typeface="Calibri"/>
              </a:rPr>
              <a:t>Коли есть печка, не нужен диван, щукой командует в сказке…</a:t>
            </a:r>
            <a:endParaRPr lang="ru-RU" sz="3200" dirty="0">
              <a:latin typeface="Times New Roman"/>
              <a:ea typeface="Calibri"/>
            </a:endParaRPr>
          </a:p>
          <a:p>
            <a:pPr marL="97409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i="1" dirty="0">
                <a:solidFill>
                  <a:srgbClr val="7030A0"/>
                </a:solidFill>
                <a:latin typeface="Times New Roman"/>
                <a:ea typeface="Times New Roman"/>
                <a:cs typeface="Calibri"/>
              </a:rPr>
              <a:t>                                                                          </a:t>
            </a:r>
            <a:r>
              <a:rPr lang="ru-RU" sz="3200" i="1" dirty="0" smtClean="0">
                <a:solidFill>
                  <a:srgbClr val="7030A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3200" dirty="0">
                <a:solidFill>
                  <a:srgbClr val="898989"/>
                </a:solidFill>
                <a:latin typeface="Times New Roman"/>
                <a:ea typeface="Times New Roman"/>
                <a:cs typeface="Calibri"/>
              </a:rPr>
              <a:t>(не Иван, а Емеля)</a:t>
            </a:r>
            <a:endParaRPr lang="ru-RU" sz="3200" dirty="0">
              <a:latin typeface="Times New Roman"/>
              <a:ea typeface="Calibri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83349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6552728"/>
          </a:xfrm>
        </p:spPr>
        <p:txBody>
          <a:bodyPr>
            <a:normAutofit fontScale="25000" lnSpcReduction="20000"/>
          </a:bodyPr>
          <a:lstStyle/>
          <a:p>
            <a:pPr lvl="0" algn="just">
              <a:buFont typeface="Wingdings"/>
              <a:buChar char=""/>
              <a:tabLst>
                <a:tab pos="457200" algn="l"/>
              </a:tabLst>
            </a:pPr>
            <a:r>
              <a:rPr lang="ru-RU" sz="3600" i="1" dirty="0">
                <a:solidFill>
                  <a:srgbClr val="7030A0"/>
                </a:solidFill>
                <a:ea typeface="Times New Roman"/>
                <a:cs typeface="Calibri"/>
              </a:rPr>
              <a:t>Дернуть за веревочку –такой для входа код. Съел бабушку и внучку голодный серый…                                                                    </a:t>
            </a:r>
            <a:endParaRPr lang="ru-RU" sz="3600" i="1" dirty="0" smtClean="0">
              <a:solidFill>
                <a:srgbClr val="7030A0"/>
              </a:solidFill>
              <a:ea typeface="Times New Roman"/>
              <a:cs typeface="Calibri"/>
            </a:endParaRP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ru-RU" sz="3600" i="1" dirty="0">
                <a:solidFill>
                  <a:srgbClr val="7030A0"/>
                </a:solidFill>
                <a:ea typeface="Times New Roman"/>
                <a:cs typeface="Calibri"/>
              </a:rPr>
              <a:t> </a:t>
            </a:r>
            <a:r>
              <a:rPr lang="ru-RU" sz="3600" i="1" dirty="0" smtClean="0">
                <a:solidFill>
                  <a:srgbClr val="7030A0"/>
                </a:solidFill>
                <a:ea typeface="Times New Roman"/>
                <a:cs typeface="Calibri"/>
              </a:rPr>
              <a:t>                                                                                                             </a:t>
            </a:r>
            <a:r>
              <a:rPr lang="ru-RU" sz="3600" dirty="0">
                <a:solidFill>
                  <a:srgbClr val="898989"/>
                </a:solidFill>
                <a:ea typeface="Times New Roman"/>
                <a:cs typeface="Calibri"/>
              </a:rPr>
              <a:t>(не Кот, а Волк)</a:t>
            </a:r>
            <a:endParaRPr lang="ru-RU" sz="3600" dirty="0"/>
          </a:p>
          <a:p>
            <a:pPr lvl="0" algn="just">
              <a:buFont typeface="Wingdings"/>
              <a:buChar char=""/>
              <a:tabLst>
                <a:tab pos="457200" algn="l"/>
              </a:tabLst>
            </a:pPr>
            <a:r>
              <a:rPr lang="ru-RU" sz="3600" i="1" dirty="0">
                <a:solidFill>
                  <a:srgbClr val="7030A0"/>
                </a:solidFill>
                <a:ea typeface="Times New Roman"/>
                <a:cs typeface="Calibri"/>
              </a:rPr>
              <a:t>В Людоедах знает толк, съест, как мышь, любого…</a:t>
            </a:r>
            <a:r>
              <a:rPr lang="ru-RU" sz="3600" dirty="0">
                <a:solidFill>
                  <a:srgbClr val="7030A0"/>
                </a:solidFill>
                <a:ea typeface="Times New Roman"/>
                <a:cs typeface="Calibri"/>
              </a:rPr>
              <a:t> </a:t>
            </a:r>
            <a:endParaRPr lang="ru-RU" sz="3600" dirty="0" smtClean="0"/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ru-RU" sz="3600" dirty="0" smtClean="0">
                <a:solidFill>
                  <a:srgbClr val="7030A0"/>
                </a:solidFill>
                <a:ea typeface="Times New Roman"/>
                <a:cs typeface="Calibri"/>
              </a:rPr>
              <a:t>                                                                                      </a:t>
            </a:r>
            <a:r>
              <a:rPr lang="ru-RU" sz="3600" dirty="0">
                <a:solidFill>
                  <a:srgbClr val="898989"/>
                </a:solidFill>
                <a:ea typeface="Times New Roman"/>
                <a:cs typeface="Calibri"/>
              </a:rPr>
              <a:t>(не Волк, а Кот в сапогах)</a:t>
            </a:r>
            <a:endParaRPr lang="ru-RU" sz="3600" dirty="0"/>
          </a:p>
          <a:p>
            <a:pPr lvl="0" algn="just">
              <a:buFont typeface="Wingdings"/>
              <a:buChar char=""/>
              <a:tabLst>
                <a:tab pos="457200" algn="l"/>
              </a:tabLst>
            </a:pPr>
            <a:r>
              <a:rPr lang="ru-RU" sz="3600" i="1" dirty="0">
                <a:solidFill>
                  <a:srgbClr val="7030A0"/>
                </a:solidFill>
                <a:ea typeface="Times New Roman"/>
                <a:cs typeface="Calibri"/>
              </a:rPr>
              <a:t>Озорник, хвастун, крепыш, подлетел к окну…  </a:t>
            </a:r>
            <a:endParaRPr lang="ru-RU" sz="3600" i="1" dirty="0" smtClean="0">
              <a:solidFill>
                <a:srgbClr val="7030A0"/>
              </a:solidFill>
              <a:ea typeface="Times New Roman"/>
              <a:cs typeface="Calibri"/>
            </a:endParaRP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ru-RU" sz="3600" i="1" dirty="0">
                <a:solidFill>
                  <a:srgbClr val="7030A0"/>
                </a:solidFill>
                <a:ea typeface="Times New Roman"/>
                <a:cs typeface="Calibri"/>
              </a:rPr>
              <a:t> </a:t>
            </a:r>
            <a:r>
              <a:rPr lang="ru-RU" sz="3600" i="1" dirty="0" smtClean="0">
                <a:solidFill>
                  <a:srgbClr val="7030A0"/>
                </a:solidFill>
                <a:ea typeface="Times New Roman"/>
                <a:cs typeface="Calibri"/>
              </a:rPr>
              <a:t>                                                                                                    </a:t>
            </a:r>
            <a:r>
              <a:rPr lang="ru-RU" sz="3600" dirty="0">
                <a:solidFill>
                  <a:srgbClr val="898989"/>
                </a:solidFill>
                <a:ea typeface="Times New Roman"/>
                <a:cs typeface="Calibri"/>
              </a:rPr>
              <a:t>(не Малыш, а Карлсон)</a:t>
            </a:r>
            <a:endParaRPr lang="ru-RU" sz="3600" dirty="0"/>
          </a:p>
          <a:p>
            <a:pPr lvl="0" algn="just">
              <a:buFont typeface="Wingdings"/>
              <a:buChar char=""/>
              <a:tabLst>
                <a:tab pos="457200" algn="l"/>
              </a:tabLst>
            </a:pPr>
            <a:r>
              <a:rPr lang="ru-RU" sz="3600" i="1" dirty="0">
                <a:solidFill>
                  <a:srgbClr val="7030A0"/>
                </a:solidFill>
                <a:ea typeface="Times New Roman"/>
                <a:cs typeface="Calibri"/>
              </a:rPr>
              <a:t>Волка не пускают, Волка братья злят, крепкий дом построен у </a:t>
            </a:r>
            <a:r>
              <a:rPr lang="ru-RU" sz="3600" i="1" dirty="0" smtClean="0">
                <a:solidFill>
                  <a:srgbClr val="7030A0"/>
                </a:solidFill>
                <a:ea typeface="Times New Roman"/>
                <a:cs typeface="Calibri"/>
              </a:rPr>
              <a:t>троих…  </a:t>
            </a:r>
            <a:endParaRPr lang="ru-RU" sz="3600" dirty="0" smtClean="0"/>
          </a:p>
          <a:p>
            <a:pPr marL="974090" indent="0" algn="just">
              <a:spcAft>
                <a:spcPts val="0"/>
              </a:spcAft>
              <a:buNone/>
            </a:pPr>
            <a:r>
              <a:rPr lang="ru-RU" sz="3600" i="1" dirty="0" smtClean="0">
                <a:solidFill>
                  <a:srgbClr val="7030A0"/>
                </a:solidFill>
                <a:ea typeface="Times New Roman"/>
                <a:cs typeface="Calibri"/>
              </a:rPr>
              <a:t>                                                          </a:t>
            </a:r>
            <a:r>
              <a:rPr lang="ru-RU" sz="3600" dirty="0" smtClean="0">
                <a:solidFill>
                  <a:srgbClr val="898989"/>
                </a:solidFill>
                <a:ea typeface="Times New Roman"/>
                <a:cs typeface="Calibri"/>
              </a:rPr>
              <a:t>(не козлят, а поросят)</a:t>
            </a:r>
            <a:endParaRPr lang="ru-RU" sz="3600" dirty="0" smtClean="0"/>
          </a:p>
          <a:p>
            <a:pPr lvl="0" algn="just">
              <a:buFont typeface="Wingdings"/>
              <a:buChar char=""/>
              <a:tabLst>
                <a:tab pos="457200" algn="l"/>
              </a:tabLst>
            </a:pPr>
            <a:r>
              <a:rPr lang="ru-RU" sz="3600" i="1" dirty="0" smtClean="0">
                <a:solidFill>
                  <a:srgbClr val="7030A0"/>
                </a:solidFill>
                <a:ea typeface="Times New Roman"/>
                <a:cs typeface="Calibri"/>
              </a:rPr>
              <a:t>Плетью </a:t>
            </a:r>
            <a:r>
              <a:rPr lang="ru-RU" sz="3600" i="1" dirty="0">
                <a:solidFill>
                  <a:srgbClr val="7030A0"/>
                </a:solidFill>
                <a:ea typeface="Times New Roman"/>
                <a:cs typeface="Calibri"/>
              </a:rPr>
              <a:t>бьет всех, кто шалит, мучит кукол… </a:t>
            </a:r>
            <a:endParaRPr lang="ru-RU" sz="3600" i="1" dirty="0" smtClean="0">
              <a:solidFill>
                <a:srgbClr val="7030A0"/>
              </a:solidFill>
              <a:ea typeface="Times New Roman"/>
              <a:cs typeface="Calibri"/>
            </a:endParaRP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ru-RU" sz="3600" i="1" dirty="0">
                <a:solidFill>
                  <a:srgbClr val="7030A0"/>
                </a:solidFill>
                <a:ea typeface="Times New Roman"/>
                <a:cs typeface="Calibri"/>
              </a:rPr>
              <a:t> </a:t>
            </a:r>
            <a:r>
              <a:rPr lang="ru-RU" sz="3600" i="1" dirty="0" smtClean="0">
                <a:solidFill>
                  <a:srgbClr val="7030A0"/>
                </a:solidFill>
                <a:ea typeface="Times New Roman"/>
                <a:cs typeface="Calibri"/>
              </a:rPr>
              <a:t>                                                                                           </a:t>
            </a:r>
            <a:r>
              <a:rPr lang="ru-RU" sz="3600" dirty="0" smtClean="0">
                <a:solidFill>
                  <a:srgbClr val="898989"/>
                </a:solidFill>
                <a:ea typeface="Times New Roman"/>
                <a:cs typeface="Calibri"/>
              </a:rPr>
              <a:t>(</a:t>
            </a:r>
            <a:r>
              <a:rPr lang="ru-RU" sz="3600" dirty="0">
                <a:solidFill>
                  <a:srgbClr val="898989"/>
                </a:solidFill>
                <a:ea typeface="Times New Roman"/>
                <a:cs typeface="Calibri"/>
              </a:rPr>
              <a:t>не Айболит, а Карабас)</a:t>
            </a:r>
            <a:endParaRPr lang="ru-RU" sz="3600" dirty="0"/>
          </a:p>
          <a:p>
            <a:pPr lvl="0" algn="just">
              <a:buFont typeface="Wingdings"/>
              <a:buChar char=""/>
              <a:tabLst>
                <a:tab pos="457200" algn="l"/>
              </a:tabLst>
            </a:pPr>
            <a:r>
              <a:rPr lang="ru-RU" sz="3600" i="1" dirty="0">
                <a:solidFill>
                  <a:srgbClr val="7030A0"/>
                </a:solidFill>
                <a:ea typeface="Times New Roman"/>
                <a:cs typeface="Calibri"/>
              </a:rPr>
              <a:t>Стрела у Ивана упала в болото и в лапы </a:t>
            </a:r>
            <a:r>
              <a:rPr lang="ru-RU" sz="3600" i="1" dirty="0" smtClean="0">
                <a:solidFill>
                  <a:srgbClr val="7030A0"/>
                </a:solidFill>
                <a:ea typeface="Times New Roman"/>
                <a:cs typeface="Calibri"/>
              </a:rPr>
              <a:t>попала она… </a:t>
            </a:r>
            <a:endParaRPr lang="ru-RU" sz="3600" dirty="0" smtClean="0"/>
          </a:p>
          <a:p>
            <a:pPr marL="974090" indent="0" algn="just">
              <a:spcAft>
                <a:spcPts val="0"/>
              </a:spcAft>
              <a:buNone/>
            </a:pPr>
            <a:r>
              <a:rPr lang="ru-RU" sz="3600" i="1" dirty="0" smtClean="0">
                <a:solidFill>
                  <a:srgbClr val="7030A0"/>
                </a:solidFill>
                <a:ea typeface="Times New Roman"/>
                <a:cs typeface="Calibri"/>
              </a:rPr>
              <a:t>                                                    </a:t>
            </a:r>
            <a:r>
              <a:rPr lang="ru-RU" sz="3600" dirty="0" smtClean="0">
                <a:solidFill>
                  <a:srgbClr val="898989"/>
                </a:solidFill>
                <a:ea typeface="Times New Roman"/>
                <a:cs typeface="Calibri"/>
              </a:rPr>
              <a:t>(не бегемота, а Лягушки)</a:t>
            </a:r>
            <a:endParaRPr lang="ru-RU" sz="3600" dirty="0" smtClean="0"/>
          </a:p>
          <a:p>
            <a:pPr lvl="0" algn="just">
              <a:buFont typeface="Wingdings"/>
              <a:buChar char=""/>
              <a:tabLst>
                <a:tab pos="457200" algn="l"/>
              </a:tabLst>
            </a:pPr>
            <a:r>
              <a:rPr lang="ru-RU" sz="3600" i="1" dirty="0" smtClean="0">
                <a:solidFill>
                  <a:srgbClr val="7030A0"/>
                </a:solidFill>
                <a:ea typeface="Times New Roman"/>
                <a:cs typeface="Calibri"/>
              </a:rPr>
              <a:t>Лягушка </a:t>
            </a:r>
            <a:r>
              <a:rPr lang="ru-RU" sz="3600" i="1" dirty="0">
                <a:solidFill>
                  <a:srgbClr val="7030A0"/>
                </a:solidFill>
                <a:ea typeface="Times New Roman"/>
                <a:cs typeface="Calibri"/>
              </a:rPr>
              <a:t>со стрелою – печальная картина. Женой квакушка станет теперь для</a:t>
            </a:r>
            <a:r>
              <a:rPr lang="ru-RU" sz="3600" i="1" dirty="0" smtClean="0">
                <a:solidFill>
                  <a:srgbClr val="7030A0"/>
                </a:solidFill>
                <a:ea typeface="Times New Roman"/>
                <a:cs typeface="Calibri"/>
              </a:rPr>
              <a:t>…</a:t>
            </a: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ru-RU" sz="3600" i="1" dirty="0">
                <a:solidFill>
                  <a:srgbClr val="7030A0"/>
                </a:solidFill>
                <a:ea typeface="Times New Roman"/>
                <a:cs typeface="Calibri"/>
              </a:rPr>
              <a:t> </a:t>
            </a:r>
            <a:r>
              <a:rPr lang="ru-RU" sz="3600" i="1" dirty="0" smtClean="0">
                <a:solidFill>
                  <a:srgbClr val="7030A0"/>
                </a:solidFill>
                <a:ea typeface="Times New Roman"/>
                <a:cs typeface="Calibri"/>
              </a:rPr>
              <a:t>                                                                   </a:t>
            </a:r>
            <a:r>
              <a:rPr lang="ru-RU" sz="3600" dirty="0">
                <a:solidFill>
                  <a:srgbClr val="898989"/>
                </a:solidFill>
                <a:ea typeface="Times New Roman"/>
                <a:cs typeface="Calibri"/>
              </a:rPr>
              <a:t>(не Буратино, а для Ивана-царевича)</a:t>
            </a:r>
            <a:endParaRPr lang="ru-RU" sz="3600" dirty="0"/>
          </a:p>
          <a:p>
            <a:pPr lvl="0" algn="just">
              <a:buFont typeface="Wingdings"/>
              <a:buChar char=""/>
              <a:tabLst>
                <a:tab pos="457200" algn="l"/>
              </a:tabLst>
            </a:pPr>
            <a:r>
              <a:rPr lang="ru-RU" sz="3600" i="1" dirty="0">
                <a:solidFill>
                  <a:srgbClr val="7030A0"/>
                </a:solidFill>
                <a:ea typeface="Times New Roman"/>
                <a:cs typeface="Calibri"/>
              </a:rPr>
              <a:t>Из полена Карло вырезал фигурку, существо ожившее он </a:t>
            </a:r>
            <a:r>
              <a:rPr lang="ru-RU" sz="3600" i="1" dirty="0" smtClean="0">
                <a:solidFill>
                  <a:srgbClr val="7030A0"/>
                </a:solidFill>
                <a:ea typeface="Times New Roman"/>
                <a:cs typeface="Calibri"/>
              </a:rPr>
              <a:t>назвал… </a:t>
            </a:r>
            <a:endParaRPr lang="ru-RU" sz="3600" dirty="0" smtClean="0"/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ru-RU" sz="3600" i="1" dirty="0" smtClean="0">
                <a:solidFill>
                  <a:srgbClr val="7030A0"/>
                </a:solidFill>
                <a:ea typeface="Times New Roman"/>
                <a:cs typeface="Calibri"/>
              </a:rPr>
              <a:t>                                                                                           </a:t>
            </a:r>
            <a:r>
              <a:rPr lang="ru-RU" sz="3600" dirty="0" smtClean="0">
                <a:solidFill>
                  <a:srgbClr val="898989"/>
                </a:solidFill>
                <a:ea typeface="Times New Roman"/>
                <a:cs typeface="Calibri"/>
              </a:rPr>
              <a:t>(не Снегуркой, а Буратино)</a:t>
            </a:r>
            <a:endParaRPr lang="ru-RU" sz="3600" dirty="0" smtClean="0"/>
          </a:p>
          <a:p>
            <a:pPr lvl="0" algn="just">
              <a:buFont typeface="Wingdings"/>
              <a:buChar char=""/>
              <a:tabLst>
                <a:tab pos="457200" algn="l"/>
              </a:tabLst>
            </a:pPr>
            <a:r>
              <a:rPr lang="ru-RU" sz="3600" i="1" dirty="0" smtClean="0">
                <a:solidFill>
                  <a:srgbClr val="7030A0"/>
                </a:solidFill>
                <a:ea typeface="Times New Roman"/>
                <a:cs typeface="Calibri"/>
              </a:rPr>
              <a:t>У </a:t>
            </a:r>
            <a:r>
              <a:rPr lang="ru-RU" sz="3600" i="1" dirty="0">
                <a:solidFill>
                  <a:srgbClr val="7030A0"/>
                </a:solidFill>
                <a:ea typeface="Times New Roman"/>
                <a:cs typeface="Calibri"/>
              </a:rPr>
              <a:t>попа работник родом из крестьян, за щелчки работать </a:t>
            </a:r>
            <a:r>
              <a:rPr lang="ru-RU" sz="3600" i="1" dirty="0" smtClean="0">
                <a:solidFill>
                  <a:srgbClr val="7030A0"/>
                </a:solidFill>
                <a:ea typeface="Times New Roman"/>
                <a:cs typeface="Calibri"/>
              </a:rPr>
              <a:t>нанял</a:t>
            </a: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ru-RU" sz="3600" i="1" dirty="0">
                <a:solidFill>
                  <a:srgbClr val="7030A0"/>
                </a:solidFill>
                <a:ea typeface="Times New Roman"/>
                <a:cs typeface="Calibri"/>
              </a:rPr>
              <a:t> </a:t>
            </a:r>
            <a:r>
              <a:rPr lang="ru-RU" sz="3600" i="1" dirty="0" smtClean="0">
                <a:solidFill>
                  <a:srgbClr val="7030A0"/>
                </a:solidFill>
                <a:ea typeface="Times New Roman"/>
                <a:cs typeface="Calibri"/>
              </a:rPr>
              <a:t>                                                                                                     </a:t>
            </a:r>
            <a:r>
              <a:rPr lang="ru-RU" sz="3600" dirty="0">
                <a:solidFill>
                  <a:srgbClr val="898989"/>
                </a:solidFill>
                <a:ea typeface="Times New Roman"/>
                <a:cs typeface="Calibri"/>
              </a:rPr>
              <a:t>(не Иван, а Балда)</a:t>
            </a:r>
            <a:endParaRPr lang="ru-RU" sz="3600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3600" dirty="0">
                <a:ea typeface="Times New Roman"/>
                <a:cs typeface="Calibri"/>
              </a:rPr>
              <a:t> </a:t>
            </a:r>
            <a:endParaRPr lang="ru-RU" sz="3600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3600" dirty="0">
                <a:ea typeface="Times New Roman"/>
                <a:cs typeface="Calibri"/>
              </a:rPr>
              <a:t>     </a:t>
            </a:r>
            <a:r>
              <a:rPr lang="ru-RU" sz="3600" dirty="0" smtClean="0">
                <a:ea typeface="Times New Roman"/>
                <a:cs typeface="Calibri"/>
              </a:rPr>
              <a:t>  </a:t>
            </a:r>
            <a:r>
              <a:rPr lang="ru-RU" sz="3600" dirty="0">
                <a:ea typeface="Times New Roman"/>
                <a:cs typeface="Calibri"/>
              </a:rPr>
              <a:t>И последний прием, который мы с вами рассмотрим -  это показ схемы.   </a:t>
            </a:r>
            <a:r>
              <a:rPr lang="ru-RU" sz="3600" dirty="0">
                <a:solidFill>
                  <a:srgbClr val="FF0000"/>
                </a:solidFill>
                <a:ea typeface="Times New Roman"/>
                <a:cs typeface="Calibri"/>
              </a:rPr>
              <a:t>Слайд  17</a:t>
            </a:r>
            <a:endParaRPr lang="ru-RU" sz="3600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3600" dirty="0">
                <a:ea typeface="Times New Roman"/>
                <a:cs typeface="Calibri"/>
              </a:rPr>
              <a:t>            Перед Вами – </a:t>
            </a:r>
            <a:r>
              <a:rPr lang="ru-RU" sz="3600" b="1" dirty="0">
                <a:ea typeface="Times New Roman"/>
                <a:cs typeface="Calibri"/>
              </a:rPr>
              <a:t>мнемотаблица </a:t>
            </a:r>
            <a:r>
              <a:rPr lang="ru-RU" sz="3600" dirty="0">
                <a:ea typeface="Times New Roman"/>
                <a:cs typeface="Calibri"/>
              </a:rPr>
              <a:t>– это схема, в которую заложена определенная  информация.  Вам  предстоит изложить данную  информацию в виде рассказа, сказки или стихотворения и дать название своему произведению.</a:t>
            </a:r>
            <a:endParaRPr lang="ru-RU" sz="3600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3600" dirty="0">
                <a:ea typeface="Times New Roman"/>
                <a:cs typeface="Calibri"/>
              </a:rPr>
              <a:t>            А теперь  сравним Ваше  творчество с оригиналом!  </a:t>
            </a:r>
            <a:r>
              <a:rPr lang="ru-RU" sz="3600" dirty="0">
                <a:solidFill>
                  <a:srgbClr val="FF0000"/>
                </a:solidFill>
                <a:ea typeface="Times New Roman"/>
                <a:cs typeface="Calibri"/>
              </a:rPr>
              <a:t>Слайд  18</a:t>
            </a:r>
            <a:endParaRPr lang="ru-RU" sz="3600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3600" dirty="0">
                <a:ea typeface="Times New Roman"/>
                <a:cs typeface="Calibri"/>
              </a:rPr>
              <a:t>     </a:t>
            </a:r>
            <a:r>
              <a:rPr lang="ru-RU" sz="3600" dirty="0" smtClean="0">
                <a:ea typeface="Times New Roman"/>
                <a:cs typeface="Calibri"/>
              </a:rPr>
              <a:t>  </a:t>
            </a:r>
            <a:r>
              <a:rPr lang="ru-RU" sz="3600" dirty="0">
                <a:ea typeface="Times New Roman"/>
                <a:cs typeface="Calibri"/>
              </a:rPr>
              <a:t>Наш  семинар – практикум мне хотелось бы  закончить  стихотворением: </a:t>
            </a:r>
            <a:r>
              <a:rPr lang="ru-RU" sz="3600" dirty="0" smtClean="0">
                <a:solidFill>
                  <a:srgbClr val="FF0000"/>
                </a:solidFill>
                <a:ea typeface="Times New Roman"/>
                <a:cs typeface="Calibri"/>
              </a:rPr>
              <a:t>Слайд  </a:t>
            </a:r>
            <a:r>
              <a:rPr lang="ru-RU" sz="3600" dirty="0">
                <a:solidFill>
                  <a:srgbClr val="FF0000"/>
                </a:solidFill>
                <a:ea typeface="Times New Roman"/>
                <a:cs typeface="Calibri"/>
              </a:rPr>
              <a:t>19</a:t>
            </a:r>
            <a:endParaRPr lang="ru-RU" sz="3600" dirty="0"/>
          </a:p>
          <a:p>
            <a:pPr marL="0" indent="0">
              <a:spcAft>
                <a:spcPts val="0"/>
              </a:spcAft>
              <a:buNone/>
            </a:pPr>
            <a:r>
              <a:rPr lang="ru-RU" sz="3600" dirty="0">
                <a:solidFill>
                  <a:srgbClr val="FF0000"/>
                </a:solidFill>
                <a:ea typeface="Times New Roman"/>
                <a:cs typeface="Calibri"/>
              </a:rPr>
              <a:t> </a:t>
            </a:r>
            <a:endParaRPr lang="ru-RU" sz="3600" dirty="0"/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4905375" algn="l"/>
              </a:tabLst>
            </a:pP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В детской книжке сто картинок, </a:t>
            </a:r>
            <a:b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Сто стихов и сто историй, </a:t>
            </a:r>
            <a:b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Сто вопросов и ответов,</a:t>
            </a:r>
            <a:b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Тьма загадок и затей. </a:t>
            </a:r>
            <a:b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              Обо  всем расскажет  книжка  ,</a:t>
            </a:r>
            <a:b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              Мир большой покажет книжка,</a:t>
            </a:r>
            <a:b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              Доброму научит книжка</a:t>
            </a:r>
            <a:b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              Школьников и малышей.</a:t>
            </a:r>
            <a:b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Там под яркою обложкой</a:t>
            </a:r>
            <a:b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Проживают тетя Кошка,</a:t>
            </a:r>
            <a:b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Храбрый олененок Бэмби,</a:t>
            </a:r>
            <a:b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Бармалей и Айболит.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               Жадный больше потеряет,             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               А кто друга выручает,                      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               Смело слабых защищает  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 </a:t>
            </a:r>
            <a:endParaRPr lang="ru-RU" sz="36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404664"/>
            <a:ext cx="4038600" cy="612068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a typeface="Calibri"/>
                <a:cs typeface="Times New Roman"/>
              </a:rPr>
              <a:t>             </a:t>
            </a:r>
            <a:r>
              <a:rPr lang="ru-RU" sz="3600" dirty="0" smtClean="0">
                <a:solidFill>
                  <a:srgbClr val="000000"/>
                </a:solidFill>
                <a:ea typeface="Calibri"/>
                <a:cs typeface="Times New Roman"/>
              </a:rPr>
              <a:t>           </a:t>
            </a: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И в беде не унывает –                     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               Непременно победит!     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</a:rPr>
              <a:t>                                                                  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 И пускай придумать сказку               </a:t>
            </a:r>
            <a:r>
              <a:rPr lang="ru-RU" sz="3600" dirty="0">
                <a:solidFill>
                  <a:srgbClr val="000000"/>
                </a:solidFill>
                <a:ea typeface="Calibri"/>
              </a:rPr>
              <a:t> 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 Соберется мудрый взрослый,            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 Пусть другой почтенный взрослый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 Книжку ту решит издать,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  А художник вдохновленный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  Кисть возьмет свою и краску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  И для этой детской книжки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  Сказку станет рисовать.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             Много новых нужных книжек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             Для  девчонок и мальчишек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             Обязательно напишут,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             Нарисуют, издадут.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  Интересных, разных, ярких,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  О морях и странах жарких.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  Эти книжки все ребята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  Обязательно прочтут!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 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           Мы завершили нашу  работу.                </a:t>
            </a:r>
            <a:r>
              <a:rPr lang="ru-RU" sz="3600" dirty="0">
                <a:solidFill>
                  <a:srgbClr val="FF0000"/>
                </a:solidFill>
                <a:ea typeface="Calibri"/>
                <a:cs typeface="Times New Roman"/>
              </a:rPr>
              <a:t>Слайд   20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sz="3600" dirty="0" smtClean="0">
                <a:solidFill>
                  <a:srgbClr val="000000"/>
                </a:solidFill>
                <a:ea typeface="Calibri"/>
                <a:cs typeface="Times New Roman"/>
              </a:rPr>
              <a:t>          </a:t>
            </a: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У каждого из вас есть по  3  цветных кружочка.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  И если  вам было все понятно и  интересно – на  предложенную вам  </a:t>
            </a:r>
            <a:r>
              <a:rPr lang="ru-RU" sz="3600" dirty="0" smtClean="0">
                <a:solidFill>
                  <a:srgbClr val="000000"/>
                </a:solidFill>
                <a:ea typeface="Calibri"/>
                <a:cs typeface="Times New Roman"/>
              </a:rPr>
              <a:t>ромашку ложится 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  </a:t>
            </a:r>
            <a:r>
              <a:rPr lang="ru-RU" sz="3600" dirty="0" smtClean="0">
                <a:solidFill>
                  <a:srgbClr val="000000"/>
                </a:solidFill>
                <a:ea typeface="Calibri"/>
                <a:cs typeface="Times New Roman"/>
              </a:rPr>
              <a:t>ваш </a:t>
            </a: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розовый  кружок…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  Если все было понятно, но не интересно – кружок  желтый…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  Непонятно и неинтересно – зеленый кружок…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       Всем  большое спасибо за  участие в нашей  совместной  работе!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                       </a:t>
            </a:r>
            <a:r>
              <a:rPr lang="ru-RU" sz="3600" dirty="0">
                <a:solidFill>
                  <a:srgbClr val="FF0000"/>
                </a:solidFill>
                <a:ea typeface="Calibri"/>
                <a:cs typeface="Times New Roman"/>
              </a:rPr>
              <a:t>Слайд  21.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0207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antasy-book-cartoon-illustration-363998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3" y="-44711"/>
            <a:ext cx="9001156" cy="68808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2348880"/>
            <a:ext cx="4968552" cy="285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C00CC"/>
                </a:solidFill>
                <a:ea typeface="Calibri"/>
                <a:cs typeface="Times New Roman"/>
              </a:rPr>
              <a:t>«</a:t>
            </a:r>
            <a:r>
              <a:rPr lang="ru-RU" sz="3200" b="1" i="1" dirty="0">
                <a:solidFill>
                  <a:srgbClr val="CC00CC"/>
                </a:solidFill>
                <a:ea typeface="Calibri"/>
                <a:cs typeface="Times New Roman"/>
              </a:rPr>
              <a:t>Чтение    – это окошко, </a:t>
            </a:r>
            <a:endParaRPr lang="ru-RU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CC00CC"/>
                </a:solidFill>
                <a:ea typeface="Calibri"/>
                <a:cs typeface="Times New Roman"/>
              </a:rPr>
              <a:t>  </a:t>
            </a:r>
            <a:r>
              <a:rPr lang="ru-RU" sz="3200" b="1" i="1" dirty="0" smtClean="0">
                <a:solidFill>
                  <a:srgbClr val="CC00CC"/>
                </a:solidFill>
                <a:ea typeface="Calibri"/>
                <a:cs typeface="Times New Roman"/>
              </a:rPr>
              <a:t> </a:t>
            </a:r>
            <a:r>
              <a:rPr lang="ru-RU" sz="3200" b="1" i="1" dirty="0">
                <a:solidFill>
                  <a:srgbClr val="CC00CC"/>
                </a:solidFill>
                <a:ea typeface="Calibri"/>
                <a:cs typeface="Times New Roman"/>
              </a:rPr>
              <a:t>через которое  </a:t>
            </a:r>
            <a:r>
              <a:rPr lang="ru-RU" sz="3200" b="1" i="1" dirty="0" smtClean="0">
                <a:solidFill>
                  <a:srgbClr val="CC00CC"/>
                </a:solidFill>
                <a:ea typeface="Calibri"/>
                <a:cs typeface="Times New Roman"/>
              </a:rPr>
              <a:t>дети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CC00CC"/>
                </a:solidFill>
                <a:ea typeface="Calibri"/>
                <a:cs typeface="Times New Roman"/>
              </a:rPr>
              <a:t>  видят  </a:t>
            </a:r>
            <a:r>
              <a:rPr lang="ru-RU" sz="3200" b="1" i="1" dirty="0">
                <a:solidFill>
                  <a:srgbClr val="CC00CC"/>
                </a:solidFill>
                <a:ea typeface="Calibri"/>
                <a:cs typeface="Times New Roman"/>
              </a:rPr>
              <a:t>и </a:t>
            </a:r>
            <a:r>
              <a:rPr lang="ru-RU" sz="3200" b="1" i="1" dirty="0" smtClean="0">
                <a:solidFill>
                  <a:srgbClr val="CC00CC"/>
                </a:solidFill>
                <a:ea typeface="Calibri"/>
                <a:cs typeface="Times New Roman"/>
              </a:rPr>
              <a:t>познают   мир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CC00CC"/>
                </a:solidFill>
                <a:ea typeface="Calibri"/>
                <a:cs typeface="Times New Roman"/>
              </a:rPr>
              <a:t> </a:t>
            </a:r>
            <a:r>
              <a:rPr lang="ru-RU" sz="3200" b="1" i="1" dirty="0" smtClean="0">
                <a:solidFill>
                  <a:srgbClr val="CC00CC"/>
                </a:solidFill>
                <a:ea typeface="Calibri"/>
                <a:cs typeface="Times New Roman"/>
              </a:rPr>
              <a:t>         и   </a:t>
            </a:r>
            <a:r>
              <a:rPr lang="ru-RU" sz="3200" b="1" i="1" dirty="0">
                <a:solidFill>
                  <a:srgbClr val="CC00CC"/>
                </a:solidFill>
                <a:ea typeface="Calibri"/>
                <a:cs typeface="Times New Roman"/>
              </a:rPr>
              <a:t>самих  себя».</a:t>
            </a:r>
            <a:endParaRPr lang="ru-RU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ea typeface="Calibri"/>
                <a:cs typeface="Times New Roman"/>
              </a:rPr>
              <a:t>                 </a:t>
            </a:r>
            <a:r>
              <a:rPr lang="ru-RU" sz="3200" b="1" i="1" dirty="0" smtClean="0">
                <a:solidFill>
                  <a:srgbClr val="FF00FF"/>
                </a:solidFill>
                <a:ea typeface="Calibri"/>
                <a:cs typeface="Times New Roman"/>
              </a:rPr>
              <a:t>В</a:t>
            </a:r>
            <a:r>
              <a:rPr lang="ru-RU" sz="3200" b="1" i="1" dirty="0">
                <a:solidFill>
                  <a:srgbClr val="FF00FF"/>
                </a:solidFill>
                <a:ea typeface="Calibri"/>
                <a:cs typeface="Times New Roman"/>
              </a:rPr>
              <a:t>. Сухомлинский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 по запросу фон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403648" y="476672"/>
            <a:ext cx="6696744" cy="4837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6000" b="1" i="1" dirty="0" smtClean="0">
                <a:solidFill>
                  <a:srgbClr val="0070C0"/>
                </a:solidFill>
                <a:ea typeface="Calibri"/>
                <a:cs typeface="Times New Roman"/>
              </a:rPr>
              <a:t>Родительское  собрание</a:t>
            </a:r>
            <a:endParaRPr lang="ru-RU" sz="60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lvl="0" algn="ctr">
              <a:spcAft>
                <a:spcPts val="1000"/>
              </a:spcAft>
            </a:pPr>
            <a:r>
              <a:rPr lang="ru-RU" sz="6000" b="1" i="1" dirty="0" smtClean="0">
                <a:solidFill>
                  <a:srgbClr val="00B0F0"/>
                </a:solidFill>
                <a:ea typeface="Calibri"/>
                <a:cs typeface="Times New Roman"/>
              </a:rPr>
              <a:t>«</a:t>
            </a:r>
            <a:r>
              <a:rPr lang="ru-RU" sz="6000" b="1" i="1" dirty="0">
                <a:solidFill>
                  <a:srgbClr val="00B0F0"/>
                </a:solidFill>
                <a:ea typeface="Calibri"/>
                <a:cs typeface="Times New Roman"/>
              </a:rPr>
              <a:t>Как привить  малышу  любовь  к  чтению».</a:t>
            </a:r>
            <a:endParaRPr lang="ru-RU" sz="6000" dirty="0">
              <a:solidFill>
                <a:srgbClr val="00B0F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14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 по запросу фон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475656" y="548680"/>
            <a:ext cx="6912768" cy="5052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3600" b="1" i="1" dirty="0" smtClean="0">
                <a:ea typeface="Calibri"/>
                <a:cs typeface="Times New Roman"/>
              </a:rPr>
              <a:t>          </a:t>
            </a:r>
            <a:r>
              <a:rPr lang="ru-RU" sz="3600" b="1" i="1" dirty="0" smtClean="0">
                <a:solidFill>
                  <a:srgbClr val="7030A0"/>
                </a:solidFill>
                <a:ea typeface="Calibri"/>
                <a:cs typeface="Times New Roman"/>
              </a:rPr>
              <a:t>Форма  проведения:</a:t>
            </a:r>
          </a:p>
          <a:p>
            <a:pPr>
              <a:spcAft>
                <a:spcPts val="1000"/>
              </a:spcAft>
            </a:pPr>
            <a:r>
              <a:rPr lang="ru-RU" sz="3600" b="1" i="1" dirty="0" smtClean="0">
                <a:solidFill>
                  <a:srgbClr val="7030A0"/>
                </a:solidFill>
                <a:ea typeface="Calibri"/>
                <a:cs typeface="Times New Roman"/>
              </a:rPr>
              <a:t>        </a:t>
            </a:r>
            <a:r>
              <a:rPr lang="ru-RU" sz="36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семинар - практикум</a:t>
            </a:r>
          </a:p>
          <a:p>
            <a:pPr>
              <a:spcAft>
                <a:spcPts val="1000"/>
              </a:spcAft>
            </a:pPr>
            <a:r>
              <a:rPr lang="ru-RU" sz="2400" b="1" i="1" dirty="0" smtClean="0">
                <a:solidFill>
                  <a:srgbClr val="7030A0"/>
                </a:solidFill>
                <a:ea typeface="Calibri"/>
                <a:cs typeface="Times New Roman"/>
              </a:rPr>
              <a:t>Цель</a:t>
            </a:r>
            <a:r>
              <a:rPr lang="ru-RU" sz="2400" b="1" i="1" dirty="0">
                <a:solidFill>
                  <a:srgbClr val="7030A0"/>
                </a:solidFill>
                <a:ea typeface="Calibri"/>
                <a:cs typeface="Times New Roman"/>
              </a:rPr>
              <a:t>:</a:t>
            </a:r>
            <a:r>
              <a:rPr lang="ru-RU" sz="2400" dirty="0">
                <a:solidFill>
                  <a:srgbClr val="7030A0"/>
                </a:solidFill>
                <a:ea typeface="Calibri"/>
                <a:cs typeface="Times New Roman"/>
              </a:rPr>
              <a:t>   </a:t>
            </a:r>
            <a:r>
              <a:rPr lang="ru-RU" sz="2400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ea typeface="Calibri"/>
                <a:cs typeface="Times New Roman"/>
              </a:rPr>
              <a:t>обучение </a:t>
            </a:r>
            <a:r>
              <a:rPr lang="ru-RU" sz="2400" b="1" i="1" dirty="0">
                <a:solidFill>
                  <a:srgbClr val="7030A0"/>
                </a:solidFill>
                <a:ea typeface="Calibri"/>
                <a:cs typeface="Times New Roman"/>
              </a:rPr>
              <a:t>родителей   общению  </a:t>
            </a:r>
            <a:r>
              <a:rPr lang="ru-RU" sz="2400" b="1" i="1" dirty="0" smtClean="0">
                <a:solidFill>
                  <a:srgbClr val="7030A0"/>
                </a:solidFill>
                <a:ea typeface="Calibri"/>
                <a:cs typeface="Times New Roman"/>
              </a:rPr>
              <a:t>с</a:t>
            </a:r>
          </a:p>
          <a:p>
            <a:pPr>
              <a:spcAft>
                <a:spcPts val="1000"/>
              </a:spcAft>
            </a:pPr>
            <a:r>
              <a:rPr lang="ru-RU" sz="2400" b="1" i="1" dirty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ea typeface="Calibri"/>
                <a:cs typeface="Times New Roman"/>
              </a:rPr>
              <a:t>                                            детьми  через чтение.  </a:t>
            </a:r>
          </a:p>
          <a:p>
            <a:pPr>
              <a:spcAft>
                <a:spcPts val="1000"/>
              </a:spcAft>
            </a:pPr>
            <a:r>
              <a:rPr lang="ru-RU" sz="2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Задачи: </a:t>
            </a:r>
          </a:p>
          <a:p>
            <a:pPr marL="285750" indent="-285750"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400" b="1" i="1" dirty="0">
                <a:solidFill>
                  <a:srgbClr val="002060"/>
                </a:solidFill>
                <a:ea typeface="Calibri"/>
                <a:cs typeface="Times New Roman"/>
              </a:rPr>
              <a:t>п</a:t>
            </a:r>
            <a:r>
              <a:rPr lang="ru-RU" sz="2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ривлечь внимание родителей и развивать  интерес к детской  книге;</a:t>
            </a:r>
          </a:p>
          <a:p>
            <a:pPr marL="285750" indent="-285750"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400" b="1" i="1" dirty="0">
                <a:solidFill>
                  <a:srgbClr val="002060"/>
                </a:solidFill>
                <a:ea typeface="Calibri"/>
                <a:cs typeface="Times New Roman"/>
              </a:rPr>
              <a:t>р</a:t>
            </a:r>
            <a:r>
              <a:rPr lang="ru-RU" sz="2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аскрыть творческий потенциал взрослых;</a:t>
            </a:r>
          </a:p>
          <a:p>
            <a:pPr marL="285750" indent="-285750"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400" b="1" i="1" dirty="0">
                <a:solidFill>
                  <a:srgbClr val="002060"/>
                </a:solidFill>
                <a:ea typeface="Calibri"/>
                <a:cs typeface="Times New Roman"/>
              </a:rPr>
              <a:t>р</a:t>
            </a:r>
            <a:r>
              <a:rPr lang="ru-RU" sz="2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азвивать коммуникативные  качества родителей  в новом  коллективе.</a:t>
            </a:r>
            <a:endParaRPr lang="ru-RU" sz="2400" b="1" i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686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Анализ анкетирования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FF00"/>
                </a:solidFill>
              </a:rPr>
              <a:t>«Организация домашнего чтения в семьях»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908720"/>
            <a:ext cx="5904656" cy="5217443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spcAft>
                <a:spcPts val="0"/>
              </a:spcAft>
              <a:buNone/>
            </a:pPr>
            <a:r>
              <a:rPr lang="ru-RU" sz="4400" b="1" i="1" dirty="0">
                <a:latin typeface="Times New Roman"/>
                <a:ea typeface="Calibri"/>
              </a:rPr>
              <a:t>В анкетировании приняли участие 30 семей.</a:t>
            </a:r>
            <a:endParaRPr lang="ru-RU" sz="4400" dirty="0">
              <a:latin typeface="Times New Roman"/>
              <a:ea typeface="Times New Roman"/>
            </a:endParaRPr>
          </a:p>
          <a:p>
            <a:pPr marL="0" indent="0" eaLnBrk="0" fontAlgn="base" hangingPunct="0">
              <a:spcAft>
                <a:spcPts val="0"/>
              </a:spcAft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4400" b="1" dirty="0">
                <a:solidFill>
                  <a:srgbClr val="0070C0"/>
                </a:solidFill>
                <a:ea typeface="Calibri"/>
                <a:cs typeface="Times New Roman"/>
              </a:rPr>
              <a:t>«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ea typeface="Calibri"/>
              </a:rPr>
              <a:t>Есть ли у вас дома библиотека, что она собой представляет?</a:t>
            </a:r>
            <a:r>
              <a:rPr lang="ru-RU" sz="4400" b="1" dirty="0">
                <a:solidFill>
                  <a:srgbClr val="0070C0"/>
                </a:solidFill>
                <a:ea typeface="Calibri"/>
                <a:cs typeface="Times New Roman"/>
              </a:rPr>
              <a:t>»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ea typeface="Calibri"/>
              </a:rPr>
              <a:t>: </a:t>
            </a:r>
            <a:endParaRPr lang="ru-RU" sz="4400" dirty="0">
              <a:latin typeface="Times New Roman"/>
              <a:ea typeface="Times New Roman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</a:rPr>
              <a:t>- несколько книжных полок -8 человека (26%);</a:t>
            </a:r>
            <a:endParaRPr lang="ru-RU" sz="4400" dirty="0">
              <a:latin typeface="Times New Roman"/>
              <a:ea typeface="Times New Roman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</a:rPr>
              <a:t>- книжный шкаф </a:t>
            </a:r>
            <a:r>
              <a:rPr lang="ru-RU" sz="4400" b="1" dirty="0">
                <a:solidFill>
                  <a:srgbClr val="C00000"/>
                </a:solidFill>
                <a:ea typeface="Calibri"/>
                <a:cs typeface="Times New Roman"/>
              </a:rPr>
              <a:t>–</a:t>
            </a: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</a:rPr>
              <a:t> 6 человек (20%);</a:t>
            </a:r>
            <a:endParaRPr lang="ru-RU" sz="4400" dirty="0">
              <a:latin typeface="Times New Roman"/>
              <a:ea typeface="Times New Roman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</a:rPr>
              <a:t>- стеллажи с книгами </a:t>
            </a:r>
            <a:r>
              <a:rPr lang="ru-RU" sz="4400" b="1" dirty="0">
                <a:solidFill>
                  <a:srgbClr val="C00000"/>
                </a:solidFill>
                <a:ea typeface="Calibri"/>
                <a:cs typeface="Times New Roman"/>
              </a:rPr>
              <a:t>–</a:t>
            </a: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</a:rPr>
              <a:t> 11 человек (37%);</a:t>
            </a:r>
            <a:endParaRPr lang="ru-RU" sz="4400" dirty="0">
              <a:latin typeface="Times New Roman"/>
              <a:ea typeface="Times New Roman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</a:rPr>
              <a:t>- нет книг </a:t>
            </a:r>
            <a:r>
              <a:rPr lang="ru-RU" sz="4400" b="1" dirty="0">
                <a:solidFill>
                  <a:srgbClr val="C00000"/>
                </a:solidFill>
                <a:ea typeface="Calibri"/>
                <a:cs typeface="Times New Roman"/>
              </a:rPr>
              <a:t>–</a:t>
            </a: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</a:rPr>
              <a:t> 5 человека (16%).</a:t>
            </a:r>
            <a:endParaRPr lang="ru-RU" sz="4400" dirty="0">
              <a:latin typeface="Times New Roman"/>
              <a:ea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b="1" dirty="0" smtClean="0">
                <a:solidFill>
                  <a:srgbClr val="0070C0"/>
                </a:solidFill>
                <a:ea typeface="Calibri"/>
                <a:cs typeface="Times New Roman"/>
              </a:rPr>
              <a:t>«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ea typeface="Calibri"/>
              </a:rPr>
              <a:t>Есть ли у вашего ребенка своя книжная полка</a:t>
            </a:r>
            <a:r>
              <a:rPr lang="ru-RU" sz="4400" b="1" dirty="0" smtClean="0">
                <a:solidFill>
                  <a:srgbClr val="0070C0"/>
                </a:solidFill>
                <a:latin typeface="Times New Roman"/>
                <a:ea typeface="Calibri"/>
              </a:rPr>
              <a:t>?</a:t>
            </a:r>
            <a:r>
              <a:rPr lang="ru-RU" sz="4400" b="1" dirty="0" smtClean="0">
                <a:solidFill>
                  <a:srgbClr val="0070C0"/>
                </a:solidFill>
                <a:ea typeface="Calibri"/>
                <a:cs typeface="Times New Roman"/>
              </a:rPr>
              <a:t>»</a:t>
            </a:r>
            <a:r>
              <a:rPr lang="ru-RU" sz="4400" b="1" dirty="0" smtClean="0">
                <a:solidFill>
                  <a:srgbClr val="0070C0"/>
                </a:solidFill>
                <a:latin typeface="Times New Roman"/>
                <a:ea typeface="Calibri"/>
              </a:rPr>
              <a:t>:</a:t>
            </a:r>
            <a:endParaRPr lang="ru-RU" sz="4400" dirty="0" smtClean="0">
              <a:latin typeface="Times New Roman"/>
              <a:ea typeface="Times New Roman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</a:rPr>
              <a:t>- да - 24человек (80%);</a:t>
            </a:r>
            <a:endParaRPr lang="ru-RU" sz="4400" dirty="0">
              <a:latin typeface="Times New Roman"/>
              <a:ea typeface="Times New Roman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Calibri"/>
              </a:rPr>
              <a:t>- </a:t>
            </a: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</a:rPr>
              <a:t>нет </a:t>
            </a:r>
            <a:r>
              <a:rPr lang="ru-RU" sz="4400" b="1" dirty="0">
                <a:solidFill>
                  <a:srgbClr val="C00000"/>
                </a:solidFill>
                <a:ea typeface="Calibri"/>
                <a:cs typeface="Times New Roman"/>
              </a:rPr>
              <a:t>–</a:t>
            </a: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</a:rPr>
              <a:t> 6 человека (20%).</a:t>
            </a:r>
            <a:endParaRPr lang="ru-RU" sz="4400" dirty="0">
              <a:latin typeface="Times New Roman"/>
              <a:ea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b="1" dirty="0" smtClean="0">
                <a:solidFill>
                  <a:srgbClr val="0070C0"/>
                </a:solidFill>
                <a:ea typeface="Calibri"/>
                <a:cs typeface="Times New Roman"/>
              </a:rPr>
              <a:t>«</a:t>
            </a:r>
            <a:r>
              <a:rPr lang="ru-RU" sz="4400" b="1" dirty="0" smtClean="0">
                <a:solidFill>
                  <a:srgbClr val="0070C0"/>
                </a:solidFill>
                <a:latin typeface="Times New Roman"/>
                <a:ea typeface="Calibri"/>
              </a:rPr>
              <a:t>Часто 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ea typeface="Calibri"/>
              </a:rPr>
              <a:t>ли вы читаете ребенку книги?</a:t>
            </a:r>
            <a:r>
              <a:rPr lang="ru-RU" sz="4400" b="1" dirty="0">
                <a:solidFill>
                  <a:srgbClr val="0070C0"/>
                </a:solidFill>
                <a:ea typeface="Calibri"/>
                <a:cs typeface="Times New Roman"/>
              </a:rPr>
              <a:t>»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ea typeface="Calibri"/>
              </a:rPr>
              <a:t>:</a:t>
            </a:r>
            <a:endParaRPr lang="ru-RU" sz="4400" dirty="0">
              <a:latin typeface="Times New Roman"/>
              <a:ea typeface="Times New Roman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</a:rPr>
              <a:t>- каждый день -11человек (37%);</a:t>
            </a:r>
            <a:endParaRPr lang="ru-RU" sz="4400" dirty="0">
              <a:latin typeface="Times New Roman"/>
              <a:ea typeface="Times New Roman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</a:rPr>
              <a:t>- каждый день перед сном </a:t>
            </a:r>
            <a:r>
              <a:rPr lang="ru-RU" sz="4400" b="1" dirty="0">
                <a:solidFill>
                  <a:srgbClr val="C00000"/>
                </a:solidFill>
                <a:ea typeface="Calibri"/>
                <a:cs typeface="Times New Roman"/>
              </a:rPr>
              <a:t>–</a:t>
            </a: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</a:rPr>
              <a:t> 5 человек (16%);</a:t>
            </a:r>
            <a:endParaRPr lang="ru-RU" sz="4400" dirty="0">
              <a:latin typeface="Times New Roman"/>
              <a:ea typeface="Times New Roman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</a:rPr>
              <a:t>- когда попросит </a:t>
            </a:r>
            <a:r>
              <a:rPr lang="ru-RU" sz="4400" b="1" dirty="0">
                <a:solidFill>
                  <a:srgbClr val="C00000"/>
                </a:solidFill>
                <a:ea typeface="Calibri"/>
                <a:cs typeface="Times New Roman"/>
              </a:rPr>
              <a:t>–</a:t>
            </a: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</a:rPr>
              <a:t> 12 человек (40%);</a:t>
            </a:r>
            <a:endParaRPr lang="ru-RU" sz="4400" dirty="0">
              <a:latin typeface="Times New Roman"/>
              <a:ea typeface="Times New Roman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</a:rPr>
              <a:t>- иногда </a:t>
            </a:r>
            <a:r>
              <a:rPr lang="ru-RU" sz="4400" b="1" dirty="0">
                <a:solidFill>
                  <a:srgbClr val="C00000"/>
                </a:solidFill>
                <a:ea typeface="Calibri"/>
                <a:cs typeface="Times New Roman"/>
              </a:rPr>
              <a:t>–</a:t>
            </a: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</a:rPr>
              <a:t> 2 человека (7%);</a:t>
            </a:r>
            <a:endParaRPr lang="ru-RU" sz="4400" dirty="0">
              <a:latin typeface="Times New Roman"/>
              <a:ea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b="1" dirty="0" smtClean="0">
                <a:solidFill>
                  <a:srgbClr val="0070C0"/>
                </a:solidFill>
                <a:ea typeface="Calibri"/>
                <a:cs typeface="Times New Roman"/>
              </a:rPr>
              <a:t>«</a:t>
            </a:r>
            <a:r>
              <a:rPr lang="ru-RU" sz="4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Беседуете 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ли вы с ребенком </a:t>
            </a:r>
            <a:r>
              <a:rPr lang="ru-RU" sz="4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 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прочитанном?»:</a:t>
            </a:r>
            <a:endParaRPr lang="ru-RU" sz="4400" dirty="0">
              <a:ea typeface="Calibri"/>
              <a:cs typeface="Times New Roman"/>
            </a:endParaRPr>
          </a:p>
          <a:p>
            <a:pPr eaLnBrk="0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- да -24 человек (80%);</a:t>
            </a:r>
            <a:endParaRPr lang="ru-RU" sz="4400" dirty="0">
              <a:ea typeface="Calibri"/>
              <a:cs typeface="Times New Roman"/>
            </a:endParaRPr>
          </a:p>
          <a:p>
            <a:pPr eaLnBrk="0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- нет </a:t>
            </a:r>
            <a:r>
              <a:rPr lang="ru-RU" sz="4400" b="1" dirty="0">
                <a:solidFill>
                  <a:srgbClr val="C00000"/>
                </a:solidFill>
                <a:ea typeface="Calibri"/>
                <a:cs typeface="Times New Roman"/>
              </a:rPr>
              <a:t>–</a:t>
            </a: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1 человек  (3%);</a:t>
            </a:r>
            <a:endParaRPr lang="ru-RU" sz="4400" dirty="0">
              <a:ea typeface="Calibri"/>
              <a:cs typeface="Times New Roman"/>
            </a:endParaRPr>
          </a:p>
          <a:p>
            <a:pPr lvl="0" eaLnBrk="0" fontAlgn="base" hangingPunct="0">
              <a:buFont typeface="Times New Roman"/>
              <a:buChar char="-"/>
              <a:tabLst>
                <a:tab pos="457200" algn="l"/>
              </a:tabLst>
            </a:pP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</a:rPr>
              <a:t>иногда </a:t>
            </a:r>
            <a:r>
              <a:rPr lang="ru-RU" sz="4400" b="1" dirty="0">
                <a:solidFill>
                  <a:srgbClr val="C00000"/>
                </a:solidFill>
                <a:ea typeface="Calibri"/>
                <a:cs typeface="Times New Roman"/>
              </a:rPr>
              <a:t>–</a:t>
            </a: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</a:rPr>
              <a:t> 5 человек  (17%).</a:t>
            </a:r>
            <a:endParaRPr lang="ru-RU" sz="4400" dirty="0">
              <a:latin typeface="Times New Roman"/>
              <a:ea typeface="Times New Roman"/>
            </a:endParaRPr>
          </a:p>
          <a:p>
            <a:pPr marL="0" lvl="0" indent="0" eaLnBrk="0" fontAlgn="base" hangingPunct="0">
              <a:buNone/>
              <a:tabLst>
                <a:tab pos="457200" algn="l"/>
              </a:tabLst>
            </a:pPr>
            <a:r>
              <a:rPr lang="ru-RU" sz="4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4400" b="1" dirty="0">
                <a:solidFill>
                  <a:srgbClr val="0070C0"/>
                </a:solidFill>
                <a:ea typeface="Calibri"/>
                <a:cs typeface="Times New Roman"/>
              </a:rPr>
              <a:t>«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Может ли ваш ребенок назвать недавно прочитанные с вами книги?</a:t>
            </a:r>
            <a:r>
              <a:rPr lang="ru-RU" sz="4400" b="1" dirty="0">
                <a:solidFill>
                  <a:srgbClr val="0070C0"/>
                </a:solidFill>
                <a:ea typeface="Calibri"/>
                <a:cs typeface="Times New Roman"/>
              </a:rPr>
              <a:t>»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4400" dirty="0">
              <a:ea typeface="Calibri"/>
              <a:cs typeface="Times New Roman"/>
            </a:endParaRPr>
          </a:p>
          <a:p>
            <a:pPr eaLnBrk="0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- да </a:t>
            </a:r>
            <a:r>
              <a:rPr lang="ru-RU" sz="4400" b="1" dirty="0">
                <a:solidFill>
                  <a:srgbClr val="C00000"/>
                </a:solidFill>
                <a:ea typeface="Calibri"/>
                <a:cs typeface="Times New Roman"/>
              </a:rPr>
              <a:t>–</a:t>
            </a: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14 человека (47%);</a:t>
            </a:r>
            <a:endParaRPr lang="ru-RU" sz="4400" dirty="0">
              <a:ea typeface="Calibri"/>
              <a:cs typeface="Times New Roman"/>
            </a:endParaRPr>
          </a:p>
          <a:p>
            <a:pPr eaLnBrk="0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- нет </a:t>
            </a:r>
            <a:r>
              <a:rPr lang="ru-RU" sz="4400" b="1" dirty="0">
                <a:solidFill>
                  <a:srgbClr val="C00000"/>
                </a:solidFill>
                <a:ea typeface="Calibri"/>
                <a:cs typeface="Times New Roman"/>
              </a:rPr>
              <a:t>–</a:t>
            </a: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4 человека (13%);</a:t>
            </a:r>
            <a:endParaRPr lang="ru-RU" sz="4400" dirty="0">
              <a:ea typeface="Calibri"/>
              <a:cs typeface="Times New Roman"/>
            </a:endParaRPr>
          </a:p>
          <a:p>
            <a:pPr eaLnBrk="0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- не знаю </a:t>
            </a:r>
            <a:r>
              <a:rPr lang="ru-RU" sz="4400" b="1" dirty="0">
                <a:solidFill>
                  <a:srgbClr val="C00000"/>
                </a:solidFill>
                <a:ea typeface="Calibri"/>
                <a:cs typeface="Times New Roman"/>
              </a:rPr>
              <a:t>–</a:t>
            </a: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12 человек (40%).</a:t>
            </a:r>
            <a:endParaRPr lang="ru-RU" sz="4400" dirty="0">
              <a:ea typeface="Calibri"/>
              <a:cs typeface="Times New Roman"/>
            </a:endParaRPr>
          </a:p>
          <a:p>
            <a:pPr marL="0" indent="0" eaLnBrk="0" fontAlgn="base" hangingPunc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«Имена 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каких поэтов и писателей знает ваш ребенок?»:</a:t>
            </a:r>
            <a:endParaRPr lang="ru-RU" sz="4400" dirty="0">
              <a:ea typeface="Calibri"/>
              <a:cs typeface="Times New Roman"/>
            </a:endParaRPr>
          </a:p>
          <a:p>
            <a:pPr eaLnBrk="0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-4 человек (13%):  К. Чуковский, А. Барто,</a:t>
            </a:r>
            <a:endParaRPr lang="ru-RU" sz="4400" dirty="0">
              <a:ea typeface="Calibri"/>
              <a:cs typeface="Times New Roman"/>
            </a:endParaRPr>
          </a:p>
          <a:p>
            <a:pPr eaLnBrk="0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Т. Крюкова, Аксель  </a:t>
            </a:r>
            <a:r>
              <a:rPr lang="ru-RU" sz="44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Щеффнер</a:t>
            </a: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4400" dirty="0">
              <a:ea typeface="Calibri"/>
              <a:cs typeface="Times New Roman"/>
            </a:endParaRPr>
          </a:p>
          <a:p>
            <a:pPr eaLnBrk="0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не знает -26 человек (87%)</a:t>
            </a:r>
            <a:r>
              <a:rPr lang="ru-RU" sz="4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44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4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cs typeface="Times New Roman"/>
              </a:rPr>
              <a:t>«Может ли ваш ребенок пересказать отрывок из любимой книги?»:</a:t>
            </a:r>
            <a:endParaRPr lang="ru-RU" sz="4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C00000"/>
                </a:solidFill>
                <a:latin typeface="Times New Roman"/>
                <a:cs typeface="Times New Roman"/>
              </a:rPr>
              <a:t> -да – 24 человек (80%);</a:t>
            </a:r>
            <a:endParaRPr lang="ru-RU" sz="4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C00000"/>
                </a:solidFill>
                <a:latin typeface="Times New Roman"/>
                <a:cs typeface="Times New Roman"/>
              </a:rPr>
              <a:t>- нет -6 человек (20%);</a:t>
            </a:r>
            <a:endParaRPr lang="ru-RU" sz="4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80666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«Как  превратить  чтение  в удовольствие»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C00000"/>
                </a:solidFill>
              </a:rPr>
              <a:t>  Начинайте  читать  малышу с раннего детства.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Воспользуйтесь психологическим   принципом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     «неоконченного действия».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Смиритесь с тем,  что ребенок  будет  читать  книги  одной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     серии.   Это  тоже  чтение!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Приобретайте  детские  журналы, ведь журналы выглядят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      менее  внушительно, чем  книга.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Попробуйте разные  жанры…  Возможно, он  просто  не  нашёл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      то, что ему  по  вкусу.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C00000"/>
                </a:solidFill>
              </a:rPr>
              <a:t>  Ходите вместе в книжный  магазин.  Если  ребенок  выберет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     книгу, которая  вас  не  устроит,  идите на  компромисс… 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C00000"/>
                </a:solidFill>
              </a:rPr>
              <a:t>  Никогда не  заставляйте дочитывать книгу, над которой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      скучает  ребенок.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Обсуждая с ребенком его дела, всегда  можно найти какую –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      либо параллель  в  литературе.  Ребенок будет  чаще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      общаться  с книгами.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72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фоны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CC00FF"/>
                </a:solidFill>
              </a:rPr>
              <a:t>«Критерии отбора  книг для детского чтения  и рассказывания».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ru-RU" sz="5100" b="1" i="1" dirty="0" smtClean="0">
                <a:solidFill>
                  <a:srgbClr val="CC00FF"/>
                </a:solidFill>
                <a:ea typeface="+mj-ea"/>
                <a:cs typeface="+mj-cs"/>
              </a:rPr>
              <a:t> </a:t>
            </a:r>
            <a:r>
              <a:rPr lang="ru-RU" sz="5100" dirty="0">
                <a:solidFill>
                  <a:srgbClr val="7030A0"/>
                </a:solidFill>
                <a:ea typeface="Times New Roman"/>
                <a:cs typeface="Times New Roman"/>
              </a:rPr>
              <a:t>Идейная направленность детской книги</a:t>
            </a:r>
            <a:r>
              <a:rPr lang="ru-RU" sz="5100" dirty="0" smtClean="0">
                <a:solidFill>
                  <a:srgbClr val="7030A0"/>
                </a:solidFill>
                <a:ea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endParaRPr lang="ru-RU" sz="5100" dirty="0" smtClean="0">
              <a:solidFill>
                <a:srgbClr val="7030A0"/>
              </a:solidFill>
              <a:ea typeface="Times New Roman"/>
              <a:cs typeface="Times New Roman"/>
            </a:endParaRPr>
          </a:p>
          <a:p>
            <a:pPr>
              <a:buFont typeface="Courier New" pitchFamily="49" charset="0"/>
              <a:buChar char="o"/>
            </a:pPr>
            <a:r>
              <a:rPr lang="ru-RU" sz="5100" dirty="0" smtClean="0">
                <a:solidFill>
                  <a:srgbClr val="7030A0"/>
                </a:solidFill>
                <a:ea typeface="Times New Roman"/>
                <a:cs typeface="Times New Roman"/>
              </a:rPr>
              <a:t> Высокое </a:t>
            </a:r>
            <a:r>
              <a:rPr lang="ru-RU" sz="5100" dirty="0">
                <a:solidFill>
                  <a:srgbClr val="7030A0"/>
                </a:solidFill>
                <a:ea typeface="Times New Roman"/>
                <a:cs typeface="Times New Roman"/>
              </a:rPr>
              <a:t>художественное мастерство, литературная ценность. </a:t>
            </a:r>
            <a:endParaRPr lang="ru-RU" sz="5100" dirty="0" smtClean="0">
              <a:solidFill>
                <a:srgbClr val="7030A0"/>
              </a:solidFill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sz="5100" dirty="0" smtClean="0">
              <a:solidFill>
                <a:srgbClr val="7030A0"/>
              </a:solidFill>
              <a:ea typeface="Times New Roman"/>
              <a:cs typeface="Times New Roman"/>
            </a:endParaRPr>
          </a:p>
          <a:p>
            <a:pPr>
              <a:buFont typeface="Courier New" pitchFamily="49" charset="0"/>
              <a:buChar char="o"/>
            </a:pPr>
            <a:r>
              <a:rPr lang="ru-RU" sz="5100" dirty="0" smtClean="0">
                <a:solidFill>
                  <a:srgbClr val="7030A0"/>
                </a:solidFill>
                <a:ea typeface="Times New Roman"/>
                <a:cs typeface="Times New Roman"/>
              </a:rPr>
              <a:t> Доступность </a:t>
            </a:r>
            <a:r>
              <a:rPr lang="ru-RU" sz="5100" dirty="0">
                <a:solidFill>
                  <a:srgbClr val="7030A0"/>
                </a:solidFill>
                <a:ea typeface="Times New Roman"/>
                <a:cs typeface="Times New Roman"/>
              </a:rPr>
              <a:t>литературного произведения, соответствие возрастным </a:t>
            </a:r>
            <a:r>
              <a:rPr lang="ru-RU" sz="5100" dirty="0" smtClean="0">
                <a:solidFill>
                  <a:srgbClr val="7030A0"/>
                </a:solidFill>
                <a:ea typeface="Times New Roman"/>
                <a:cs typeface="Times New Roman"/>
              </a:rPr>
              <a:t> и </a:t>
            </a:r>
            <a:r>
              <a:rPr lang="ru-RU" sz="5100" dirty="0">
                <a:solidFill>
                  <a:srgbClr val="7030A0"/>
                </a:solidFill>
                <a:ea typeface="Times New Roman"/>
                <a:cs typeface="Times New Roman"/>
              </a:rPr>
              <a:t>психологическим особенностям детей. </a:t>
            </a:r>
            <a:endParaRPr lang="ru-RU" sz="5100" dirty="0" smtClean="0">
              <a:solidFill>
                <a:srgbClr val="7030A0"/>
              </a:solidFill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sz="5100" dirty="0">
              <a:solidFill>
                <a:srgbClr val="7030A0"/>
              </a:solidFill>
              <a:ea typeface="Times New Roman"/>
              <a:cs typeface="Times New Roman"/>
            </a:endParaRPr>
          </a:p>
          <a:p>
            <a:pPr>
              <a:buFont typeface="Courier New" pitchFamily="49" charset="0"/>
              <a:buChar char="o"/>
            </a:pPr>
            <a:r>
              <a:rPr lang="ru-RU" sz="5100" dirty="0" smtClean="0">
                <a:solidFill>
                  <a:srgbClr val="7030A0"/>
                </a:solidFill>
                <a:ea typeface="Times New Roman"/>
                <a:cs typeface="Times New Roman"/>
              </a:rPr>
              <a:t> Сюжетная </a:t>
            </a:r>
            <a:r>
              <a:rPr lang="ru-RU" sz="5100" dirty="0">
                <a:solidFill>
                  <a:srgbClr val="7030A0"/>
                </a:solidFill>
                <a:ea typeface="Times New Roman"/>
                <a:cs typeface="Times New Roman"/>
              </a:rPr>
              <a:t>занимательность, простота и ясность </a:t>
            </a:r>
            <a:r>
              <a:rPr lang="ru-RU" sz="5100" dirty="0" smtClean="0">
                <a:solidFill>
                  <a:srgbClr val="7030A0"/>
                </a:solidFill>
                <a:ea typeface="Times New Roman"/>
                <a:cs typeface="Times New Roman"/>
              </a:rPr>
              <a:t>композиции.</a:t>
            </a:r>
          </a:p>
          <a:p>
            <a:pPr marL="0" indent="0">
              <a:buNone/>
            </a:pPr>
            <a:endParaRPr lang="ru-RU" sz="5100" dirty="0" smtClean="0">
              <a:solidFill>
                <a:srgbClr val="7030A0"/>
              </a:solidFill>
              <a:ea typeface="Times New Roman"/>
              <a:cs typeface="Times New Roman"/>
            </a:endParaRPr>
          </a:p>
          <a:p>
            <a:pPr>
              <a:buFont typeface="Courier New" pitchFamily="49" charset="0"/>
              <a:buChar char="o"/>
            </a:pPr>
            <a:r>
              <a:rPr lang="ru-RU" sz="5100" dirty="0" smtClean="0">
                <a:solidFill>
                  <a:srgbClr val="7030A0"/>
                </a:solidFill>
                <a:ea typeface="Times New Roman"/>
                <a:cs typeface="Times New Roman"/>
              </a:rPr>
              <a:t> Конкретные </a:t>
            </a:r>
            <a:r>
              <a:rPr lang="ru-RU" sz="5100" dirty="0">
                <a:solidFill>
                  <a:srgbClr val="7030A0"/>
                </a:solidFill>
                <a:ea typeface="Times New Roman"/>
                <a:cs typeface="Times New Roman"/>
              </a:rPr>
              <a:t>педагогические задачи.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800" b="1" i="1" dirty="0">
                <a:solidFill>
                  <a:srgbClr val="CC00FF"/>
                </a:solidFill>
                <a:ea typeface="+mj-ea"/>
                <a:cs typeface="+mj-cs"/>
              </a:rPr>
              <a:t/>
            </a:r>
            <a:br>
              <a:rPr lang="ru-RU" sz="1800" b="1" i="1" dirty="0">
                <a:solidFill>
                  <a:srgbClr val="CC00FF"/>
                </a:solidFill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06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00"/>
                </a:solidFill>
              </a:rPr>
              <a:t>Онлайн - викторины</a:t>
            </a:r>
            <a:endParaRPr lang="ru-RU" b="1" i="1" dirty="0">
              <a:solidFill>
                <a:srgbClr val="CC0000"/>
              </a:solidFill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917" y="1600200"/>
            <a:ext cx="319716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6904" y="1600200"/>
            <a:ext cx="320119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0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1625</TotalTime>
  <Words>3034</Words>
  <Application>Microsoft Office PowerPoint</Application>
  <PresentationFormat>Экран (4:3)</PresentationFormat>
  <Paragraphs>417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Отложили дела  ненадолго И  пришли к нам в детский      сад? Мы  готовились к встрече  с Вами, Рады видеть всех  Вас – у нас! </vt:lpstr>
      <vt:lpstr>Презентация PowerPoint</vt:lpstr>
      <vt:lpstr>Презентация PowerPoint</vt:lpstr>
      <vt:lpstr>Презентация PowerPoint</vt:lpstr>
      <vt:lpstr>Анализ анкетирования   «Организация домашнего чтения в семьях»</vt:lpstr>
      <vt:lpstr>«Как  превратить  чтение  в удовольствие»</vt:lpstr>
      <vt:lpstr>«Критерии отбора  книг для детского чтения  и рассказывания».</vt:lpstr>
      <vt:lpstr>Онлайн - викторины</vt:lpstr>
      <vt:lpstr> Центр  книги в группе  «Ягодки»</vt:lpstr>
      <vt:lpstr>Тематическая  выставка «Зима»</vt:lpstr>
      <vt:lpstr>         Деловая  игра</vt:lpstr>
      <vt:lpstr>Волшебница  сказка.</vt:lpstr>
      <vt:lpstr> Мнемотаблица</vt:lpstr>
      <vt:lpstr>Презентация PowerPoint</vt:lpstr>
      <vt:lpstr> В детской книжке сто картинок,  Сто стихов и сто историй,  Сто вопросов и ответов, Тьма загадок и затей.     Обо  всем расскажет  книжка  , Мир большой покажет книжка, Доброму научит книжка Школьников и малышей.    Там под яркою обложкой Проживают тетя Кошка, Храбрый олененок Бэмби, Бармалей и Айболит.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Мама</cp:lastModifiedBy>
  <cp:revision>88</cp:revision>
  <dcterms:created xsi:type="dcterms:W3CDTF">2017-12-21T04:37:32Z</dcterms:created>
  <dcterms:modified xsi:type="dcterms:W3CDTF">2018-06-11T05:53:39Z</dcterms:modified>
</cp:coreProperties>
</file>