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2" r:id="rId6"/>
    <p:sldId id="264" r:id="rId7"/>
    <p:sldId id="263" r:id="rId8"/>
    <p:sldId id="265" r:id="rId9"/>
    <p:sldId id="266" r:id="rId10"/>
    <p:sldId id="261" r:id="rId11"/>
    <p:sldId id="267" r:id="rId12"/>
    <p:sldId id="268" r:id="rId13"/>
    <p:sldId id="269" r:id="rId14"/>
    <p:sldId id="270" r:id="rId15"/>
    <p:sldId id="271" r:id="rId16"/>
    <p:sldId id="272" r:id="rId17"/>
    <p:sldId id="273" r:id="rId18"/>
    <p:sldId id="274" r:id="rId19"/>
    <p:sldId id="275" r:id="rId20"/>
    <p:sldId id="276" r:id="rId21"/>
    <p:sldId id="277" r:id="rId22"/>
    <p:sldId id="280" r:id="rId23"/>
    <p:sldId id="281" r:id="rId24"/>
    <p:sldId id="282"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21" autoAdjust="0"/>
  </p:normalViewPr>
  <p:slideViewPr>
    <p:cSldViewPr>
      <p:cViewPr>
        <p:scale>
          <a:sx n="80" d="100"/>
          <a:sy n="80" d="100"/>
        </p:scale>
        <p:origin x="-864" y="-606"/>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dissolve/>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20.03.2017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dissolve/>
    <p:sndAc>
      <p:stSnd>
        <p:snd r:embed="rId13" name="chimes.wav"/>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9.jpe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Александр\Рабочий стол\родина\c02be948c3c9f10bd01d3f3cc1b0ade7.jpg"/>
          <p:cNvPicPr>
            <a:picLocks noChangeAspect="1" noChangeArrowheads="1"/>
          </p:cNvPicPr>
          <p:nvPr/>
        </p:nvPicPr>
        <p:blipFill>
          <a:blip r:embed="rId3" cstate="print"/>
          <a:srcRect/>
          <a:stretch>
            <a:fillRect/>
          </a:stretch>
        </p:blipFill>
        <p:spPr bwMode="auto">
          <a:xfrm>
            <a:off x="1" y="0"/>
            <a:ext cx="9180512" cy="6885384"/>
          </a:xfrm>
          <a:prstGeom prst="rect">
            <a:avLst/>
          </a:prstGeom>
          <a:noFill/>
        </p:spPr>
      </p:pic>
      <p:sp>
        <p:nvSpPr>
          <p:cNvPr id="2" name="Заголовок 1"/>
          <p:cNvSpPr>
            <a:spLocks noGrp="1"/>
          </p:cNvSpPr>
          <p:nvPr>
            <p:ph type="ctrTitle"/>
          </p:nvPr>
        </p:nvSpPr>
        <p:spPr>
          <a:xfrm>
            <a:off x="685800" y="692697"/>
            <a:ext cx="7772400" cy="2907754"/>
          </a:xfrm>
        </p:spPr>
        <p:txBody>
          <a:bodyPr>
            <a:noAutofit/>
          </a:bodyPr>
          <a:lstStyle/>
          <a:p>
            <a:r>
              <a:rPr lang="ru-RU" sz="5400" b="1" i="1" dirty="0" smtClean="0">
                <a:latin typeface="Bookman Old Style" pitchFamily="18" charset="0"/>
              </a:rPr>
              <a:t>Традиции и обычаи в воспитании казака и казачки </a:t>
            </a:r>
            <a:r>
              <a:rPr lang="ru-RU" b="1" i="1" dirty="0" smtClean="0">
                <a:latin typeface="Bookman Old Style" pitchFamily="18" charset="0"/>
              </a:rPr>
              <a:t>(для детей 6-7 лет)</a:t>
            </a:r>
            <a:endParaRPr lang="ru-RU" b="1" i="1" dirty="0">
              <a:latin typeface="Bookman Old Style" pitchFamily="18" charset="0"/>
            </a:endParaRPr>
          </a:p>
        </p:txBody>
      </p:sp>
      <p:sp>
        <p:nvSpPr>
          <p:cNvPr id="3" name="Подзаголовок 2"/>
          <p:cNvSpPr>
            <a:spLocks noGrp="1"/>
          </p:cNvSpPr>
          <p:nvPr>
            <p:ph type="subTitle" idx="1"/>
          </p:nvPr>
        </p:nvSpPr>
        <p:spPr>
          <a:xfrm>
            <a:off x="5292080" y="3886200"/>
            <a:ext cx="3456384" cy="2423120"/>
          </a:xfrm>
        </p:spPr>
        <p:txBody>
          <a:bodyPr>
            <a:normAutofit lnSpcReduction="10000"/>
          </a:bodyPr>
          <a:lstStyle/>
          <a:p>
            <a:pPr algn="r"/>
            <a:r>
              <a:rPr lang="ru-RU" dirty="0" smtClean="0">
                <a:solidFill>
                  <a:schemeClr val="tx1"/>
                </a:solidFill>
              </a:rPr>
              <a:t>Выполнила: воспитатель МБДОУ «ВЦРР – детский сад №2» Тяпкина О.А.</a:t>
            </a:r>
            <a:endParaRPr lang="ru-RU" dirty="0">
              <a:solidFill>
                <a:schemeClr val="tx1"/>
              </a:solidFill>
            </a:endParaRPr>
          </a:p>
        </p:txBody>
      </p:sp>
    </p:spTree>
  </p:cSld>
  <p:clrMapOvr>
    <a:masterClrMapping/>
  </p:clrMapOvr>
  <p:transition spd="med">
    <p:dissolve/>
    <p:sndAc>
      <p:stSnd>
        <p:snd r:embed="rId2"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Прямоугольник 4"/>
          <p:cNvSpPr/>
          <p:nvPr/>
        </p:nvSpPr>
        <p:spPr>
          <a:xfrm>
            <a:off x="395536" y="188640"/>
            <a:ext cx="3024336" cy="6247864"/>
          </a:xfrm>
          <a:prstGeom prst="rect">
            <a:avLst/>
          </a:prstGeom>
        </p:spPr>
        <p:txBody>
          <a:bodyPr wrap="square">
            <a:spAutoFit/>
          </a:bodyPr>
          <a:lstStyle/>
          <a:p>
            <a:r>
              <a:rPr lang="ru-RU" b="1" dirty="0" smtClean="0">
                <a:solidFill>
                  <a:srgbClr val="002060"/>
                </a:solidFill>
              </a:rPr>
              <a:t> </a:t>
            </a:r>
            <a:r>
              <a:rPr lang="ru-RU" sz="2000" b="1" dirty="0" smtClean="0">
                <a:solidFill>
                  <a:srgbClr val="002060"/>
                </a:solidFill>
              </a:rPr>
              <a:t>У ворот родного куреня казаков  встречали женщины. </a:t>
            </a:r>
          </a:p>
          <a:p>
            <a:r>
              <a:rPr lang="ru-RU" sz="2000" b="1" dirty="0" smtClean="0">
                <a:solidFill>
                  <a:srgbClr val="C00000"/>
                </a:solidFill>
              </a:rPr>
              <a:t>«Казака </a:t>
            </a:r>
            <a:r>
              <a:rPr lang="ru-RU" sz="2000" b="1" dirty="0" err="1" smtClean="0">
                <a:solidFill>
                  <a:srgbClr val="C00000"/>
                </a:solidFill>
              </a:rPr>
              <a:t>принямайтя</a:t>
            </a:r>
            <a:r>
              <a:rPr lang="ru-RU" sz="2000" b="1" dirty="0" smtClean="0">
                <a:solidFill>
                  <a:srgbClr val="C00000"/>
                </a:solidFill>
              </a:rPr>
              <a:t>! Да за ним </a:t>
            </a:r>
            <a:r>
              <a:rPr lang="ru-RU" sz="2000" b="1" dirty="0" err="1" smtClean="0">
                <a:solidFill>
                  <a:srgbClr val="C00000"/>
                </a:solidFill>
              </a:rPr>
              <a:t>доглядайтя</a:t>
            </a:r>
            <a:r>
              <a:rPr lang="ru-RU" sz="2000" b="1" dirty="0" smtClean="0">
                <a:solidFill>
                  <a:srgbClr val="C00000"/>
                </a:solidFill>
              </a:rPr>
              <a:t>! Чтоб был не квелый, до всякой работы скорый, чтоб Богу молился да сабле учился! Чтоб малых не </a:t>
            </a:r>
            <a:r>
              <a:rPr lang="ru-RU" sz="2000" b="1" dirty="0" err="1" smtClean="0">
                <a:solidFill>
                  <a:srgbClr val="C00000"/>
                </a:solidFill>
              </a:rPr>
              <a:t>забижал</a:t>
            </a:r>
            <a:r>
              <a:rPr lang="ru-RU" sz="2000" b="1" dirty="0" smtClean="0">
                <a:solidFill>
                  <a:srgbClr val="C00000"/>
                </a:solidFill>
              </a:rPr>
              <a:t>, старших уважал, а к родителям был </a:t>
            </a:r>
            <a:r>
              <a:rPr lang="ru-RU" sz="2000" b="1" dirty="0" err="1" smtClean="0">
                <a:solidFill>
                  <a:srgbClr val="C00000"/>
                </a:solidFill>
              </a:rPr>
              <a:t>почтительнай</a:t>
            </a:r>
            <a:r>
              <a:rPr lang="ru-RU" sz="2000" b="1" dirty="0" smtClean="0">
                <a:solidFill>
                  <a:srgbClr val="C00000"/>
                </a:solidFill>
              </a:rPr>
              <a:t>…»</a:t>
            </a:r>
          </a:p>
          <a:p>
            <a:r>
              <a:rPr lang="ru-RU" sz="2000" b="1" dirty="0" smtClean="0">
                <a:solidFill>
                  <a:srgbClr val="002060"/>
                </a:solidFill>
              </a:rPr>
              <a:t>Крестная снимала с отца и сына шашку со словами: </a:t>
            </a:r>
            <a:r>
              <a:rPr lang="ru-RU" sz="2000" b="1" dirty="0" smtClean="0">
                <a:solidFill>
                  <a:srgbClr val="C00000"/>
                </a:solidFill>
              </a:rPr>
              <a:t>«Возьми, крёстный, шашку, нашему казаку еще расти нужно. Сохраняй её до срока».</a:t>
            </a:r>
          </a:p>
        </p:txBody>
      </p:sp>
      <p:pic>
        <p:nvPicPr>
          <p:cNvPr id="18435" name="Picture 3" descr="C:\Documents and Settings\Александр\Рабочий стол\родина\000010.jpg"/>
          <p:cNvPicPr>
            <a:picLocks noChangeAspect="1" noChangeArrowheads="1"/>
          </p:cNvPicPr>
          <p:nvPr/>
        </p:nvPicPr>
        <p:blipFill>
          <a:blip r:embed="rId4" cstate="print"/>
          <a:srcRect/>
          <a:stretch>
            <a:fillRect/>
          </a:stretch>
        </p:blipFill>
        <p:spPr bwMode="auto">
          <a:xfrm>
            <a:off x="4139952" y="332656"/>
            <a:ext cx="4474974" cy="6048672"/>
          </a:xfrm>
          <a:prstGeom prst="rect">
            <a:avLst/>
          </a:prstGeom>
          <a:noFill/>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24580" name="Picture 4" descr="C:\Documents and Settings\Александр\Рабочий стол\родина\Рис.2_к_Обычаям_донских_казаков.jpg"/>
          <p:cNvPicPr>
            <a:picLocks noChangeAspect="1" noChangeArrowheads="1"/>
          </p:cNvPicPr>
          <p:nvPr/>
        </p:nvPicPr>
        <p:blipFill>
          <a:blip r:embed="rId4" cstate="print"/>
          <a:srcRect/>
          <a:stretch>
            <a:fillRect/>
          </a:stretch>
        </p:blipFill>
        <p:spPr bwMode="auto">
          <a:xfrm>
            <a:off x="3563888" y="476672"/>
            <a:ext cx="5340139" cy="5688632"/>
          </a:xfrm>
          <a:prstGeom prst="rect">
            <a:avLst/>
          </a:prstGeom>
          <a:noFill/>
        </p:spPr>
      </p:pic>
      <p:sp>
        <p:nvSpPr>
          <p:cNvPr id="5" name="Прямоугольник 4"/>
          <p:cNvSpPr/>
          <p:nvPr/>
        </p:nvSpPr>
        <p:spPr>
          <a:xfrm>
            <a:off x="323528" y="476672"/>
            <a:ext cx="3096344" cy="6186309"/>
          </a:xfrm>
          <a:prstGeom prst="rect">
            <a:avLst/>
          </a:prstGeom>
        </p:spPr>
        <p:txBody>
          <a:bodyPr wrap="square">
            <a:spAutoFit/>
          </a:bodyPr>
          <a:lstStyle/>
          <a:p>
            <a:r>
              <a:rPr lang="ru-RU" sz="2200" b="1" dirty="0" smtClean="0">
                <a:solidFill>
                  <a:srgbClr val="002060"/>
                </a:solidFill>
              </a:rPr>
              <a:t>Крестный принимал оружие, хранил его и вручал крестнику в 17 лет, после того как малолетку приписывали к полку.</a:t>
            </a:r>
          </a:p>
          <a:p>
            <a:r>
              <a:rPr lang="ru-RU" sz="2200" b="1" dirty="0" smtClean="0">
                <a:solidFill>
                  <a:srgbClr val="002060"/>
                </a:solidFill>
              </a:rPr>
              <a:t>Он же, крёстный, обучал крестника всем церковным обычаям, но в большей степени всем видам воинского искусства.</a:t>
            </a:r>
          </a:p>
          <a:p>
            <a:r>
              <a:rPr lang="ru-RU" sz="2200" b="1" dirty="0" smtClean="0">
                <a:solidFill>
                  <a:srgbClr val="002060"/>
                </a:solidFill>
              </a:rPr>
              <a:t>Считалось, что отец может быть излишне строг или излишне мягок, а крёстный будет строг и справедлив.</a:t>
            </a:r>
            <a:endParaRPr lang="ru-RU" sz="2200" b="1" dirty="0">
              <a:solidFill>
                <a:srgbClr val="002060"/>
              </a:solidFill>
            </a:endParaRPr>
          </a:p>
        </p:txBody>
      </p:sp>
    </p:spTree>
  </p:cSld>
  <p:clrMapOvr>
    <a:masterClrMapping/>
  </p:clrMapOvr>
  <p:transition spd="med">
    <p:wipe dir="r"/>
    <p:sndAc>
      <p:stSnd>
        <p:snd r:embed="rId2"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251520" y="404664"/>
            <a:ext cx="3456384" cy="2800767"/>
          </a:xfrm>
          <a:prstGeom prst="rect">
            <a:avLst/>
          </a:prstGeom>
        </p:spPr>
        <p:txBody>
          <a:bodyPr wrap="square">
            <a:spAutoFit/>
          </a:bodyPr>
          <a:lstStyle/>
          <a:p>
            <a:r>
              <a:rPr lang="ru-RU" sz="2200" b="1" dirty="0" smtClean="0">
                <a:solidFill>
                  <a:srgbClr val="002060"/>
                </a:solidFill>
              </a:rPr>
              <a:t>Обучение начиналось после праздника первых штанов. Штаны дарил старший в роду. Мальчика все поздравляли с первыми штанами, и казачонок ими очень гордился. (3-5 лет)</a:t>
            </a:r>
            <a:endParaRPr lang="ru-RU" sz="2200" b="1" dirty="0">
              <a:solidFill>
                <a:srgbClr val="002060"/>
              </a:solidFill>
            </a:endParaRPr>
          </a:p>
        </p:txBody>
      </p:sp>
      <p:pic>
        <p:nvPicPr>
          <p:cNvPr id="25604" name="Picture 4"/>
          <p:cNvPicPr>
            <a:picLocks noChangeAspect="1" noChangeArrowheads="1"/>
          </p:cNvPicPr>
          <p:nvPr/>
        </p:nvPicPr>
        <p:blipFill>
          <a:blip r:embed="rId4" cstate="print"/>
          <a:srcRect/>
          <a:stretch>
            <a:fillRect/>
          </a:stretch>
        </p:blipFill>
        <p:spPr bwMode="auto">
          <a:xfrm>
            <a:off x="4932040" y="260648"/>
            <a:ext cx="2686050" cy="3467100"/>
          </a:xfrm>
          <a:prstGeom prst="rect">
            <a:avLst/>
          </a:prstGeom>
          <a:noFill/>
          <a:ln w="9525">
            <a:noFill/>
            <a:miter lim="800000"/>
            <a:headEnd/>
            <a:tailEnd/>
          </a:ln>
        </p:spPr>
      </p:pic>
      <p:pic>
        <p:nvPicPr>
          <p:cNvPr id="25605" name="Picture 5"/>
          <p:cNvPicPr>
            <a:picLocks noChangeAspect="1" noChangeArrowheads="1"/>
          </p:cNvPicPr>
          <p:nvPr/>
        </p:nvPicPr>
        <p:blipFill>
          <a:blip r:embed="rId5" cstate="print"/>
          <a:srcRect/>
          <a:stretch>
            <a:fillRect/>
          </a:stretch>
        </p:blipFill>
        <p:spPr bwMode="auto">
          <a:xfrm>
            <a:off x="1043608" y="3212976"/>
            <a:ext cx="2867025" cy="3457575"/>
          </a:xfrm>
          <a:prstGeom prst="rect">
            <a:avLst/>
          </a:prstGeom>
          <a:noFill/>
          <a:ln w="9525">
            <a:noFill/>
            <a:miter lim="800000"/>
            <a:headEnd/>
            <a:tailEnd/>
          </a:ln>
        </p:spPr>
      </p:pic>
      <p:sp>
        <p:nvSpPr>
          <p:cNvPr id="7" name="Прямоугольник 6"/>
          <p:cNvSpPr/>
          <p:nvPr/>
        </p:nvSpPr>
        <p:spPr>
          <a:xfrm>
            <a:off x="4067944" y="4077072"/>
            <a:ext cx="4896544" cy="2800767"/>
          </a:xfrm>
          <a:prstGeom prst="rect">
            <a:avLst/>
          </a:prstGeom>
        </p:spPr>
        <p:txBody>
          <a:bodyPr wrap="square">
            <a:spAutoFit/>
          </a:bodyPr>
          <a:lstStyle/>
          <a:p>
            <a:r>
              <a:rPr lang="ru-RU" sz="2200" b="1" dirty="0" smtClean="0">
                <a:solidFill>
                  <a:srgbClr val="C00000"/>
                </a:solidFill>
              </a:rPr>
              <a:t>Стрелять учили с 7 лет, рубить шашкой - с 10. Сначала пускали тонкой струйкой воду и «ставили руку», чтобы клинок шел под правильным углом и резал воду не оставляя брызг. Потом учили «рубить  лозу», сидя на бревне, и только потом на боевом коне.</a:t>
            </a:r>
            <a:endParaRPr lang="ru-RU" sz="2200" b="1" dirty="0">
              <a:solidFill>
                <a:srgbClr val="C00000"/>
              </a:solidFill>
            </a:endParaRPr>
          </a:p>
        </p:txBody>
      </p:sp>
    </p:spTree>
  </p:cSld>
  <p:clrMapOvr>
    <a:masterClrMapping/>
  </p:clrMapOvr>
  <p:transition spd="med">
    <p:wipe dir="r"/>
    <p:sndAc>
      <p:stSnd>
        <p:snd r:embed="rId2"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323528" y="2708920"/>
            <a:ext cx="4392488" cy="1446550"/>
          </a:xfrm>
          <a:prstGeom prst="rect">
            <a:avLst/>
          </a:prstGeom>
        </p:spPr>
        <p:txBody>
          <a:bodyPr wrap="square">
            <a:spAutoFit/>
          </a:bodyPr>
          <a:lstStyle/>
          <a:p>
            <a:r>
              <a:rPr lang="ru-RU" sz="2200" b="1" dirty="0" smtClean="0">
                <a:solidFill>
                  <a:srgbClr val="002060"/>
                </a:solidFill>
              </a:rPr>
              <a:t>Мальчика воспитывали гораздо строже, чем девочку, и жизнь его с очень раннего детства была заполнена трудом и обучением</a:t>
            </a:r>
            <a:r>
              <a:rPr lang="ru-RU" dirty="0" smtClean="0"/>
              <a:t>.</a:t>
            </a:r>
            <a:endParaRPr lang="ru-RU" dirty="0"/>
          </a:p>
        </p:txBody>
      </p:sp>
      <p:pic>
        <p:nvPicPr>
          <p:cNvPr id="1027" name="Picture 3" descr="C:\Documents and Settings\Александр\Рабочий стол\родина\258361-fda6b29373e95bdbc101fd442d2559fb.jpg"/>
          <p:cNvPicPr>
            <a:picLocks noChangeAspect="1" noChangeArrowheads="1"/>
          </p:cNvPicPr>
          <p:nvPr/>
        </p:nvPicPr>
        <p:blipFill>
          <a:blip r:embed="rId4" cstate="print"/>
          <a:srcRect/>
          <a:stretch>
            <a:fillRect/>
          </a:stretch>
        </p:blipFill>
        <p:spPr bwMode="auto">
          <a:xfrm>
            <a:off x="4644008" y="260648"/>
            <a:ext cx="3986120" cy="2447727"/>
          </a:xfrm>
          <a:prstGeom prst="rect">
            <a:avLst/>
          </a:prstGeom>
          <a:noFill/>
        </p:spPr>
      </p:pic>
      <p:pic>
        <p:nvPicPr>
          <p:cNvPr id="1028" name="Picture 4" descr="C:\Documents and Settings\Александр\Рабочий стол\родина\9873358.62157232.jpeg"/>
          <p:cNvPicPr>
            <a:picLocks noChangeAspect="1" noChangeArrowheads="1"/>
          </p:cNvPicPr>
          <p:nvPr/>
        </p:nvPicPr>
        <p:blipFill>
          <a:blip r:embed="rId5" cstate="print"/>
          <a:srcRect/>
          <a:stretch>
            <a:fillRect/>
          </a:stretch>
        </p:blipFill>
        <p:spPr bwMode="auto">
          <a:xfrm>
            <a:off x="6012160" y="2924944"/>
            <a:ext cx="2880320" cy="3726413"/>
          </a:xfrm>
          <a:prstGeom prst="rect">
            <a:avLst/>
          </a:prstGeom>
          <a:noFill/>
        </p:spPr>
      </p:pic>
      <p:pic>
        <p:nvPicPr>
          <p:cNvPr id="1029" name="Picture 5" descr="C:\Documents and Settings\Александр\Рабочий стол\родина\44.jpg"/>
          <p:cNvPicPr>
            <a:picLocks noChangeAspect="1" noChangeArrowheads="1"/>
          </p:cNvPicPr>
          <p:nvPr/>
        </p:nvPicPr>
        <p:blipFill>
          <a:blip r:embed="rId6" cstate="print"/>
          <a:srcRect/>
          <a:stretch>
            <a:fillRect/>
          </a:stretch>
        </p:blipFill>
        <p:spPr bwMode="auto">
          <a:xfrm>
            <a:off x="323528" y="188640"/>
            <a:ext cx="3882008" cy="2426255"/>
          </a:xfrm>
          <a:prstGeom prst="rect">
            <a:avLst/>
          </a:prstGeom>
          <a:noFill/>
        </p:spPr>
      </p:pic>
      <p:pic>
        <p:nvPicPr>
          <p:cNvPr id="1031" name="Picture 7"/>
          <p:cNvPicPr>
            <a:picLocks noChangeAspect="1" noChangeArrowheads="1"/>
          </p:cNvPicPr>
          <p:nvPr/>
        </p:nvPicPr>
        <p:blipFill>
          <a:blip r:embed="rId7" cstate="print"/>
          <a:srcRect/>
          <a:stretch>
            <a:fillRect/>
          </a:stretch>
        </p:blipFill>
        <p:spPr bwMode="auto">
          <a:xfrm>
            <a:off x="107504" y="4149080"/>
            <a:ext cx="2250603" cy="2564904"/>
          </a:xfrm>
          <a:prstGeom prst="rect">
            <a:avLst/>
          </a:prstGeom>
          <a:noFill/>
          <a:ln w="9525">
            <a:noFill/>
            <a:miter lim="800000"/>
            <a:headEnd/>
            <a:tailEnd/>
          </a:ln>
        </p:spPr>
      </p:pic>
      <p:pic>
        <p:nvPicPr>
          <p:cNvPr id="1032" name="Picture 8" descr="C:\Documents and Settings\Александр\Рабочий стол\родина\obschina-maykov-sibirskiy-154509-large.jpg"/>
          <p:cNvPicPr>
            <a:picLocks noChangeAspect="1" noChangeArrowheads="1"/>
          </p:cNvPicPr>
          <p:nvPr/>
        </p:nvPicPr>
        <p:blipFill>
          <a:blip r:embed="rId8" cstate="print"/>
          <a:srcRect/>
          <a:stretch>
            <a:fillRect/>
          </a:stretch>
        </p:blipFill>
        <p:spPr bwMode="auto">
          <a:xfrm>
            <a:off x="2771800" y="4149080"/>
            <a:ext cx="3024336" cy="2462673"/>
          </a:xfrm>
          <a:prstGeom prst="rect">
            <a:avLst/>
          </a:prstGeom>
          <a:noFill/>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3203848" y="2708919"/>
            <a:ext cx="5544616" cy="1631216"/>
          </a:xfrm>
          <a:prstGeom prst="rect">
            <a:avLst/>
          </a:prstGeom>
        </p:spPr>
        <p:txBody>
          <a:bodyPr wrap="square">
            <a:spAutoFit/>
          </a:bodyPr>
          <a:lstStyle/>
          <a:p>
            <a:r>
              <a:rPr lang="ru-RU" sz="2000" b="1" dirty="0" smtClean="0">
                <a:solidFill>
                  <a:srgbClr val="C00000"/>
                </a:solidFill>
              </a:rPr>
              <a:t>Но время для игры оставалось. И крёстный, и атаман, и старики следили, чтоб мальчонку «не заездили», чтобы играть позволяли. Но сами игры были такими, что в них казак обучался либо работе, либо воинскому искусству.</a:t>
            </a:r>
            <a:endParaRPr lang="ru-RU" sz="2000" b="1" dirty="0">
              <a:solidFill>
                <a:srgbClr val="C00000"/>
              </a:solidFill>
            </a:endParaRPr>
          </a:p>
        </p:txBody>
      </p:sp>
      <p:pic>
        <p:nvPicPr>
          <p:cNvPr id="2051" name="Picture 3" descr="C:\Documents and Settings\Александр\Рабочий стол\родина\72321193.jpg"/>
          <p:cNvPicPr>
            <a:picLocks noChangeAspect="1" noChangeArrowheads="1"/>
          </p:cNvPicPr>
          <p:nvPr/>
        </p:nvPicPr>
        <p:blipFill>
          <a:blip r:embed="rId4" cstate="print"/>
          <a:srcRect/>
          <a:stretch>
            <a:fillRect/>
          </a:stretch>
        </p:blipFill>
        <p:spPr bwMode="auto">
          <a:xfrm>
            <a:off x="179512" y="4293096"/>
            <a:ext cx="3168352" cy="2376264"/>
          </a:xfrm>
          <a:prstGeom prst="rect">
            <a:avLst/>
          </a:prstGeom>
          <a:noFill/>
        </p:spPr>
      </p:pic>
      <p:pic>
        <p:nvPicPr>
          <p:cNvPr id="2052" name="Picture 4" descr="C:\Documents and Settings\Александр\Рабочий стол\родина\i (6).jpg"/>
          <p:cNvPicPr>
            <a:picLocks noChangeAspect="1" noChangeArrowheads="1"/>
          </p:cNvPicPr>
          <p:nvPr/>
        </p:nvPicPr>
        <p:blipFill>
          <a:blip r:embed="rId5" cstate="print"/>
          <a:srcRect/>
          <a:stretch>
            <a:fillRect/>
          </a:stretch>
        </p:blipFill>
        <p:spPr bwMode="auto">
          <a:xfrm>
            <a:off x="4499992" y="4293096"/>
            <a:ext cx="4104506" cy="2443158"/>
          </a:xfrm>
          <a:prstGeom prst="rect">
            <a:avLst/>
          </a:prstGeom>
          <a:noFill/>
        </p:spPr>
      </p:pic>
      <p:pic>
        <p:nvPicPr>
          <p:cNvPr id="2053" name="Picture 5" descr="C:\Documents and Settings\Александр\Рабочий стол\родина\0_5810_f815731_L1.jpg"/>
          <p:cNvPicPr>
            <a:picLocks noChangeAspect="1" noChangeArrowheads="1"/>
          </p:cNvPicPr>
          <p:nvPr/>
        </p:nvPicPr>
        <p:blipFill>
          <a:blip r:embed="rId6" cstate="print"/>
          <a:srcRect/>
          <a:stretch>
            <a:fillRect/>
          </a:stretch>
        </p:blipFill>
        <p:spPr bwMode="auto">
          <a:xfrm>
            <a:off x="179512" y="188641"/>
            <a:ext cx="2520280" cy="3784204"/>
          </a:xfrm>
          <a:prstGeom prst="rect">
            <a:avLst/>
          </a:prstGeom>
          <a:noFill/>
        </p:spPr>
      </p:pic>
      <p:pic>
        <p:nvPicPr>
          <p:cNvPr id="2054" name="Picture 6" descr="C:\Documents and Settings\Александр\Рабочий стол\родина\6cd0b40cd537db24c5f8ab4700dc91c4.jpg"/>
          <p:cNvPicPr>
            <a:picLocks noChangeAspect="1" noChangeArrowheads="1"/>
          </p:cNvPicPr>
          <p:nvPr/>
        </p:nvPicPr>
        <p:blipFill>
          <a:blip r:embed="rId7" cstate="print"/>
          <a:srcRect/>
          <a:stretch>
            <a:fillRect/>
          </a:stretch>
        </p:blipFill>
        <p:spPr bwMode="auto">
          <a:xfrm>
            <a:off x="3851920" y="0"/>
            <a:ext cx="3714323" cy="2722380"/>
          </a:xfrm>
          <a:prstGeom prst="rect">
            <a:avLst/>
          </a:prstGeom>
          <a:noFill/>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Александр\Рабочий стол\родина\abstract-cloudy-sky-000477-gradien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395536" y="332656"/>
            <a:ext cx="3456384" cy="6524863"/>
          </a:xfrm>
          <a:prstGeom prst="rect">
            <a:avLst/>
          </a:prstGeom>
        </p:spPr>
        <p:txBody>
          <a:bodyPr wrap="square">
            <a:spAutoFit/>
          </a:bodyPr>
          <a:lstStyle/>
          <a:p>
            <a:r>
              <a:rPr lang="ru-RU" sz="2200" b="1" dirty="0" smtClean="0">
                <a:solidFill>
                  <a:srgbClr val="0070C0"/>
                </a:solidFill>
              </a:rPr>
              <a:t>Рождение девочки в семье не праздновалось так торжественно, как мальчика. Оно было тихой домашней радостью, овеянной легендами и молитвами. Девочка приносила в дом постоянное душевное тепло, доброту, ласку. Поэтому от самого рождения её воспитывали иначе чем мальчика, старались развить в ней женственность, трудолюбие, терпение и отзывчивость. И тоже волновались и молились за её счастье.</a:t>
            </a:r>
            <a:endParaRPr lang="ru-RU" sz="2200" b="1" dirty="0">
              <a:solidFill>
                <a:srgbClr val="0070C0"/>
              </a:solidFill>
            </a:endParaRPr>
          </a:p>
        </p:txBody>
      </p:sp>
      <p:pic>
        <p:nvPicPr>
          <p:cNvPr id="3075" name="Picture 3" descr="C:\Documents and Settings\Александр\Рабочий стол\родина\18129077776656265.jpg"/>
          <p:cNvPicPr>
            <a:picLocks noChangeAspect="1" noChangeArrowheads="1"/>
          </p:cNvPicPr>
          <p:nvPr/>
        </p:nvPicPr>
        <p:blipFill>
          <a:blip r:embed="rId4" cstate="print"/>
          <a:srcRect/>
          <a:stretch>
            <a:fillRect/>
          </a:stretch>
        </p:blipFill>
        <p:spPr bwMode="auto">
          <a:xfrm>
            <a:off x="4139952" y="320374"/>
            <a:ext cx="4279776" cy="6347125"/>
          </a:xfrm>
          <a:prstGeom prst="rect">
            <a:avLst/>
          </a:prstGeom>
          <a:noFill/>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Александр\Рабочий стол\родина\abstract-cloudy-sky-000477-gradien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4283968" y="404664"/>
            <a:ext cx="4608512" cy="6001643"/>
          </a:xfrm>
          <a:prstGeom prst="rect">
            <a:avLst/>
          </a:prstGeom>
        </p:spPr>
        <p:txBody>
          <a:bodyPr wrap="square">
            <a:spAutoFit/>
          </a:bodyPr>
          <a:lstStyle/>
          <a:p>
            <a:pPr marL="365760" indent="-283464">
              <a:buFont typeface="Wingdings 2"/>
              <a:buChar char=""/>
              <a:defRPr/>
            </a:pPr>
            <a:r>
              <a:rPr lang="ru-RU" sz="3200" b="1" dirty="0" smtClean="0">
                <a:solidFill>
                  <a:srgbClr val="0070C0"/>
                </a:solidFill>
              </a:rPr>
              <a:t>В честь рождения девочки отец или дед сажал иву. </a:t>
            </a:r>
          </a:p>
          <a:p>
            <a:pPr marL="365760" indent="-283464">
              <a:buFont typeface="Wingdings 2"/>
              <a:buChar char=""/>
              <a:defRPr/>
            </a:pPr>
            <a:r>
              <a:rPr lang="ru-RU" sz="3200" b="1" dirty="0" smtClean="0">
                <a:solidFill>
                  <a:srgbClr val="0070C0"/>
                </a:solidFill>
              </a:rPr>
              <a:t>Дерево росло вместе с той , в честь которой было посажено на родимом подворье. </a:t>
            </a:r>
          </a:p>
          <a:p>
            <a:pPr marL="365760" indent="-283464">
              <a:buFont typeface="Wingdings 2"/>
              <a:buChar char=""/>
              <a:defRPr/>
            </a:pPr>
            <a:r>
              <a:rPr lang="ru-RU" sz="3200" b="1" dirty="0" smtClean="0">
                <a:solidFill>
                  <a:srgbClr val="0070C0"/>
                </a:solidFill>
              </a:rPr>
              <a:t>Отныне оно как бы опекало новоявленную казачку, храня тайну взаимного доверия. </a:t>
            </a:r>
          </a:p>
        </p:txBody>
      </p:sp>
      <p:pic>
        <p:nvPicPr>
          <p:cNvPr id="5" name="Picture 1" descr="C:\Documents and Settings\User\Мои документы\Казаки Ставрополья\dscf8847.jpg"/>
          <p:cNvPicPr>
            <a:picLocks noChangeAspect="1" noChangeArrowheads="1"/>
          </p:cNvPicPr>
          <p:nvPr/>
        </p:nvPicPr>
        <p:blipFill>
          <a:blip r:embed="rId4" cstate="print"/>
          <a:srcRect/>
          <a:stretch>
            <a:fillRect/>
          </a:stretch>
        </p:blipFill>
        <p:spPr>
          <a:xfrm>
            <a:off x="346372" y="188641"/>
            <a:ext cx="2316907" cy="3168352"/>
          </a:xfrm>
          <a:prstGeom prst="rect">
            <a:avLst/>
          </a:prstGeom>
        </p:spPr>
      </p:pic>
      <p:pic>
        <p:nvPicPr>
          <p:cNvPr id="4099" name="Picture 3" descr="C:\Documents and Settings\Александр\Рабочий стол\родина\i (7).jpg"/>
          <p:cNvPicPr>
            <a:picLocks noChangeAspect="1" noChangeArrowheads="1"/>
          </p:cNvPicPr>
          <p:nvPr/>
        </p:nvPicPr>
        <p:blipFill>
          <a:blip r:embed="rId5" cstate="print"/>
          <a:srcRect/>
          <a:stretch>
            <a:fillRect/>
          </a:stretch>
        </p:blipFill>
        <p:spPr bwMode="auto">
          <a:xfrm>
            <a:off x="1115616" y="2996952"/>
            <a:ext cx="3360373" cy="3600400"/>
          </a:xfrm>
          <a:prstGeom prst="rect">
            <a:avLst/>
          </a:prstGeom>
          <a:noFill/>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Александр\Рабочий стол\родина\abstract-cloudy-sky-000477-gradien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4067944" y="1268760"/>
            <a:ext cx="4752528" cy="5509200"/>
          </a:xfrm>
          <a:prstGeom prst="rect">
            <a:avLst/>
          </a:prstGeom>
        </p:spPr>
        <p:txBody>
          <a:bodyPr wrap="square">
            <a:spAutoFit/>
          </a:bodyPr>
          <a:lstStyle/>
          <a:p>
            <a:pPr marL="365760" indent="-283464">
              <a:defRPr/>
            </a:pPr>
            <a:r>
              <a:rPr lang="ru-RU" sz="2200" b="1" i="1" dirty="0" smtClean="0">
                <a:solidFill>
                  <a:srgbClr val="0070C0"/>
                </a:solidFill>
              </a:rPr>
              <a:t>Так, </a:t>
            </a:r>
            <a:r>
              <a:rPr lang="ru-RU" sz="2200" b="1" i="1" dirty="0" smtClean="0">
                <a:solidFill>
                  <a:srgbClr val="C00000"/>
                </a:solidFill>
              </a:rPr>
              <a:t>«смывали с дочушки заботы»</a:t>
            </a:r>
            <a:r>
              <a:rPr lang="ru-RU" sz="2200" b="1" dirty="0" smtClean="0">
                <a:solidFill>
                  <a:srgbClr val="0070C0"/>
                </a:solidFill>
              </a:rPr>
              <a:t> - тетки, мамки, няньки, крестная первый раз с песнями и добрыми пожеланиями купали девочку.</a:t>
            </a:r>
          </a:p>
          <a:p>
            <a:pPr marL="365760" indent="-283464">
              <a:defRPr/>
            </a:pPr>
            <a:r>
              <a:rPr lang="ru-RU" sz="2200" b="1" dirty="0" smtClean="0">
                <a:solidFill>
                  <a:srgbClr val="0070C0"/>
                </a:solidFill>
              </a:rPr>
              <a:t> В это время отец – единственный мужчина, допускавшийся на этот праздник(ребёнка до трёх месяцев вообще никому не показывали), ел не поморщившись</a:t>
            </a:r>
            <a:r>
              <a:rPr lang="ru-RU" sz="2200" b="1" i="1" dirty="0" smtClean="0">
                <a:solidFill>
                  <a:srgbClr val="0070C0"/>
                </a:solidFill>
              </a:rPr>
              <a:t> </a:t>
            </a:r>
            <a:r>
              <a:rPr lang="ru-RU" sz="2200" b="1" i="1" dirty="0" smtClean="0">
                <a:solidFill>
                  <a:srgbClr val="C00000"/>
                </a:solidFill>
              </a:rPr>
              <a:t>«отцовскую  кашу», </a:t>
            </a:r>
            <a:r>
              <a:rPr lang="ru-RU" sz="2200" b="1" i="1" dirty="0" smtClean="0">
                <a:solidFill>
                  <a:srgbClr val="0070C0"/>
                </a:solidFill>
              </a:rPr>
              <a:t>специально приготовленную - </a:t>
            </a:r>
            <a:r>
              <a:rPr lang="ru-RU" sz="2200" b="1" dirty="0" smtClean="0">
                <a:solidFill>
                  <a:srgbClr val="0070C0"/>
                </a:solidFill>
              </a:rPr>
              <a:t>горелую, пересоленную, наперченную, политую горчицей, «чтобы девочке меньше горького в жизни досталось».</a:t>
            </a:r>
          </a:p>
        </p:txBody>
      </p:sp>
      <p:pic>
        <p:nvPicPr>
          <p:cNvPr id="5123" name="Picture 3"/>
          <p:cNvPicPr>
            <a:picLocks noChangeAspect="1" noChangeArrowheads="1"/>
          </p:cNvPicPr>
          <p:nvPr/>
        </p:nvPicPr>
        <p:blipFill>
          <a:blip r:embed="rId4" cstate="print"/>
          <a:srcRect/>
          <a:stretch>
            <a:fillRect/>
          </a:stretch>
        </p:blipFill>
        <p:spPr bwMode="auto">
          <a:xfrm>
            <a:off x="251520" y="1916832"/>
            <a:ext cx="4049026" cy="4098404"/>
          </a:xfrm>
          <a:prstGeom prst="rect">
            <a:avLst/>
          </a:prstGeom>
          <a:noFill/>
          <a:ln w="9525">
            <a:noFill/>
            <a:miter lim="800000"/>
            <a:headEnd/>
            <a:tailEnd/>
          </a:ln>
        </p:spPr>
      </p:pic>
      <p:sp>
        <p:nvSpPr>
          <p:cNvPr id="5" name="Прямоугольник 4"/>
          <p:cNvSpPr/>
          <p:nvPr/>
        </p:nvSpPr>
        <p:spPr>
          <a:xfrm>
            <a:off x="323528" y="332656"/>
            <a:ext cx="8280920" cy="1015663"/>
          </a:xfrm>
          <a:prstGeom prst="rect">
            <a:avLst/>
          </a:prstGeom>
        </p:spPr>
        <p:txBody>
          <a:bodyPr wrap="square">
            <a:spAutoFit/>
          </a:bodyPr>
          <a:lstStyle/>
          <a:p>
            <a:r>
              <a:rPr lang="ru-RU" sz="2000" b="1" i="1" dirty="0" smtClean="0">
                <a:solidFill>
                  <a:srgbClr val="0070C0"/>
                </a:solidFill>
              </a:rPr>
              <a:t>Все обычаи и обряды, которыми была окружена жизнь девочки,- домашние, семейные… Начиная от самого первого, все «женские» обычаи были шутливыми, не жестокими, а веселыми. </a:t>
            </a:r>
            <a:endParaRPr lang="ru-RU" sz="2000" b="1" dirty="0"/>
          </a:p>
        </p:txBody>
      </p:sp>
    </p:spTree>
  </p:cSld>
  <p:clrMapOvr>
    <a:masterClrMapping/>
  </p:clrMapOvr>
  <p:transition spd="med">
    <p:wipe dir="r"/>
    <p:sndAc>
      <p:stSnd>
        <p:snd r:embed="rId2"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Александр\Рабочий стол\родина\abstract-cloudy-sky-000477-gradien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251520" y="548680"/>
            <a:ext cx="3744416" cy="3970318"/>
          </a:xfrm>
          <a:prstGeom prst="rect">
            <a:avLst/>
          </a:prstGeom>
        </p:spPr>
        <p:txBody>
          <a:bodyPr wrap="square">
            <a:spAutoFit/>
          </a:bodyPr>
          <a:lstStyle/>
          <a:p>
            <a:r>
              <a:rPr lang="ru-RU" sz="2800" b="1" dirty="0" smtClean="0">
                <a:solidFill>
                  <a:srgbClr val="0070C0"/>
                </a:solidFill>
              </a:rPr>
              <a:t>На женской половине дома праздновали </a:t>
            </a:r>
            <a:r>
              <a:rPr lang="ru-RU" sz="2800" b="1" dirty="0" smtClean="0">
                <a:solidFill>
                  <a:srgbClr val="C00000"/>
                </a:solidFill>
              </a:rPr>
              <a:t>«первый шаг» </a:t>
            </a:r>
            <a:r>
              <a:rPr lang="ru-RU" sz="2800" b="1" dirty="0" smtClean="0">
                <a:solidFill>
                  <a:srgbClr val="0070C0"/>
                </a:solidFill>
              </a:rPr>
              <a:t>подрастающей девчушки, дарили ленточки «на бантик», гребешок на </a:t>
            </a:r>
            <a:r>
              <a:rPr lang="ru-RU" sz="2800" b="1" dirty="0" err="1" smtClean="0">
                <a:solidFill>
                  <a:srgbClr val="0070C0"/>
                </a:solidFill>
              </a:rPr>
              <a:t>косыньку</a:t>
            </a:r>
            <a:r>
              <a:rPr lang="ru-RU" sz="2800" b="1" dirty="0" smtClean="0">
                <a:solidFill>
                  <a:srgbClr val="0070C0"/>
                </a:solidFill>
              </a:rPr>
              <a:t>, платочек – «в </a:t>
            </a:r>
            <a:r>
              <a:rPr lang="ru-RU" sz="2800" b="1" dirty="0" err="1" smtClean="0">
                <a:solidFill>
                  <a:srgbClr val="0070C0"/>
                </a:solidFill>
              </a:rPr>
              <a:t>церкву</a:t>
            </a:r>
            <a:r>
              <a:rPr lang="ru-RU" sz="2800" b="1" dirty="0" smtClean="0">
                <a:solidFill>
                  <a:srgbClr val="0070C0"/>
                </a:solidFill>
              </a:rPr>
              <a:t> ходить»</a:t>
            </a:r>
            <a:endParaRPr lang="ru-RU" sz="2800" b="1" dirty="0">
              <a:solidFill>
                <a:srgbClr val="0070C0"/>
              </a:solidFill>
            </a:endParaRPr>
          </a:p>
        </p:txBody>
      </p:sp>
      <p:pic>
        <p:nvPicPr>
          <p:cNvPr id="6147" name="Picture 3" descr="C:\Documents and Settings\Александр\Рабочий стол\родина\i (8).jpg"/>
          <p:cNvPicPr>
            <a:picLocks noChangeAspect="1" noChangeArrowheads="1"/>
          </p:cNvPicPr>
          <p:nvPr/>
        </p:nvPicPr>
        <p:blipFill>
          <a:blip r:embed="rId4" cstate="print"/>
          <a:srcRect/>
          <a:stretch>
            <a:fillRect/>
          </a:stretch>
        </p:blipFill>
        <p:spPr bwMode="auto">
          <a:xfrm>
            <a:off x="3851920" y="260648"/>
            <a:ext cx="2333625" cy="2143125"/>
          </a:xfrm>
          <a:prstGeom prst="rect">
            <a:avLst/>
          </a:prstGeom>
          <a:noFill/>
        </p:spPr>
      </p:pic>
      <p:pic>
        <p:nvPicPr>
          <p:cNvPr id="6148" name="Picture 4" descr="C:\Documents and Settings\Александр\Рабочий стол\родина\i (9).jpg"/>
          <p:cNvPicPr>
            <a:picLocks noChangeAspect="1" noChangeArrowheads="1"/>
          </p:cNvPicPr>
          <p:nvPr/>
        </p:nvPicPr>
        <p:blipFill>
          <a:blip r:embed="rId5" cstate="print"/>
          <a:srcRect/>
          <a:stretch>
            <a:fillRect/>
          </a:stretch>
        </p:blipFill>
        <p:spPr bwMode="auto">
          <a:xfrm>
            <a:off x="6084168" y="2492896"/>
            <a:ext cx="2857500" cy="2143125"/>
          </a:xfrm>
          <a:prstGeom prst="rect">
            <a:avLst/>
          </a:prstGeom>
          <a:noFill/>
        </p:spPr>
      </p:pic>
      <p:pic>
        <p:nvPicPr>
          <p:cNvPr id="6149" name="Picture 5" descr="C:\Documents and Settings\Александр\Рабочий стол\родина\2d8016759e8c01430af4aa9702a8071f.jpg"/>
          <p:cNvPicPr>
            <a:picLocks noChangeAspect="1" noChangeArrowheads="1"/>
          </p:cNvPicPr>
          <p:nvPr/>
        </p:nvPicPr>
        <p:blipFill>
          <a:blip r:embed="rId6" cstate="print"/>
          <a:srcRect/>
          <a:stretch>
            <a:fillRect/>
          </a:stretch>
        </p:blipFill>
        <p:spPr bwMode="auto">
          <a:xfrm>
            <a:off x="3419872" y="4208512"/>
            <a:ext cx="2401099" cy="2649488"/>
          </a:xfrm>
          <a:prstGeom prst="rect">
            <a:avLst/>
          </a:prstGeom>
          <a:noFill/>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Александр\Рабочий стол\родина\abstract-cloudy-sky-000477-gradien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467544" y="260649"/>
            <a:ext cx="4104456" cy="3970318"/>
          </a:xfrm>
          <a:prstGeom prst="rect">
            <a:avLst/>
          </a:prstGeom>
        </p:spPr>
        <p:txBody>
          <a:bodyPr wrap="square">
            <a:spAutoFit/>
          </a:bodyPr>
          <a:lstStyle/>
          <a:p>
            <a:pPr marL="93663" indent="-93663">
              <a:buFont typeface="Wingdings 2"/>
              <a:buChar char=""/>
              <a:defRPr/>
            </a:pPr>
            <a:r>
              <a:rPr lang="ru-RU" b="1" dirty="0" smtClean="0">
                <a:solidFill>
                  <a:srgbClr val="002060"/>
                </a:solidFill>
              </a:rPr>
              <a:t>С 3-5 лет девочки начинали нянчить младших. С 5 лет некоторых отдавали  в «няньки» людям.</a:t>
            </a:r>
          </a:p>
          <a:p>
            <a:pPr marL="93663" indent="-93663">
              <a:buFont typeface="Wingdings 2"/>
              <a:buChar char=""/>
              <a:defRPr/>
            </a:pPr>
            <a:r>
              <a:rPr lang="ru-RU" b="1" dirty="0" smtClean="0">
                <a:solidFill>
                  <a:srgbClr val="002060"/>
                </a:solidFill>
              </a:rPr>
              <a:t>В 4 года девочку учили собирать фрукты, давать корм домашней птице. </a:t>
            </a:r>
          </a:p>
          <a:p>
            <a:pPr marL="93663" indent="-93663">
              <a:buFont typeface="Wingdings 2"/>
              <a:buChar char=""/>
              <a:defRPr/>
            </a:pPr>
            <a:r>
              <a:rPr lang="ru-RU" b="1" dirty="0" smtClean="0">
                <a:solidFill>
                  <a:srgbClr val="002060"/>
                </a:solidFill>
              </a:rPr>
              <a:t>В 5 лет приобретала навыки рукоделия: шить, вязать. </a:t>
            </a:r>
          </a:p>
          <a:p>
            <a:pPr marL="93663" indent="-93663">
              <a:buFont typeface="Wingdings 2"/>
              <a:buChar char=""/>
              <a:defRPr/>
            </a:pPr>
            <a:r>
              <a:rPr lang="ru-RU" b="1" dirty="0" smtClean="0">
                <a:solidFill>
                  <a:srgbClr val="002060"/>
                </a:solidFill>
              </a:rPr>
              <a:t>В 7 лет работала в саду и огороде самостоятельно, убирала подворье.</a:t>
            </a:r>
          </a:p>
          <a:p>
            <a:pPr marL="93663" indent="-93663">
              <a:buFont typeface="Wingdings 2"/>
              <a:buChar char=""/>
              <a:defRPr/>
            </a:pPr>
            <a:r>
              <a:rPr lang="ru-RU" b="1" dirty="0" smtClean="0">
                <a:solidFill>
                  <a:srgbClr val="002060"/>
                </a:solidFill>
              </a:rPr>
              <a:t>С 10-12 лет девочки наравне со взрослыми выполняли домашнюю и полевую работу: гребли сено, вязали снопы, доили коров, готовили пищу.</a:t>
            </a:r>
            <a:endParaRPr lang="ru-RU" b="1" dirty="0">
              <a:solidFill>
                <a:srgbClr val="002060"/>
              </a:solidFill>
            </a:endParaRPr>
          </a:p>
        </p:txBody>
      </p:sp>
      <p:pic>
        <p:nvPicPr>
          <p:cNvPr id="7171" name="Picture 3"/>
          <p:cNvPicPr>
            <a:picLocks noChangeAspect="1" noChangeArrowheads="1"/>
          </p:cNvPicPr>
          <p:nvPr/>
        </p:nvPicPr>
        <p:blipFill>
          <a:blip r:embed="rId4" cstate="print"/>
          <a:srcRect/>
          <a:stretch>
            <a:fillRect/>
          </a:stretch>
        </p:blipFill>
        <p:spPr bwMode="auto">
          <a:xfrm>
            <a:off x="4644008" y="332656"/>
            <a:ext cx="4057650" cy="2790825"/>
          </a:xfrm>
          <a:prstGeom prst="rect">
            <a:avLst/>
          </a:prstGeom>
          <a:noFill/>
          <a:ln w="9525">
            <a:noFill/>
            <a:miter lim="800000"/>
            <a:headEnd/>
            <a:tailEnd/>
          </a:ln>
        </p:spPr>
      </p:pic>
      <p:pic>
        <p:nvPicPr>
          <p:cNvPr id="7172" name="Picture 4" descr="C:\Documents and Settings\Александр\Рабочий стол\родина\i (10).jpg"/>
          <p:cNvPicPr>
            <a:picLocks noChangeAspect="1" noChangeArrowheads="1"/>
          </p:cNvPicPr>
          <p:nvPr/>
        </p:nvPicPr>
        <p:blipFill>
          <a:blip r:embed="rId5" cstate="print"/>
          <a:srcRect/>
          <a:stretch>
            <a:fillRect/>
          </a:stretch>
        </p:blipFill>
        <p:spPr bwMode="auto">
          <a:xfrm>
            <a:off x="0" y="4365104"/>
            <a:ext cx="2019300" cy="2143125"/>
          </a:xfrm>
          <a:prstGeom prst="rect">
            <a:avLst/>
          </a:prstGeom>
          <a:noFill/>
        </p:spPr>
      </p:pic>
      <p:pic>
        <p:nvPicPr>
          <p:cNvPr id="7173" name="Picture 5" descr="C:\Documents and Settings\Александр\Рабочий стол\родина\604614644.jpg"/>
          <p:cNvPicPr>
            <a:picLocks noChangeAspect="1" noChangeArrowheads="1"/>
          </p:cNvPicPr>
          <p:nvPr/>
        </p:nvPicPr>
        <p:blipFill>
          <a:blip r:embed="rId6" cstate="print"/>
          <a:srcRect/>
          <a:stretch>
            <a:fillRect/>
          </a:stretch>
        </p:blipFill>
        <p:spPr bwMode="auto">
          <a:xfrm>
            <a:off x="4788024" y="3356992"/>
            <a:ext cx="3877700" cy="2835568"/>
          </a:xfrm>
          <a:prstGeom prst="rect">
            <a:avLst/>
          </a:prstGeom>
          <a:noFill/>
        </p:spPr>
      </p:pic>
      <p:pic>
        <p:nvPicPr>
          <p:cNvPr id="7" name="Picture 2" descr="C:\Users\Оксана\Desktop\Новая папка\донские казаки\x_1fd21f63.jpg"/>
          <p:cNvPicPr>
            <a:picLocks noChangeAspect="1" noChangeArrowheads="1"/>
          </p:cNvPicPr>
          <p:nvPr/>
        </p:nvPicPr>
        <p:blipFill>
          <a:blip r:embed="rId7" cstate="print"/>
          <a:srcRect/>
          <a:stretch>
            <a:fillRect/>
          </a:stretch>
        </p:blipFill>
        <p:spPr bwMode="auto">
          <a:xfrm>
            <a:off x="2483768" y="4221088"/>
            <a:ext cx="1689596" cy="2456667"/>
          </a:xfrm>
          <a:prstGeom prst="rect">
            <a:avLst/>
          </a:prstGeom>
          <a:noFill/>
          <a:ln w="9525">
            <a:noFill/>
            <a:miter lim="800000"/>
            <a:headEnd/>
            <a:tailEnd/>
          </a:ln>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Александр\Рабочий стол\родина\101956318_028281_01.jpg"/>
          <p:cNvPicPr>
            <a:picLocks noChangeAspect="1" noChangeArrowheads="1"/>
          </p:cNvPicPr>
          <p:nvPr/>
        </p:nvPicPr>
        <p:blipFill>
          <a:blip r:embed="rId3" cstate="print"/>
          <a:stretch>
            <a:fillRect/>
          </a:stretch>
        </p:blipFill>
        <p:spPr bwMode="auto">
          <a:xfrm>
            <a:off x="0" y="0"/>
            <a:ext cx="6862142" cy="6858000"/>
          </a:xfrm>
          <a:prstGeom prst="rect">
            <a:avLst/>
          </a:prstGeom>
          <a:noFill/>
        </p:spPr>
      </p:pic>
      <p:pic>
        <p:nvPicPr>
          <p:cNvPr id="2051" name="Picture 3" descr="C:\Documents and Settings\Александр\Рабочий стол\родина\ruk-trik-028-1.jpg"/>
          <p:cNvPicPr>
            <a:picLocks noChangeAspect="1" noChangeArrowheads="1"/>
          </p:cNvPicPr>
          <p:nvPr/>
        </p:nvPicPr>
        <p:blipFill>
          <a:blip r:embed="rId4" cstate="print"/>
          <a:stretch>
            <a:fillRect/>
          </a:stretch>
        </p:blipFill>
        <p:spPr bwMode="auto">
          <a:xfrm>
            <a:off x="4572000" y="0"/>
            <a:ext cx="4572000" cy="6858000"/>
          </a:xfrm>
          <a:prstGeom prst="rect">
            <a:avLst/>
          </a:prstGeom>
          <a:noFill/>
        </p:spPr>
      </p:pic>
      <p:sp>
        <p:nvSpPr>
          <p:cNvPr id="2" name="Заголовок 1"/>
          <p:cNvSpPr>
            <a:spLocks noGrp="1"/>
          </p:cNvSpPr>
          <p:nvPr>
            <p:ph type="title"/>
          </p:nvPr>
        </p:nvSpPr>
        <p:spPr/>
        <p:txBody>
          <a:bodyPr>
            <a:noAutofit/>
          </a:bodyPr>
          <a:lstStyle/>
          <a:p>
            <a:r>
              <a:rPr lang="ru-RU" sz="2000" i="1" dirty="0" smtClean="0">
                <a:solidFill>
                  <a:srgbClr val="7030A0"/>
                </a:solidFill>
                <a:latin typeface="Arial Black" pitchFamily="34" charset="0"/>
              </a:rPr>
              <a:t>Тот, кто не уважает обычаи своего народа,</a:t>
            </a:r>
            <a:r>
              <a:rPr lang="ru-RU" sz="2000" dirty="0" smtClean="0">
                <a:solidFill>
                  <a:srgbClr val="7030A0"/>
                </a:solidFill>
                <a:latin typeface="Arial Black" pitchFamily="34" charset="0"/>
              </a:rPr>
              <a:t/>
            </a:r>
            <a:br>
              <a:rPr lang="ru-RU" sz="2000" dirty="0" smtClean="0">
                <a:solidFill>
                  <a:srgbClr val="7030A0"/>
                </a:solidFill>
                <a:latin typeface="Arial Black" pitchFamily="34" charset="0"/>
              </a:rPr>
            </a:br>
            <a:r>
              <a:rPr lang="ru-RU" sz="2000" i="1" dirty="0" smtClean="0">
                <a:solidFill>
                  <a:srgbClr val="7030A0"/>
                </a:solidFill>
                <a:latin typeface="Arial Black" pitchFamily="34" charset="0"/>
              </a:rPr>
              <a:t>не хранит их в своем сердце, тот позорит</a:t>
            </a:r>
            <a:r>
              <a:rPr lang="ru-RU" sz="2000" dirty="0" smtClean="0">
                <a:solidFill>
                  <a:srgbClr val="7030A0"/>
                </a:solidFill>
                <a:latin typeface="Arial Black" pitchFamily="34" charset="0"/>
              </a:rPr>
              <a:t/>
            </a:r>
            <a:br>
              <a:rPr lang="ru-RU" sz="2000" dirty="0" smtClean="0">
                <a:solidFill>
                  <a:srgbClr val="7030A0"/>
                </a:solidFill>
                <a:latin typeface="Arial Black" pitchFamily="34" charset="0"/>
              </a:rPr>
            </a:br>
            <a:r>
              <a:rPr lang="ru-RU" sz="2000" i="1" dirty="0" smtClean="0">
                <a:solidFill>
                  <a:srgbClr val="7030A0"/>
                </a:solidFill>
                <a:latin typeface="Arial Black" pitchFamily="34" charset="0"/>
              </a:rPr>
              <a:t>не только свой народ, но, прежде всего,</a:t>
            </a:r>
            <a:r>
              <a:rPr lang="ru-RU" sz="2000" dirty="0" smtClean="0">
                <a:solidFill>
                  <a:srgbClr val="7030A0"/>
                </a:solidFill>
                <a:latin typeface="Arial Black" pitchFamily="34" charset="0"/>
              </a:rPr>
              <a:t/>
            </a:r>
            <a:br>
              <a:rPr lang="ru-RU" sz="2000" dirty="0" smtClean="0">
                <a:solidFill>
                  <a:srgbClr val="7030A0"/>
                </a:solidFill>
                <a:latin typeface="Arial Black" pitchFamily="34" charset="0"/>
              </a:rPr>
            </a:br>
            <a:r>
              <a:rPr lang="ru-RU" sz="2000" i="1" dirty="0" smtClean="0">
                <a:solidFill>
                  <a:srgbClr val="7030A0"/>
                </a:solidFill>
                <a:latin typeface="Arial Black" pitchFamily="34" charset="0"/>
              </a:rPr>
              <a:t>не уважает самого себя, свой род,</a:t>
            </a:r>
            <a:r>
              <a:rPr lang="ru-RU" sz="2000" dirty="0" smtClean="0">
                <a:solidFill>
                  <a:srgbClr val="7030A0"/>
                </a:solidFill>
                <a:latin typeface="Arial Black" pitchFamily="34" charset="0"/>
              </a:rPr>
              <a:t/>
            </a:r>
            <a:br>
              <a:rPr lang="ru-RU" sz="2000" dirty="0" smtClean="0">
                <a:solidFill>
                  <a:srgbClr val="7030A0"/>
                </a:solidFill>
                <a:latin typeface="Arial Black" pitchFamily="34" charset="0"/>
              </a:rPr>
            </a:br>
            <a:r>
              <a:rPr lang="ru-RU" sz="2000" i="1" dirty="0" smtClean="0">
                <a:solidFill>
                  <a:srgbClr val="7030A0"/>
                </a:solidFill>
                <a:latin typeface="Arial Black" pitchFamily="34" charset="0"/>
              </a:rPr>
              <a:t>своих древних предков.</a:t>
            </a:r>
            <a:endParaRPr lang="ru-RU" sz="2000" dirty="0">
              <a:solidFill>
                <a:srgbClr val="7030A0"/>
              </a:solidFill>
              <a:latin typeface="Arial Black" pitchFamily="34" charset="0"/>
            </a:endParaRPr>
          </a:p>
        </p:txBody>
      </p:sp>
      <p:pic>
        <p:nvPicPr>
          <p:cNvPr id="8" name="Picture 5" descr="C:\Documents and Settings\Александр\Рабочий стол\родина\fs5040d6820bbcc.jpg"/>
          <p:cNvPicPr>
            <a:picLocks noGrp="1" noChangeAspect="1" noChangeArrowheads="1"/>
          </p:cNvPicPr>
          <p:nvPr>
            <p:ph sz="half" idx="2"/>
          </p:nvPr>
        </p:nvPicPr>
        <p:blipFill>
          <a:blip r:embed="rId5" cstate="print"/>
          <a:srcRect/>
          <a:stretch>
            <a:fillRect/>
          </a:stretch>
        </p:blipFill>
        <p:spPr bwMode="auto">
          <a:xfrm>
            <a:off x="5220072" y="1628800"/>
            <a:ext cx="3246512" cy="2460135"/>
          </a:xfrm>
          <a:prstGeom prst="rect">
            <a:avLst/>
          </a:prstGeom>
          <a:noFill/>
        </p:spPr>
      </p:pic>
      <p:sp>
        <p:nvSpPr>
          <p:cNvPr id="11" name="Прямоугольник 10"/>
          <p:cNvSpPr/>
          <p:nvPr/>
        </p:nvSpPr>
        <p:spPr>
          <a:xfrm>
            <a:off x="323528" y="4581128"/>
            <a:ext cx="2448272" cy="523220"/>
          </a:xfrm>
          <a:prstGeom prst="rect">
            <a:avLst/>
          </a:prstGeom>
        </p:spPr>
        <p:txBody>
          <a:bodyPr wrap="square">
            <a:spAutoFit/>
          </a:bodyPr>
          <a:lstStyle/>
          <a:p>
            <a:r>
              <a:rPr lang="ru-RU" sz="2800" b="1" dirty="0" smtClean="0">
                <a:solidFill>
                  <a:srgbClr val="002060"/>
                </a:solidFill>
              </a:rPr>
              <a:t>Я </a:t>
            </a:r>
            <a:r>
              <a:rPr lang="ru-RU" sz="2800" b="1" dirty="0" err="1" smtClean="0">
                <a:solidFill>
                  <a:srgbClr val="002060"/>
                </a:solidFill>
              </a:rPr>
              <a:t>Натальюшка</a:t>
            </a:r>
            <a:endParaRPr lang="ru-RU" sz="2800" b="1" dirty="0">
              <a:solidFill>
                <a:srgbClr val="002060"/>
              </a:solidFill>
            </a:endParaRPr>
          </a:p>
        </p:txBody>
      </p:sp>
      <p:sp>
        <p:nvSpPr>
          <p:cNvPr id="12" name="Прямоугольник 11"/>
          <p:cNvSpPr/>
          <p:nvPr/>
        </p:nvSpPr>
        <p:spPr>
          <a:xfrm>
            <a:off x="5940152" y="4149080"/>
            <a:ext cx="2160240" cy="523220"/>
          </a:xfrm>
          <a:prstGeom prst="rect">
            <a:avLst/>
          </a:prstGeom>
        </p:spPr>
        <p:txBody>
          <a:bodyPr wrap="square">
            <a:spAutoFit/>
          </a:bodyPr>
          <a:lstStyle/>
          <a:p>
            <a:r>
              <a:rPr lang="ru-RU" sz="2800" b="1" dirty="0" smtClean="0">
                <a:solidFill>
                  <a:srgbClr val="FF0000"/>
                </a:solidFill>
              </a:rPr>
              <a:t>Я </a:t>
            </a:r>
            <a:r>
              <a:rPr lang="ru-RU" sz="2800" b="1" dirty="0" err="1" smtClean="0">
                <a:solidFill>
                  <a:srgbClr val="FF0000"/>
                </a:solidFill>
              </a:rPr>
              <a:t>Гришатка</a:t>
            </a:r>
            <a:endParaRPr lang="ru-RU" sz="2800" b="1" dirty="0">
              <a:solidFill>
                <a:srgbClr val="FF0000"/>
              </a:solidFill>
            </a:endParaRPr>
          </a:p>
        </p:txBody>
      </p:sp>
      <p:sp>
        <p:nvSpPr>
          <p:cNvPr id="13" name="Прямоугольник 12"/>
          <p:cNvSpPr/>
          <p:nvPr/>
        </p:nvSpPr>
        <p:spPr>
          <a:xfrm>
            <a:off x="2267744" y="4437112"/>
            <a:ext cx="4572000" cy="2062103"/>
          </a:xfrm>
          <a:prstGeom prst="rect">
            <a:avLst/>
          </a:prstGeom>
        </p:spPr>
        <p:txBody>
          <a:bodyPr wrap="square">
            <a:spAutoFit/>
          </a:bodyPr>
          <a:lstStyle/>
          <a:p>
            <a:pPr algn="ctr"/>
            <a:r>
              <a:rPr lang="ru-RU" sz="3200" b="1" dirty="0" smtClean="0">
                <a:solidFill>
                  <a:srgbClr val="00B050"/>
                </a:solidFill>
              </a:rPr>
              <a:t>Мы расскажем о традициях и обрядах воспитания детей у казаков.</a:t>
            </a:r>
            <a:endParaRPr lang="ru-RU" sz="3200" b="1" dirty="0">
              <a:solidFill>
                <a:srgbClr val="00B050"/>
              </a:solidFill>
            </a:endParaRPr>
          </a:p>
        </p:txBody>
      </p:sp>
      <p:pic>
        <p:nvPicPr>
          <p:cNvPr id="14" name="Picture 3" descr="C:\Documents and Settings\Александр\Рабочий стол\родина\18129077776656265.jpg"/>
          <p:cNvPicPr>
            <a:picLocks noGrp="1" noChangeAspect="1" noChangeArrowheads="1"/>
          </p:cNvPicPr>
          <p:nvPr>
            <p:ph sz="half" idx="1"/>
          </p:nvPr>
        </p:nvPicPr>
        <p:blipFill>
          <a:blip r:embed="rId6" cstate="print"/>
          <a:srcRect/>
          <a:stretch>
            <a:fillRect/>
          </a:stretch>
        </p:blipFill>
        <p:spPr bwMode="auto">
          <a:xfrm>
            <a:off x="467544" y="1412776"/>
            <a:ext cx="2155659" cy="3196952"/>
          </a:xfrm>
          <a:prstGeom prst="rect">
            <a:avLst/>
          </a:prstGeom>
          <a:noFill/>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Александр\Рабочий стол\родина\abstract-cloudy-sky-000477-gradien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5" descr="img13"/>
          <p:cNvPicPr>
            <a:picLocks noChangeAspect="1" noChangeArrowheads="1"/>
          </p:cNvPicPr>
          <p:nvPr/>
        </p:nvPicPr>
        <p:blipFill>
          <a:blip r:embed="rId4" cstate="print"/>
          <a:srcRect/>
          <a:stretch>
            <a:fillRect/>
          </a:stretch>
        </p:blipFill>
        <p:spPr bwMode="auto">
          <a:xfrm>
            <a:off x="1043608" y="908720"/>
            <a:ext cx="6769100" cy="4046537"/>
          </a:xfrm>
          <a:prstGeom prst="rect">
            <a:avLst/>
          </a:prstGeom>
          <a:noFill/>
          <a:ln w="9525">
            <a:noFill/>
            <a:miter lim="800000"/>
            <a:headEnd/>
            <a:tailEnd/>
          </a:ln>
        </p:spPr>
      </p:pic>
      <p:sp>
        <p:nvSpPr>
          <p:cNvPr id="4" name="Прямоугольник 3"/>
          <p:cNvSpPr/>
          <p:nvPr/>
        </p:nvSpPr>
        <p:spPr>
          <a:xfrm>
            <a:off x="539552" y="332657"/>
            <a:ext cx="7272808" cy="461665"/>
          </a:xfrm>
          <a:prstGeom prst="rect">
            <a:avLst/>
          </a:prstGeom>
        </p:spPr>
        <p:txBody>
          <a:bodyPr wrap="square">
            <a:spAutoFit/>
          </a:bodyPr>
          <a:lstStyle/>
          <a:p>
            <a:r>
              <a:rPr lang="ru-RU" sz="2400" b="1" dirty="0" smtClean="0">
                <a:solidFill>
                  <a:srgbClr val="002060"/>
                </a:solidFill>
              </a:rPr>
              <a:t>Посильный для девочки труд чередовался с играми</a:t>
            </a:r>
            <a:endParaRPr lang="ru-RU" sz="2400" b="1" dirty="0">
              <a:solidFill>
                <a:srgbClr val="002060"/>
              </a:solidFill>
            </a:endParaRPr>
          </a:p>
        </p:txBody>
      </p:sp>
      <p:sp>
        <p:nvSpPr>
          <p:cNvPr id="5" name="Прямоугольник 4"/>
          <p:cNvSpPr/>
          <p:nvPr/>
        </p:nvSpPr>
        <p:spPr>
          <a:xfrm>
            <a:off x="827584" y="5229493"/>
            <a:ext cx="7560840" cy="1046440"/>
          </a:xfrm>
          <a:prstGeom prst="rect">
            <a:avLst/>
          </a:prstGeom>
        </p:spPr>
        <p:txBody>
          <a:bodyPr wrap="square">
            <a:spAutoFit/>
          </a:bodyPr>
          <a:lstStyle/>
          <a:p>
            <a:pPr algn="ctr">
              <a:defRPr/>
            </a:pPr>
            <a:r>
              <a:rPr lang="ru-RU" sz="2200" b="1" dirty="0" smtClean="0">
                <a:solidFill>
                  <a:srgbClr val="0070C0"/>
                </a:solidFill>
              </a:rPr>
              <a:t>Заботы и труд не исключал и радости и веселья: девочки и пели, и плясали, а обучали их этому старшие женщины.</a:t>
            </a:r>
          </a:p>
          <a:p>
            <a:pPr marL="365760" indent="-283464">
              <a:buFont typeface="Wingdings 2"/>
              <a:buChar char=""/>
              <a:defRPr/>
            </a:pPr>
            <a:endParaRPr lang="ru-RU" dirty="0"/>
          </a:p>
        </p:txBody>
      </p:sp>
    </p:spTree>
  </p:cSld>
  <p:clrMapOvr>
    <a:masterClrMapping/>
  </p:clrMapOvr>
  <p:transition spd="med">
    <p:wipe dir="r"/>
    <p:sndAc>
      <p:stSnd>
        <p:snd r:embed="rId2"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Александр\Рабочий стол\родина\abstract-cloudy-sky-000477-gradien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2843808" y="404665"/>
            <a:ext cx="5976664" cy="2554545"/>
          </a:xfrm>
          <a:prstGeom prst="rect">
            <a:avLst/>
          </a:prstGeom>
        </p:spPr>
        <p:txBody>
          <a:bodyPr wrap="square">
            <a:spAutoFit/>
          </a:bodyPr>
          <a:lstStyle/>
          <a:p>
            <a:r>
              <a:rPr lang="ru-RU" sz="2000" b="1" dirty="0" smtClean="0">
                <a:solidFill>
                  <a:srgbClr val="0070C0"/>
                </a:solidFill>
              </a:rPr>
              <a:t>Когда девочка становилась девушкой, то об этом по секрету бабушка сообщала деду – самому старшему в семье. Дед покупал серебряное колечко и дарил его внучке, сопровождая свой подарок песенкой про колечко с наставлениями, что внучка теперь «не дите», а «барышня». С момента получения серебряного колечка девушка начинала готовить себе приданое.</a:t>
            </a:r>
            <a:endParaRPr lang="ru-RU" sz="2000" b="1" dirty="0">
              <a:solidFill>
                <a:srgbClr val="0070C0"/>
              </a:solidFill>
            </a:endParaRPr>
          </a:p>
        </p:txBody>
      </p:sp>
      <p:pic>
        <p:nvPicPr>
          <p:cNvPr id="9219" name="Picture 3"/>
          <p:cNvPicPr>
            <a:picLocks noChangeAspect="1" noChangeArrowheads="1"/>
          </p:cNvPicPr>
          <p:nvPr/>
        </p:nvPicPr>
        <p:blipFill>
          <a:blip r:embed="rId4" cstate="print"/>
          <a:srcRect/>
          <a:stretch>
            <a:fillRect/>
          </a:stretch>
        </p:blipFill>
        <p:spPr bwMode="auto">
          <a:xfrm>
            <a:off x="323528" y="332656"/>
            <a:ext cx="2488978" cy="2515177"/>
          </a:xfrm>
          <a:prstGeom prst="rect">
            <a:avLst/>
          </a:prstGeom>
          <a:noFill/>
          <a:ln w="9525">
            <a:noFill/>
            <a:miter lim="800000"/>
            <a:headEnd/>
            <a:tailEnd/>
          </a:ln>
        </p:spPr>
      </p:pic>
      <p:pic>
        <p:nvPicPr>
          <p:cNvPr id="9220" name="Picture 4" descr="C:\Documents and Settings\Александр\Рабочий стол\родина\20120124121318_enl.jpg"/>
          <p:cNvPicPr>
            <a:picLocks noChangeAspect="1" noChangeArrowheads="1"/>
          </p:cNvPicPr>
          <p:nvPr/>
        </p:nvPicPr>
        <p:blipFill>
          <a:blip r:embed="rId5" cstate="print"/>
          <a:srcRect/>
          <a:stretch>
            <a:fillRect/>
          </a:stretch>
        </p:blipFill>
        <p:spPr bwMode="auto">
          <a:xfrm>
            <a:off x="539552" y="3011442"/>
            <a:ext cx="2088232" cy="3297878"/>
          </a:xfrm>
          <a:prstGeom prst="rect">
            <a:avLst/>
          </a:prstGeom>
          <a:noFill/>
        </p:spPr>
      </p:pic>
      <p:pic>
        <p:nvPicPr>
          <p:cNvPr id="9221" name="Picture 5" descr="C:\Documents and Settings\Александр\Рабочий стол\родина\pocag.jpg"/>
          <p:cNvPicPr>
            <a:picLocks noChangeAspect="1" noChangeArrowheads="1"/>
          </p:cNvPicPr>
          <p:nvPr/>
        </p:nvPicPr>
        <p:blipFill>
          <a:blip r:embed="rId6" cstate="print"/>
          <a:srcRect/>
          <a:stretch>
            <a:fillRect/>
          </a:stretch>
        </p:blipFill>
        <p:spPr bwMode="auto">
          <a:xfrm>
            <a:off x="3707904" y="3212976"/>
            <a:ext cx="4314056" cy="3235542"/>
          </a:xfrm>
          <a:prstGeom prst="rect">
            <a:avLst/>
          </a:prstGeom>
          <a:noFill/>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Documents and Settings\Александр\Рабочий стол\родина\c02be948c3c9f10bd01d3f3cc1b0ade7.jpg"/>
          <p:cNvPicPr>
            <a:picLocks noChangeAspect="1" noChangeArrowheads="1"/>
          </p:cNvPicPr>
          <p:nvPr/>
        </p:nvPicPr>
        <p:blipFill>
          <a:blip r:embed="rId3" cstate="print"/>
          <a:srcRect/>
          <a:stretch>
            <a:fillRect/>
          </a:stretch>
        </p:blipFill>
        <p:spPr bwMode="auto">
          <a:xfrm>
            <a:off x="-1" y="0"/>
            <a:ext cx="9142841" cy="6858000"/>
          </a:xfrm>
          <a:prstGeom prst="rect">
            <a:avLst/>
          </a:prstGeom>
          <a:noFill/>
        </p:spPr>
      </p:pic>
      <p:sp>
        <p:nvSpPr>
          <p:cNvPr id="4" name="Прямоугольник 3"/>
          <p:cNvSpPr/>
          <p:nvPr/>
        </p:nvSpPr>
        <p:spPr>
          <a:xfrm>
            <a:off x="539552" y="404664"/>
            <a:ext cx="8352928" cy="2185214"/>
          </a:xfrm>
          <a:prstGeom prst="rect">
            <a:avLst/>
          </a:prstGeom>
        </p:spPr>
        <p:txBody>
          <a:bodyPr wrap="square">
            <a:spAutoFit/>
          </a:bodyPr>
          <a:lstStyle/>
          <a:p>
            <a:r>
              <a:rPr lang="ru-RU" sz="2400" b="1" dirty="0" smtClean="0">
                <a:solidFill>
                  <a:srgbClr val="C00000"/>
                </a:solidFill>
              </a:rPr>
              <a:t>Чрезвычайно строго в казачьей среде соблюдались традиции, обычаи, поверья, которые были необходимы каждой казачьей семье. Обычаев, традиций много: одни появляются, другие исчезают. Один из главных обычаев казаков - </a:t>
            </a:r>
            <a:r>
              <a:rPr lang="ru-RU" sz="4000" b="1" i="1" dirty="0" smtClean="0">
                <a:solidFill>
                  <a:srgbClr val="C00000"/>
                </a:solidFill>
              </a:rPr>
              <a:t>уважение старших.</a:t>
            </a:r>
            <a:endParaRPr lang="ru-RU" sz="4000" b="1" i="1" dirty="0">
              <a:solidFill>
                <a:srgbClr val="C00000"/>
              </a:solidFill>
            </a:endParaRPr>
          </a:p>
        </p:txBody>
      </p:sp>
      <p:pic>
        <p:nvPicPr>
          <p:cNvPr id="5" name="Picture 2" descr="C:\Documents and Settings\Александр\Рабочий стол\родина\l_398aca89.jpg"/>
          <p:cNvPicPr>
            <a:picLocks noChangeAspect="1" noChangeArrowheads="1"/>
          </p:cNvPicPr>
          <p:nvPr/>
        </p:nvPicPr>
        <p:blipFill>
          <a:blip r:embed="rId4" cstate="print"/>
          <a:srcRect/>
          <a:stretch>
            <a:fillRect/>
          </a:stretch>
        </p:blipFill>
        <p:spPr bwMode="auto">
          <a:xfrm>
            <a:off x="3059832" y="2636912"/>
            <a:ext cx="5328592" cy="3996444"/>
          </a:xfrm>
          <a:prstGeom prst="rect">
            <a:avLst/>
          </a:prstGeom>
          <a:noFill/>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Александр\Рабочий стол\родина\c02be948c3c9f10bd01d3f3cc1b0ade7.jpg"/>
          <p:cNvPicPr>
            <a:picLocks noChangeAspect="1" noChangeArrowheads="1"/>
          </p:cNvPicPr>
          <p:nvPr/>
        </p:nvPicPr>
        <p:blipFill>
          <a:blip r:embed="rId3" cstate="print"/>
          <a:srcRect/>
          <a:stretch>
            <a:fillRect/>
          </a:stretch>
        </p:blipFill>
        <p:spPr bwMode="auto">
          <a:xfrm>
            <a:off x="0" y="0"/>
            <a:ext cx="9143683" cy="6858632"/>
          </a:xfrm>
          <a:prstGeom prst="rect">
            <a:avLst/>
          </a:prstGeom>
          <a:noFill/>
        </p:spPr>
      </p:pic>
      <p:pic>
        <p:nvPicPr>
          <p:cNvPr id="3" name="Picture 4" descr="C:\Documents and Settings\Александр\Рабочий стол\родина\i (1).jpg"/>
          <p:cNvPicPr>
            <a:picLocks noChangeAspect="1" noChangeArrowheads="1"/>
          </p:cNvPicPr>
          <p:nvPr/>
        </p:nvPicPr>
        <p:blipFill>
          <a:blip r:embed="rId4" cstate="print"/>
          <a:srcRect/>
          <a:stretch>
            <a:fillRect/>
          </a:stretch>
        </p:blipFill>
        <p:spPr bwMode="auto">
          <a:xfrm>
            <a:off x="971600" y="2420888"/>
            <a:ext cx="2232248" cy="3304314"/>
          </a:xfrm>
          <a:prstGeom prst="rect">
            <a:avLst/>
          </a:prstGeom>
          <a:noFill/>
        </p:spPr>
      </p:pic>
      <p:pic>
        <p:nvPicPr>
          <p:cNvPr id="4" name="Picture 5" descr="C:\Documents and Settings\Александр\Рабочий стол\родина\fs5040d6820bbcc.jpg"/>
          <p:cNvPicPr>
            <a:picLocks noChangeAspect="1" noChangeArrowheads="1"/>
          </p:cNvPicPr>
          <p:nvPr/>
        </p:nvPicPr>
        <p:blipFill>
          <a:blip r:embed="rId5" cstate="print"/>
          <a:srcRect/>
          <a:stretch>
            <a:fillRect/>
          </a:stretch>
        </p:blipFill>
        <p:spPr bwMode="auto">
          <a:xfrm>
            <a:off x="4572000" y="2564904"/>
            <a:ext cx="3246512" cy="2460135"/>
          </a:xfrm>
          <a:prstGeom prst="rect">
            <a:avLst/>
          </a:prstGeom>
          <a:noFill/>
        </p:spPr>
      </p:pic>
      <p:sp>
        <p:nvSpPr>
          <p:cNvPr id="5" name="Прямоугольник 4"/>
          <p:cNvSpPr/>
          <p:nvPr/>
        </p:nvSpPr>
        <p:spPr>
          <a:xfrm>
            <a:off x="395536" y="404664"/>
            <a:ext cx="8424936" cy="1938992"/>
          </a:xfrm>
          <a:prstGeom prst="rect">
            <a:avLst/>
          </a:prstGeom>
        </p:spPr>
        <p:txBody>
          <a:bodyPr wrap="square">
            <a:spAutoFit/>
          </a:bodyPr>
          <a:lstStyle/>
          <a:p>
            <a:pPr algn="ctr"/>
            <a:r>
              <a:rPr lang="ru-RU" sz="2400" dirty="0" smtClean="0">
                <a:solidFill>
                  <a:srgbClr val="0070C0"/>
                </a:solidFill>
                <a:latin typeface="Arial Black" pitchFamily="34" charset="0"/>
              </a:rPr>
              <a:t>Знать свою культуру – значит знать и понимать весь мир! Поэтому каждый человек, несомненно, должен знать свои истоки, обычаи и традиции, обряды и верования своего народа. </a:t>
            </a:r>
            <a:endParaRPr lang="ru-RU" sz="2400" dirty="0">
              <a:solidFill>
                <a:srgbClr val="0070C0"/>
              </a:solidFill>
              <a:latin typeface="Arial Black" pitchFamily="34" charset="0"/>
            </a:endParaRPr>
          </a:p>
        </p:txBody>
      </p:sp>
      <p:sp>
        <p:nvSpPr>
          <p:cNvPr id="6" name="Прямоугольник 5"/>
          <p:cNvSpPr/>
          <p:nvPr/>
        </p:nvSpPr>
        <p:spPr>
          <a:xfrm>
            <a:off x="2987824" y="5661248"/>
            <a:ext cx="5832648" cy="769441"/>
          </a:xfrm>
          <a:prstGeom prst="rect">
            <a:avLst/>
          </a:prstGeom>
        </p:spPr>
        <p:txBody>
          <a:bodyPr wrap="square">
            <a:spAutoFit/>
          </a:bodyPr>
          <a:lstStyle/>
          <a:p>
            <a:r>
              <a:rPr lang="ru-RU" sz="4400" b="1" dirty="0" smtClean="0">
                <a:solidFill>
                  <a:srgbClr val="C00000"/>
                </a:solidFill>
              </a:rPr>
              <a:t>Спасибо за внимание!</a:t>
            </a:r>
            <a:endParaRPr lang="ru-RU" sz="4400" b="1" dirty="0">
              <a:solidFill>
                <a:srgbClr val="C00000"/>
              </a:solidFill>
            </a:endParaRPr>
          </a:p>
        </p:txBody>
      </p:sp>
    </p:spTree>
  </p:cSld>
  <p:clrMapOvr>
    <a:masterClrMapping/>
  </p:clrMapOvr>
  <p:transition spd="med">
    <p:wipe dir="r"/>
    <p:sndAc>
      <p:stSnd>
        <p:snd r:embed="rId2" name="chimes.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Александр\Рабочий стол\родина\c02be948c3c9f10bd01d3f3cc1b0ade7.jpg"/>
          <p:cNvPicPr>
            <a:picLocks noChangeAspect="1" noChangeArrowheads="1"/>
          </p:cNvPicPr>
          <p:nvPr/>
        </p:nvPicPr>
        <p:blipFill>
          <a:blip r:embed="rId3" cstate="print"/>
          <a:srcRect/>
          <a:stretch>
            <a:fillRect/>
          </a:stretch>
        </p:blipFill>
        <p:spPr bwMode="auto">
          <a:xfrm>
            <a:off x="0" y="-870"/>
            <a:ext cx="9144000" cy="6858870"/>
          </a:xfrm>
          <a:prstGeom prst="rect">
            <a:avLst/>
          </a:prstGeom>
          <a:noFill/>
        </p:spPr>
      </p:pic>
      <p:sp>
        <p:nvSpPr>
          <p:cNvPr id="3" name="Прямоугольник 2"/>
          <p:cNvSpPr/>
          <p:nvPr/>
        </p:nvSpPr>
        <p:spPr>
          <a:xfrm>
            <a:off x="1043608" y="404664"/>
            <a:ext cx="7128792" cy="3908762"/>
          </a:xfrm>
          <a:prstGeom prst="rect">
            <a:avLst/>
          </a:prstGeom>
        </p:spPr>
        <p:txBody>
          <a:bodyPr wrap="square">
            <a:spAutoFit/>
          </a:bodyPr>
          <a:lstStyle/>
          <a:p>
            <a:r>
              <a:rPr lang="ru-RU" sz="3200" dirty="0" smtClean="0">
                <a:solidFill>
                  <a:srgbClr val="C00000"/>
                </a:solidFill>
              </a:rPr>
              <a:t>Используемая литература:</a:t>
            </a:r>
          </a:p>
          <a:p>
            <a:pPr lvl="0"/>
            <a:r>
              <a:rPr lang="ru-RU" sz="2400" dirty="0" smtClean="0">
                <a:solidFill>
                  <a:srgbClr val="002060"/>
                </a:solidFill>
              </a:rPr>
              <a:t>1. Казаки. Под редакцией </a:t>
            </a:r>
            <a:r>
              <a:rPr lang="ru-RU" sz="2400" dirty="0" err="1" smtClean="0">
                <a:solidFill>
                  <a:srgbClr val="002060"/>
                </a:solidFill>
              </a:rPr>
              <a:t>Б.А.Алмазова</a:t>
            </a:r>
            <a:r>
              <a:rPr lang="ru-RU" sz="2400" dirty="0" smtClean="0">
                <a:solidFill>
                  <a:srgbClr val="002060"/>
                </a:solidFill>
              </a:rPr>
              <a:t>. Ростов-на-Дону:Ростовкнига,2013.</a:t>
            </a:r>
          </a:p>
          <a:p>
            <a:pPr lvl="0"/>
            <a:r>
              <a:rPr lang="ru-RU" sz="2400" dirty="0" smtClean="0">
                <a:solidFill>
                  <a:srgbClr val="002060"/>
                </a:solidFill>
              </a:rPr>
              <a:t>2. Шумов В.В. Донская станица в старину. Краеведческие </a:t>
            </a:r>
            <a:r>
              <a:rPr lang="ru-RU" sz="2400" dirty="0" err="1" smtClean="0">
                <a:solidFill>
                  <a:srgbClr val="002060"/>
                </a:solidFill>
              </a:rPr>
              <a:t>очерки.Ростов-на-Дону</a:t>
            </a:r>
            <a:r>
              <a:rPr lang="ru-RU" sz="2400" dirty="0" smtClean="0">
                <a:solidFill>
                  <a:srgbClr val="002060"/>
                </a:solidFill>
              </a:rPr>
              <a:t>: Издательство ООО «КСС», 2011.</a:t>
            </a:r>
          </a:p>
          <a:p>
            <a:pPr lvl="0"/>
            <a:r>
              <a:rPr lang="ru-RU" sz="2400" dirty="0" smtClean="0">
                <a:solidFill>
                  <a:srgbClr val="002060"/>
                </a:solidFill>
              </a:rPr>
              <a:t>3. </a:t>
            </a:r>
            <a:r>
              <a:rPr lang="ru-RU" sz="2400" dirty="0" err="1" smtClean="0">
                <a:solidFill>
                  <a:srgbClr val="002060"/>
                </a:solidFill>
              </a:rPr>
              <a:t>Астапенко</a:t>
            </a:r>
            <a:r>
              <a:rPr lang="ru-RU" sz="2400" dirty="0" smtClean="0">
                <a:solidFill>
                  <a:srgbClr val="002060"/>
                </a:solidFill>
              </a:rPr>
              <a:t> Г.Д. Быт, обычаи, обряды и праздники донских казаков. Ростов-на-Дону: изд-во «Приазовский край», 2002</a:t>
            </a:r>
          </a:p>
          <a:p>
            <a:pPr lvl="0"/>
            <a:r>
              <a:rPr lang="ru-RU" sz="2400" dirty="0" smtClean="0">
                <a:solidFill>
                  <a:srgbClr val="002060"/>
                </a:solidFill>
              </a:rPr>
              <a:t>4. Интернет ресурсы.</a:t>
            </a:r>
            <a:endParaRPr lang="ru-RU" sz="2400" dirty="0">
              <a:solidFill>
                <a:srgbClr val="002060"/>
              </a:solidFill>
            </a:endParaRPr>
          </a:p>
        </p:txBody>
      </p:sp>
    </p:spTree>
  </p:cSld>
  <p:clrMapOvr>
    <a:masterClrMapping/>
  </p:clrMapOvr>
  <p:transition spd="med">
    <p:wipe dir="r"/>
    <p:sndAc>
      <p:stSnd>
        <p:snd r:embed="rId2" name="chimes.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Александр\Рабочий стол\родина\ruk-trik-028-1.jpg"/>
          <p:cNvPicPr>
            <a:picLocks noChangeAspect="1" noChangeArrowheads="1"/>
          </p:cNvPicPr>
          <p:nvPr/>
        </p:nvPicPr>
        <p:blipFill>
          <a:blip r:embed="rId3" cstate="print"/>
          <a:stretch>
            <a:fillRect/>
          </a:stretch>
        </p:blipFill>
        <p:spPr bwMode="auto">
          <a:xfrm>
            <a:off x="0" y="0"/>
            <a:ext cx="9576048" cy="6858000"/>
          </a:xfrm>
          <a:prstGeom prst="rect">
            <a:avLst/>
          </a:prstGeom>
          <a:noFill/>
        </p:spPr>
      </p:pic>
      <p:pic>
        <p:nvPicPr>
          <p:cNvPr id="3" name="Picture 5" descr="C:\Documents and Settings\Александр\Рабочий стол\родина\fs5040d6820bbcc.jpg"/>
          <p:cNvPicPr>
            <a:picLocks noChangeAspect="1" noChangeArrowheads="1"/>
          </p:cNvPicPr>
          <p:nvPr/>
        </p:nvPicPr>
        <p:blipFill>
          <a:blip r:embed="rId4" cstate="print"/>
          <a:srcRect/>
          <a:stretch>
            <a:fillRect/>
          </a:stretch>
        </p:blipFill>
        <p:spPr bwMode="auto">
          <a:xfrm>
            <a:off x="179512" y="116633"/>
            <a:ext cx="2376264" cy="1800680"/>
          </a:xfrm>
          <a:prstGeom prst="rect">
            <a:avLst/>
          </a:prstGeom>
          <a:noFill/>
        </p:spPr>
      </p:pic>
      <p:sp>
        <p:nvSpPr>
          <p:cNvPr id="3077" name="Rectangle 5"/>
          <p:cNvSpPr>
            <a:spLocks noChangeArrowheads="1"/>
          </p:cNvSpPr>
          <p:nvPr/>
        </p:nvSpPr>
        <p:spPr bwMode="auto">
          <a:xfrm>
            <a:off x="179512" y="2474499"/>
            <a:ext cx="4536504"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2400" b="1" dirty="0" smtClean="0">
                <a:solidFill>
                  <a:srgbClr val="0070C0"/>
                </a:solidFill>
                <a:latin typeface="Arial" pitchFamily="34" charset="0"/>
                <a:ea typeface="Times New Roman" pitchFamily="18" charset="0"/>
                <a:cs typeface="Arial" pitchFamily="34" charset="0"/>
              </a:rPr>
              <a:t>П</a:t>
            </a:r>
            <a:r>
              <a:rPr kumimoji="0" lang="ru-RU" sz="24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ри рождении мальчика дед и отец стреляли из ружей, тем самым, давая знать станичникам, что родился воин, защитник границ Отечества. В гости к матери новорожденного приходили соседи и родственники с вкусным угощением. Такой праздник назывался </a:t>
            </a:r>
            <a:r>
              <a:rPr kumimoji="0" lang="ru-RU" sz="2400" b="1" i="0" u="none" strike="noStrike" cap="none" normalizeH="0" baseline="0" dirty="0" smtClean="0">
                <a:ln>
                  <a:noFill/>
                </a:ln>
                <a:solidFill>
                  <a:srgbClr val="0070C0"/>
                </a:solidFill>
                <a:effectLst/>
                <a:latin typeface="Calibri"/>
                <a:ea typeface="Times New Roman" pitchFamily="18" charset="0"/>
                <a:cs typeface="Arial" pitchFamily="34" charset="0"/>
              </a:rPr>
              <a:t>«</a:t>
            </a:r>
            <a:r>
              <a:rPr kumimoji="0" lang="ru-RU" sz="2400" b="1" i="0" u="none" strike="noStrike" cap="none" normalizeH="0" baseline="0" dirty="0" err="1" smtClean="0">
                <a:ln>
                  <a:noFill/>
                </a:ln>
                <a:solidFill>
                  <a:srgbClr val="0070C0"/>
                </a:solidFill>
                <a:effectLst/>
                <a:latin typeface="Arial" pitchFamily="34" charset="0"/>
                <a:ea typeface="Times New Roman" pitchFamily="18" charset="0"/>
                <a:cs typeface="Arial" pitchFamily="34" charset="0"/>
              </a:rPr>
              <a:t>Проведок</a:t>
            </a:r>
            <a:r>
              <a:rPr kumimoji="0" lang="ru-RU" sz="2400" b="1" i="0" u="none" strike="noStrike" cap="none" normalizeH="0" baseline="0" dirty="0" smtClean="0">
                <a:ln>
                  <a:noFill/>
                </a:ln>
                <a:solidFill>
                  <a:srgbClr val="0070C0"/>
                </a:solidFill>
                <a:effectLst/>
                <a:latin typeface="Calibri"/>
                <a:ea typeface="Times New Roman" pitchFamily="18" charset="0"/>
                <a:cs typeface="Arial" pitchFamily="34" charset="0"/>
              </a:rPr>
              <a:t>»</a:t>
            </a:r>
            <a:endParaRPr kumimoji="0" lang="ru-RU" sz="2400" b="1" i="0" u="none" strike="noStrike" cap="none" normalizeH="0" baseline="0" dirty="0" smtClean="0">
              <a:ln>
                <a:noFill/>
              </a:ln>
              <a:solidFill>
                <a:srgbClr val="0070C0"/>
              </a:solidFill>
              <a:effectLst/>
              <a:latin typeface="Arial" pitchFamily="34" charset="0"/>
            </a:endParaRPr>
          </a:p>
        </p:txBody>
      </p:sp>
      <p:sp>
        <p:nvSpPr>
          <p:cNvPr id="7" name="Прямоугольник 6"/>
          <p:cNvSpPr/>
          <p:nvPr/>
        </p:nvSpPr>
        <p:spPr>
          <a:xfrm>
            <a:off x="2627784" y="260648"/>
            <a:ext cx="6516216" cy="1569660"/>
          </a:xfrm>
          <a:prstGeom prst="rect">
            <a:avLst/>
          </a:prstGeom>
        </p:spPr>
        <p:txBody>
          <a:bodyPr wrap="square">
            <a:spAutoFit/>
          </a:bodyPr>
          <a:lstStyle/>
          <a:p>
            <a:pPr algn="ctr"/>
            <a:r>
              <a:rPr lang="ru-RU" sz="2400" b="1" dirty="0" smtClean="0">
                <a:solidFill>
                  <a:srgbClr val="C00000"/>
                </a:solidFill>
              </a:rPr>
              <a:t>Рождение мальчика у казаков считалось большим счастьем, так как каждый мужчина при рождении получал земельный надел – «пай»</a:t>
            </a:r>
            <a:endParaRPr lang="ru-RU" sz="2400" b="1" dirty="0">
              <a:solidFill>
                <a:srgbClr val="C00000"/>
              </a:solidFill>
            </a:endParaRPr>
          </a:p>
        </p:txBody>
      </p:sp>
      <p:pic>
        <p:nvPicPr>
          <p:cNvPr id="8" name="Picture 3"/>
          <p:cNvPicPr>
            <a:picLocks noChangeAspect="1" noChangeArrowheads="1"/>
          </p:cNvPicPr>
          <p:nvPr/>
        </p:nvPicPr>
        <p:blipFill>
          <a:blip r:embed="rId5" cstate="print"/>
          <a:srcRect/>
          <a:stretch>
            <a:fillRect/>
          </a:stretch>
        </p:blipFill>
        <p:spPr bwMode="auto">
          <a:xfrm>
            <a:off x="5292080" y="1817328"/>
            <a:ext cx="3312368" cy="4890280"/>
          </a:xfrm>
          <a:prstGeom prst="rect">
            <a:avLst/>
          </a:prstGeom>
          <a:noFill/>
          <a:ln w="9525">
            <a:noFill/>
            <a:miter lim="800000"/>
            <a:headEnd/>
            <a:tailEnd/>
          </a:ln>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Прямоугольник 3"/>
          <p:cNvSpPr/>
          <p:nvPr/>
        </p:nvSpPr>
        <p:spPr>
          <a:xfrm>
            <a:off x="251520" y="260649"/>
            <a:ext cx="4032448" cy="6555641"/>
          </a:xfrm>
          <a:prstGeom prst="rect">
            <a:avLst/>
          </a:prstGeom>
        </p:spPr>
        <p:txBody>
          <a:bodyPr wrap="square">
            <a:spAutoFit/>
          </a:bodyPr>
          <a:lstStyle/>
          <a:p>
            <a:r>
              <a:rPr lang="ru-RU" sz="2800" b="1" dirty="0" smtClean="0">
                <a:solidFill>
                  <a:srgbClr val="C00000"/>
                </a:solidFill>
              </a:rPr>
              <a:t>Если младенец родился слабым, прибегали к символическому обряду </a:t>
            </a:r>
            <a:r>
              <a:rPr lang="ru-RU" sz="2800" b="1" dirty="0" smtClean="0">
                <a:solidFill>
                  <a:srgbClr val="FF0000"/>
                </a:solidFill>
              </a:rPr>
              <a:t>«</a:t>
            </a:r>
            <a:r>
              <a:rPr lang="ru-RU" sz="2800" b="1" dirty="0" err="1" smtClean="0">
                <a:solidFill>
                  <a:srgbClr val="FF0000"/>
                </a:solidFill>
              </a:rPr>
              <a:t>перепекания</a:t>
            </a:r>
            <a:r>
              <a:rPr lang="ru-RU" sz="2800" b="1" dirty="0" smtClean="0">
                <a:solidFill>
                  <a:srgbClr val="FF0000"/>
                </a:solidFill>
              </a:rPr>
              <a:t>» </a:t>
            </a:r>
            <a:r>
              <a:rPr lang="ru-RU" sz="2800" b="1" dirty="0" smtClean="0">
                <a:solidFill>
                  <a:srgbClr val="C00000"/>
                </a:solidFill>
              </a:rPr>
              <a:t>ребенка, так как он не </a:t>
            </a:r>
            <a:r>
              <a:rPr lang="ru-RU" sz="2800" b="1" dirty="0" smtClean="0">
                <a:solidFill>
                  <a:srgbClr val="FF0000"/>
                </a:solidFill>
              </a:rPr>
              <a:t>«допёкся» </a:t>
            </a:r>
            <a:r>
              <a:rPr lang="ru-RU" sz="2800" b="1" dirty="0" smtClean="0">
                <a:solidFill>
                  <a:srgbClr val="C00000"/>
                </a:solidFill>
              </a:rPr>
              <a:t>и появился на свет раньше своего времени. Его как хлеб, сажали на хлебную лопату и трижды всовывали в теплую печь. Там малыш </a:t>
            </a:r>
            <a:r>
              <a:rPr lang="ru-RU" sz="2800" b="1" dirty="0" smtClean="0">
                <a:solidFill>
                  <a:srgbClr val="FF0000"/>
                </a:solidFill>
              </a:rPr>
              <a:t>«допекался», </a:t>
            </a:r>
            <a:r>
              <a:rPr lang="ru-RU" sz="2800" b="1" dirty="0" smtClean="0">
                <a:solidFill>
                  <a:srgbClr val="C00000"/>
                </a:solidFill>
              </a:rPr>
              <a:t>становился сильнее и жизнеспособнее</a:t>
            </a:r>
            <a:r>
              <a:rPr lang="ru-RU" sz="2400" b="1" dirty="0" smtClean="0">
                <a:solidFill>
                  <a:srgbClr val="C00000"/>
                </a:solidFill>
              </a:rPr>
              <a:t>.</a:t>
            </a:r>
            <a:endParaRPr lang="ru-RU" sz="2400" b="1" dirty="0">
              <a:solidFill>
                <a:srgbClr val="C00000"/>
              </a:solidFill>
            </a:endParaRPr>
          </a:p>
        </p:txBody>
      </p:sp>
      <p:pic>
        <p:nvPicPr>
          <p:cNvPr id="17413" name="Picture 5" descr="C:\Documents and Settings\Александр\Рабочий стол\родина\371.jpg"/>
          <p:cNvPicPr>
            <a:picLocks noChangeAspect="1" noChangeArrowheads="1"/>
          </p:cNvPicPr>
          <p:nvPr/>
        </p:nvPicPr>
        <p:blipFill>
          <a:blip r:embed="rId4" cstate="print"/>
          <a:srcRect/>
          <a:stretch>
            <a:fillRect/>
          </a:stretch>
        </p:blipFill>
        <p:spPr bwMode="auto">
          <a:xfrm>
            <a:off x="4283968" y="0"/>
            <a:ext cx="4165424" cy="5157192"/>
          </a:xfrm>
          <a:prstGeom prst="rect">
            <a:avLst/>
          </a:prstGeom>
          <a:noFill/>
        </p:spPr>
      </p:pic>
      <p:pic>
        <p:nvPicPr>
          <p:cNvPr id="17412" name="Picture 4" descr="C:\Documents and Settings\Александр\Рабочий стол\родина\6ea5d28612990d3eab5dce21311952f0_RSZ_690.jpg"/>
          <p:cNvPicPr>
            <a:picLocks noChangeAspect="1" noChangeArrowheads="1"/>
          </p:cNvPicPr>
          <p:nvPr/>
        </p:nvPicPr>
        <p:blipFill>
          <a:blip r:embed="rId5" cstate="print"/>
          <a:srcRect/>
          <a:stretch>
            <a:fillRect/>
          </a:stretch>
        </p:blipFill>
        <p:spPr bwMode="auto">
          <a:xfrm>
            <a:off x="6732240" y="3501008"/>
            <a:ext cx="2066576" cy="3244776"/>
          </a:xfrm>
          <a:prstGeom prst="rect">
            <a:avLst/>
          </a:prstGeom>
          <a:noFill/>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27384"/>
            <a:ext cx="9144000" cy="6885384"/>
          </a:xfrm>
          <a:prstGeom prst="rect">
            <a:avLst/>
          </a:prstGeom>
          <a:noFill/>
        </p:spPr>
      </p:pic>
      <p:sp>
        <p:nvSpPr>
          <p:cNvPr id="3" name="Прямоугольник 2"/>
          <p:cNvSpPr/>
          <p:nvPr/>
        </p:nvSpPr>
        <p:spPr>
          <a:xfrm>
            <a:off x="179512" y="1196752"/>
            <a:ext cx="3816424" cy="5509200"/>
          </a:xfrm>
          <a:prstGeom prst="rect">
            <a:avLst/>
          </a:prstGeom>
        </p:spPr>
        <p:txBody>
          <a:bodyPr wrap="square">
            <a:spAutoFit/>
          </a:bodyPr>
          <a:lstStyle/>
          <a:p>
            <a:r>
              <a:rPr lang="ru-RU" sz="2200" b="1" dirty="0" smtClean="0">
                <a:solidFill>
                  <a:srgbClr val="C00000"/>
                </a:solidFill>
              </a:rPr>
              <a:t>Зыбка</a:t>
            </a:r>
            <a:r>
              <a:rPr lang="ru-RU" sz="2200" b="1" dirty="0" smtClean="0">
                <a:solidFill>
                  <a:srgbClr val="0070C0"/>
                </a:solidFill>
              </a:rPr>
              <a:t> – подвесная кроватка. Обыкновенный короб из деревянных плашек, собранный без гвоздей, мягкое тканевое дно. </a:t>
            </a:r>
          </a:p>
          <a:p>
            <a:r>
              <a:rPr lang="ru-RU" sz="2200" b="1" dirty="0" smtClean="0">
                <a:solidFill>
                  <a:srgbClr val="0070C0"/>
                </a:solidFill>
              </a:rPr>
              <a:t>Украшалась кружевами-оберегами. </a:t>
            </a:r>
          </a:p>
          <a:p>
            <a:r>
              <a:rPr lang="ru-RU" sz="2200" b="1" dirty="0" smtClean="0">
                <a:solidFill>
                  <a:srgbClr val="0070C0"/>
                </a:solidFill>
              </a:rPr>
              <a:t>Такая детская кроватка крепилась к кольцу в потолочной балке. Зыбку было удобно брать в поле, там можно прикрепить ее к ветке и покачать младенца. Именно плавные покачивания убаюкивали детей. </a:t>
            </a:r>
            <a:endParaRPr lang="ru-RU" sz="2200" b="1" dirty="0">
              <a:solidFill>
                <a:srgbClr val="0070C0"/>
              </a:solidFill>
            </a:endParaRPr>
          </a:p>
        </p:txBody>
      </p:sp>
      <p:pic>
        <p:nvPicPr>
          <p:cNvPr id="19459" name="Picture 3" descr="C:\Documents and Settings\Александр\Рабочий стол\родина\121999_900.jpg"/>
          <p:cNvPicPr>
            <a:picLocks noChangeAspect="1" noChangeArrowheads="1"/>
          </p:cNvPicPr>
          <p:nvPr/>
        </p:nvPicPr>
        <p:blipFill>
          <a:blip r:embed="rId4" cstate="print"/>
          <a:srcRect/>
          <a:stretch>
            <a:fillRect/>
          </a:stretch>
        </p:blipFill>
        <p:spPr bwMode="auto">
          <a:xfrm>
            <a:off x="3851920" y="1196752"/>
            <a:ext cx="5030193" cy="4744556"/>
          </a:xfrm>
          <a:prstGeom prst="rect">
            <a:avLst/>
          </a:prstGeom>
          <a:noFill/>
        </p:spPr>
      </p:pic>
      <p:sp>
        <p:nvSpPr>
          <p:cNvPr id="5" name="Прямоугольник 4"/>
          <p:cNvSpPr/>
          <p:nvPr/>
        </p:nvSpPr>
        <p:spPr>
          <a:xfrm>
            <a:off x="251520" y="0"/>
            <a:ext cx="8712968" cy="1077218"/>
          </a:xfrm>
          <a:prstGeom prst="rect">
            <a:avLst/>
          </a:prstGeom>
        </p:spPr>
        <p:txBody>
          <a:bodyPr wrap="square">
            <a:spAutoFit/>
          </a:bodyPr>
          <a:lstStyle/>
          <a:p>
            <a:r>
              <a:rPr lang="ru-RU" sz="2000" b="1" dirty="0" smtClean="0">
                <a:solidFill>
                  <a:srgbClr val="002060"/>
                </a:solidFill>
              </a:rPr>
              <a:t>Воспитание казака и казачки начиналось с первых дней жизни. Детей старались поменьше брать на руки. Чтобы ребенок не привыкал к рукам его клали в </a:t>
            </a:r>
            <a:r>
              <a:rPr lang="ru-RU" sz="2400" b="1" dirty="0" smtClean="0">
                <a:solidFill>
                  <a:srgbClr val="002060"/>
                </a:solidFill>
              </a:rPr>
              <a:t>зыбку</a:t>
            </a:r>
            <a:r>
              <a:rPr lang="ru-RU" sz="2000" b="1" dirty="0" smtClean="0">
                <a:solidFill>
                  <a:srgbClr val="002060"/>
                </a:solidFill>
              </a:rPr>
              <a:t>.</a:t>
            </a:r>
            <a:endParaRPr lang="ru-RU" sz="2000" b="1" dirty="0">
              <a:solidFill>
                <a:srgbClr val="002060"/>
              </a:solidFill>
            </a:endParaRPr>
          </a:p>
        </p:txBody>
      </p:sp>
    </p:spTree>
  </p:cSld>
  <p:clrMapOvr>
    <a:masterClrMapping/>
  </p:clrMapOvr>
  <p:transition spd="med">
    <p:wipe dir="r"/>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Прямоугольник 4"/>
          <p:cNvSpPr/>
          <p:nvPr/>
        </p:nvSpPr>
        <p:spPr>
          <a:xfrm>
            <a:off x="323528" y="188641"/>
            <a:ext cx="8568952" cy="3416320"/>
          </a:xfrm>
          <a:prstGeom prst="rect">
            <a:avLst/>
          </a:prstGeom>
        </p:spPr>
        <p:txBody>
          <a:bodyPr wrap="square">
            <a:spAutoFit/>
          </a:bodyPr>
          <a:lstStyle/>
          <a:p>
            <a:r>
              <a:rPr lang="ru-RU" sz="2400" b="1" dirty="0" smtClean="0">
                <a:solidFill>
                  <a:schemeClr val="accent5">
                    <a:lumMod val="50000"/>
                  </a:schemeClr>
                </a:solidFill>
              </a:rPr>
              <a:t>У каждого новорожденного казака или казачки, помимо кровных отца да матери, были крёстный отец или крёстная мать. О выборе крёстных кровные родители заботились заранее. Это не должны были быть родственники. Крёстного подбирал отец – это должен быть человек надёжный, у которого было чему поучиться. Это он в первую очередь формировал дух казака. Крёстный отец и крёстная мать должны быть способны участвовать в воспитании ребёнка, жить недалеко от крестника.</a:t>
            </a:r>
            <a:endParaRPr lang="ru-RU" sz="2400" b="1" dirty="0">
              <a:solidFill>
                <a:schemeClr val="accent5">
                  <a:lumMod val="50000"/>
                </a:schemeClr>
              </a:solidFill>
            </a:endParaRPr>
          </a:p>
        </p:txBody>
      </p:sp>
      <p:pic>
        <p:nvPicPr>
          <p:cNvPr id="13314" name="Picture 2"/>
          <p:cNvPicPr>
            <a:picLocks noChangeAspect="1" noChangeArrowheads="1"/>
          </p:cNvPicPr>
          <p:nvPr/>
        </p:nvPicPr>
        <p:blipFill>
          <a:blip r:embed="rId4" cstate="print"/>
          <a:srcRect/>
          <a:stretch>
            <a:fillRect/>
          </a:stretch>
        </p:blipFill>
        <p:spPr bwMode="auto">
          <a:xfrm>
            <a:off x="1520802" y="3501008"/>
            <a:ext cx="5715494" cy="3356992"/>
          </a:xfrm>
          <a:prstGeom prst="rect">
            <a:avLst/>
          </a:prstGeom>
          <a:noFill/>
          <a:ln w="9525">
            <a:noFill/>
            <a:miter lim="800000"/>
            <a:headEnd/>
            <a:tailEnd/>
          </a:ln>
        </p:spPr>
      </p:pic>
    </p:spTree>
  </p:cSld>
  <p:clrMapOvr>
    <a:masterClrMapping/>
  </p:clrMapOvr>
  <p:transition spd="med">
    <p:wipe dir="r"/>
    <p:sndAc>
      <p:stSnd>
        <p:snd r:embed="rId2"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323528" y="188640"/>
            <a:ext cx="4392488" cy="3108543"/>
          </a:xfrm>
          <a:prstGeom prst="rect">
            <a:avLst/>
          </a:prstGeom>
        </p:spPr>
        <p:txBody>
          <a:bodyPr wrap="square">
            <a:spAutoFit/>
          </a:bodyPr>
          <a:lstStyle/>
          <a:p>
            <a:r>
              <a:rPr lang="ru-RU" sz="2800" b="1" dirty="0" smtClean="0"/>
              <a:t>Казаки строго соблюдали старые обычаи. </a:t>
            </a:r>
          </a:p>
          <a:p>
            <a:r>
              <a:rPr lang="ru-RU" sz="2800" b="1" dirty="0" smtClean="0"/>
              <a:t>На седьмой день младенца крестили. Христианское крещение означало вход ребенка в мир. </a:t>
            </a:r>
            <a:endParaRPr lang="ru-RU" sz="2800" b="1" dirty="0"/>
          </a:p>
        </p:txBody>
      </p:sp>
      <p:pic>
        <p:nvPicPr>
          <p:cNvPr id="20483" name="Picture 3" descr="C:\Documents and Settings\Александр\Рабочий стол\родина\6b19f78cf2c1a746283e07e3535c3a52.jpg"/>
          <p:cNvPicPr>
            <a:picLocks noChangeAspect="1" noChangeArrowheads="1"/>
          </p:cNvPicPr>
          <p:nvPr/>
        </p:nvPicPr>
        <p:blipFill>
          <a:blip r:embed="rId4" cstate="print"/>
          <a:srcRect/>
          <a:stretch>
            <a:fillRect/>
          </a:stretch>
        </p:blipFill>
        <p:spPr bwMode="auto">
          <a:xfrm>
            <a:off x="4564605" y="260648"/>
            <a:ext cx="4468357" cy="4320480"/>
          </a:xfrm>
          <a:prstGeom prst="rect">
            <a:avLst/>
          </a:prstGeom>
          <a:noFill/>
        </p:spPr>
      </p:pic>
      <p:pic>
        <p:nvPicPr>
          <p:cNvPr id="20484" name="Picture 4"/>
          <p:cNvPicPr>
            <a:picLocks noChangeAspect="1" noChangeArrowheads="1"/>
          </p:cNvPicPr>
          <p:nvPr/>
        </p:nvPicPr>
        <p:blipFill>
          <a:blip r:embed="rId5" cstate="print"/>
          <a:srcRect/>
          <a:stretch>
            <a:fillRect/>
          </a:stretch>
        </p:blipFill>
        <p:spPr bwMode="auto">
          <a:xfrm>
            <a:off x="251520" y="3356992"/>
            <a:ext cx="4371454" cy="3055067"/>
          </a:xfrm>
          <a:prstGeom prst="rect">
            <a:avLst/>
          </a:prstGeom>
          <a:noFill/>
          <a:ln w="9525">
            <a:noFill/>
            <a:miter lim="800000"/>
            <a:headEnd/>
            <a:tailEnd/>
          </a:ln>
        </p:spPr>
      </p:pic>
      <p:sp>
        <p:nvSpPr>
          <p:cNvPr id="6" name="Прямоугольник 5"/>
          <p:cNvSpPr/>
          <p:nvPr/>
        </p:nvSpPr>
        <p:spPr>
          <a:xfrm>
            <a:off x="4788024" y="4869160"/>
            <a:ext cx="3816424" cy="1569660"/>
          </a:xfrm>
          <a:prstGeom prst="rect">
            <a:avLst/>
          </a:prstGeom>
        </p:spPr>
        <p:txBody>
          <a:bodyPr wrap="square">
            <a:spAutoFit/>
          </a:bodyPr>
          <a:lstStyle/>
          <a:p>
            <a:r>
              <a:rPr lang="ru-RU" sz="2400" b="1" dirty="0" smtClean="0"/>
              <a:t>Дети при крещении получали имя того святого, которого праздновали за седмицу до рождения.</a:t>
            </a:r>
            <a:endParaRPr lang="ru-RU" sz="2400" b="1" dirty="0"/>
          </a:p>
        </p:txBody>
      </p:sp>
    </p:spTree>
  </p:cSld>
  <p:clrMapOvr>
    <a:masterClrMapping/>
  </p:clrMapOvr>
  <p:transition spd="med">
    <p:wipe dir="r"/>
    <p:sndAc>
      <p:stSnd>
        <p:snd r:embed="rId2"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0"/>
            <a:ext cx="9144000" cy="7101408"/>
          </a:xfrm>
          <a:prstGeom prst="rect">
            <a:avLst/>
          </a:prstGeom>
          <a:noFill/>
        </p:spPr>
      </p:pic>
      <p:pic>
        <p:nvPicPr>
          <p:cNvPr id="22531" name="Picture 3" descr="C:\Documents and Settings\Александр\Рабочий стол\родина\2ba59ff83cd26598298b984b48dc8eac.jpg"/>
          <p:cNvPicPr>
            <a:picLocks noChangeAspect="1" noChangeArrowheads="1"/>
          </p:cNvPicPr>
          <p:nvPr/>
        </p:nvPicPr>
        <p:blipFill>
          <a:blip r:embed="rId4" cstate="print"/>
          <a:srcRect/>
          <a:stretch>
            <a:fillRect/>
          </a:stretch>
        </p:blipFill>
        <p:spPr bwMode="auto">
          <a:xfrm>
            <a:off x="1691680" y="2852936"/>
            <a:ext cx="5531729" cy="4185592"/>
          </a:xfrm>
          <a:prstGeom prst="rect">
            <a:avLst/>
          </a:prstGeom>
          <a:noFill/>
        </p:spPr>
      </p:pic>
      <p:sp>
        <p:nvSpPr>
          <p:cNvPr id="4" name="Прямоугольник 3"/>
          <p:cNvSpPr/>
          <p:nvPr/>
        </p:nvSpPr>
        <p:spPr>
          <a:xfrm>
            <a:off x="323528" y="260648"/>
            <a:ext cx="8352928" cy="2749664"/>
          </a:xfrm>
          <a:prstGeom prst="rect">
            <a:avLst/>
          </a:prstGeom>
        </p:spPr>
        <p:txBody>
          <a:bodyPr wrap="square">
            <a:spAutoFit/>
          </a:bodyPr>
          <a:lstStyle/>
          <a:p>
            <a:r>
              <a:rPr lang="ru-RU" sz="2400" b="1" dirty="0" smtClean="0">
                <a:solidFill>
                  <a:srgbClr val="C00000"/>
                </a:solidFill>
              </a:rPr>
              <a:t>До исполнения 1 года стричь волосы детям не принято. В годовщину рождения крёстная мать с родственниками (но без родной матери)на женской половине дома  усаживала казачонка на вывернутую шубу (кошму) и выстригала ему прядь волос крест-накрест, затем мальчика стригли полностью. Выстриженные прядки волос потом на протяжении всей жизни сохранялись за именной иконой.</a:t>
            </a:r>
            <a:endParaRPr lang="ru-RU" sz="2400" b="1" dirty="0">
              <a:solidFill>
                <a:srgbClr val="C00000"/>
              </a:solidFill>
            </a:endParaRPr>
          </a:p>
        </p:txBody>
      </p:sp>
    </p:spTree>
  </p:cSld>
  <p:clrMapOvr>
    <a:masterClrMapping/>
  </p:clrMapOvr>
  <p:transition spd="med">
    <p:wipe dir="r"/>
    <p:sndAc>
      <p:stSnd>
        <p:snd r:embed="rId2"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Александр\Рабочий стол\родина\fon-nebo.jpg"/>
          <p:cNvPicPr>
            <a:picLocks noChangeAspect="1" noChangeArrowheads="1"/>
          </p:cNvPicPr>
          <p:nvPr/>
        </p:nvPicPr>
        <p:blipFill>
          <a:blip r:embed="rId3" cstate="print"/>
          <a:srcRect/>
          <a:stretch>
            <a:fillRect/>
          </a:stretch>
        </p:blipFill>
        <p:spPr bwMode="auto">
          <a:xfrm>
            <a:off x="0" y="0"/>
            <a:ext cx="9144000" cy="7173416"/>
          </a:xfrm>
          <a:prstGeom prst="rect">
            <a:avLst/>
          </a:prstGeom>
          <a:noFill/>
        </p:spPr>
      </p:pic>
      <p:sp>
        <p:nvSpPr>
          <p:cNvPr id="3" name="Прямоугольник 2"/>
          <p:cNvSpPr/>
          <p:nvPr/>
        </p:nvSpPr>
        <p:spPr>
          <a:xfrm>
            <a:off x="323528" y="404664"/>
            <a:ext cx="8496944" cy="2308324"/>
          </a:xfrm>
          <a:prstGeom prst="rect">
            <a:avLst/>
          </a:prstGeom>
        </p:spPr>
        <p:txBody>
          <a:bodyPr wrap="square">
            <a:spAutoFit/>
          </a:bodyPr>
          <a:lstStyle/>
          <a:p>
            <a:r>
              <a:rPr lang="ru-RU" b="1" dirty="0" smtClean="0">
                <a:solidFill>
                  <a:srgbClr val="C00000"/>
                </a:solidFill>
              </a:rPr>
              <a:t>Подстриженного мальчонку женщины передавали мужчинам, и те несли его к церкви. Там его ждал неоседланный конь. Казачонка сажали верхом на коня на расстеленный шелковый платок (в который потом заворачивали первые волосы)и гадали, как он будет себя вести, по малейшим приметам стараясь угадать судьбу будущего воина. Схватится за гриву – будет жив. Заплачет, повалится с коня – быть убитому. Коня обводили вокруг церкви. Потом отец брал его на руки, а крёстный надевал на них обоих портупею так, чтобы издали казалось: идет по улице казак при шашке. </a:t>
            </a:r>
            <a:endParaRPr lang="ru-RU" b="1" dirty="0">
              <a:solidFill>
                <a:srgbClr val="C00000"/>
              </a:solidFill>
            </a:endParaRPr>
          </a:p>
        </p:txBody>
      </p:sp>
      <p:pic>
        <p:nvPicPr>
          <p:cNvPr id="23556" name="Picture 4"/>
          <p:cNvPicPr>
            <a:picLocks noChangeAspect="1" noChangeArrowheads="1"/>
          </p:cNvPicPr>
          <p:nvPr/>
        </p:nvPicPr>
        <p:blipFill>
          <a:blip r:embed="rId4" cstate="print"/>
          <a:srcRect/>
          <a:stretch>
            <a:fillRect/>
          </a:stretch>
        </p:blipFill>
        <p:spPr bwMode="auto">
          <a:xfrm>
            <a:off x="1795451" y="2492896"/>
            <a:ext cx="5819737" cy="4548629"/>
          </a:xfrm>
          <a:prstGeom prst="rect">
            <a:avLst/>
          </a:prstGeom>
          <a:noFill/>
          <a:ln w="9525">
            <a:noFill/>
            <a:miter lim="800000"/>
            <a:headEnd/>
            <a:tailEnd/>
          </a:ln>
        </p:spPr>
      </p:pic>
    </p:spTree>
  </p:cSld>
  <p:clrMapOvr>
    <a:masterClrMapping/>
  </p:clrMapOvr>
  <p:transition spd="med">
    <p:wipe dir="r"/>
    <p:sndAc>
      <p:stSnd>
        <p:snd r:embed="rId2" name="chimes.wav"/>
      </p:stSnd>
    </p:sndAc>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TotalTime>
  <Words>1359</Words>
  <Application>Microsoft Office PowerPoint</Application>
  <PresentationFormat>Экран (4:3)</PresentationFormat>
  <Paragraphs>53</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Традиции и обычаи в воспитании казака и казачки (для детей 6-7 лет)</vt:lpstr>
      <vt:lpstr>Тот, кто не уважает обычаи своего народа, не хранит их в своем сердце, тот позорит не только свой народ, но, прежде всего, не уважает самого себя, свой род, своих древних предков.</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Традиции и обычаи в воспитании казака и казачки (для детей 5-6 лет)</dc:title>
  <cp:lastModifiedBy>Александр</cp:lastModifiedBy>
  <cp:revision>75</cp:revision>
  <dcterms:modified xsi:type="dcterms:W3CDTF">2017-03-20T16:46:28Z</dcterms:modified>
</cp:coreProperties>
</file>