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79" r:id="rId2"/>
    <p:sldId id="256" r:id="rId3"/>
    <p:sldId id="258" r:id="rId4"/>
    <p:sldId id="263" r:id="rId5"/>
    <p:sldId id="260" r:id="rId6"/>
    <p:sldId id="272" r:id="rId7"/>
    <p:sldId id="278" r:id="rId8"/>
    <p:sldId id="261" r:id="rId9"/>
    <p:sldId id="270" r:id="rId10"/>
    <p:sldId id="277" r:id="rId11"/>
    <p:sldId id="268" r:id="rId12"/>
    <p:sldId id="267" r:id="rId13"/>
    <p:sldId id="273" r:id="rId14"/>
    <p:sldId id="274" r:id="rId15"/>
    <p:sldId id="275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786" autoAdjust="0"/>
    <p:restoredTop sz="95238" autoAdjust="0"/>
  </p:normalViewPr>
  <p:slideViewPr>
    <p:cSldViewPr>
      <p:cViewPr varScale="1">
        <p:scale>
          <a:sx n="88" d="100"/>
          <a:sy n="88" d="100"/>
        </p:scale>
        <p:origin x="-13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BD16611-C9B0-4166-ACE0-B7DF745C5F09}" type="datetimeFigureOut">
              <a:rPr lang="ru-RU"/>
              <a:pPr>
                <a:defRPr/>
              </a:pPr>
              <a:t>21.09.2017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48395F6-82DE-43CB-8AFB-43B41B74DC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3231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F0DA331-1CCE-42FB-A0C1-D0343BC2E0DF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1524000"/>
            <a:ext cx="6096000" cy="1879600"/>
          </a:xfrm>
        </p:spPr>
        <p:txBody>
          <a:bodyPr anchor="b"/>
          <a:lstStyle>
            <a:lvl1pPr>
              <a:lnSpc>
                <a:spcPct val="95000"/>
              </a:lnSpc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82750" y="4076700"/>
            <a:ext cx="5861050" cy="12573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70CAF-5BC2-497C-AF6C-D0105C2D5F00}" type="datetimeFigureOut">
              <a:rPr lang="ru-RU"/>
              <a:pPr>
                <a:defRPr/>
              </a:pPr>
              <a:t>21.09.2017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955CEA-E8D2-47DB-9008-898CFD0803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85A92-4A11-4774-A7FC-CADC8DD184FC}" type="datetimeFigureOut">
              <a:rPr lang="ru-RU"/>
              <a:pPr>
                <a:defRPr/>
              </a:pPr>
              <a:t>21.09.2017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EB71B-2718-479C-AA7A-304E8AB440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1295400"/>
            <a:ext cx="1952625" cy="4800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295400"/>
            <a:ext cx="5705475" cy="4800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CC2C50-A32D-42B8-A3FF-77BAE9C1B505}" type="datetimeFigureOut">
              <a:rPr lang="ru-RU"/>
              <a:pPr>
                <a:defRPr/>
              </a:pPr>
              <a:t>21.09.2017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F8829A-AFBE-4E49-9671-73FD60BC17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379B77-83B5-4ABE-B1B3-E9DC244A3A96}" type="datetimeFigureOut">
              <a:rPr lang="ru-RU"/>
              <a:pPr>
                <a:defRPr/>
              </a:pPr>
              <a:t>21.09.2017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2A42E-121F-492B-A210-A3CFD94799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BA8A1-B946-4C10-97B9-CCB4FEEEDFCA}" type="datetimeFigureOut">
              <a:rPr lang="ru-RU"/>
              <a:pPr>
                <a:defRPr/>
              </a:pPr>
              <a:t>21.09.2017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0D8E0D-2406-413D-BBEE-420251E5E7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2743200"/>
            <a:ext cx="3810000" cy="335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743200"/>
            <a:ext cx="3810000" cy="335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BBBC58-4FF0-41C4-8804-797BB47BD6E2}" type="datetimeFigureOut">
              <a:rPr lang="ru-RU"/>
              <a:pPr>
                <a:defRPr/>
              </a:pPr>
              <a:t>21.09.2017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A8BDD-F8C8-4181-BD4F-A551E02340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4750AD-DE3D-4D50-A62D-A6E43513BDE8}" type="datetimeFigureOut">
              <a:rPr lang="ru-RU"/>
              <a:pPr>
                <a:defRPr/>
              </a:pPr>
              <a:t>21.09.2017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8AF72-631F-4EC8-83D3-1AF4E4FCE0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9502D-1541-4779-86A0-A0205603D7D2}" type="datetimeFigureOut">
              <a:rPr lang="ru-RU"/>
              <a:pPr>
                <a:defRPr/>
              </a:pPr>
              <a:t>21.09.2017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BC5C64-12C0-49D4-ACF4-9F728C4996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71E33-B317-4C04-8D33-BB258AB46262}" type="datetimeFigureOut">
              <a:rPr lang="ru-RU"/>
              <a:pPr>
                <a:defRPr/>
              </a:pPr>
              <a:t>21.09.2017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7A482-DCE9-437C-90FC-A711AFE59E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84675-C4AE-4C19-A7A7-0B6B5B3D286F}" type="datetimeFigureOut">
              <a:rPr lang="ru-RU"/>
              <a:pPr>
                <a:defRPr/>
              </a:pPr>
              <a:t>21.09.2017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082A1F-1C61-44CD-AB1C-F514E0BA83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90A02-3F54-415F-89AA-0DF4BC508EB1}" type="datetimeFigureOut">
              <a:rPr lang="ru-RU"/>
              <a:pPr>
                <a:defRPr/>
              </a:pPr>
              <a:t>21.09.2017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86CDB-9116-4F20-AD4E-14F8B9284B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23900" y="12954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743200"/>
            <a:ext cx="77724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239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 b="1">
                <a:latin typeface="+mn-lt"/>
              </a:defRPr>
            </a:lvl1pPr>
          </a:lstStyle>
          <a:p>
            <a:pPr>
              <a:defRPr/>
            </a:pPr>
            <a:fld id="{27885FB5-DD27-45F8-8B30-51C7A1DCA1D0}" type="datetimeFigureOut">
              <a:rPr lang="ru-RU"/>
              <a:pPr>
                <a:defRPr/>
              </a:pPr>
              <a:t>21.09.2017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623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 b="1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913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latin typeface="+mn-lt"/>
              </a:defRPr>
            </a:lvl1pPr>
          </a:lstStyle>
          <a:p>
            <a:pPr>
              <a:defRPr/>
            </a:pPr>
            <a:fld id="{17305225-07AF-4E36-92E0-D4AB53B50E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44" name="FormatShape" descr="\\Catalpa\standdsk\Mirrors\Ofc97Adm\Clipart\Photos\SPORTS\SKIING.JPG" hidden="1"/>
          <p:cNvSpPr>
            <a:spLocks noChangeArrowheads="1"/>
          </p:cNvSpPr>
          <p:nvPr/>
        </p:nvSpPr>
        <p:spPr bwMode="auto">
          <a:xfrm>
            <a:off x="-1295400" y="1701800"/>
            <a:ext cx="1181100" cy="825500"/>
          </a:xfrm>
          <a:prstGeom prst="rect">
            <a:avLst/>
          </a:prstGeom>
          <a:noFill/>
          <a:ln w="101600" cmpd="thinThick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art-nesterov.ru/painting/28a.php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&#1058;&#1077;&#1082;&#1089;&#1090;%20&#1055;&#1072;&#1091;&#1089;&#1090;&#1086;&#1074;&#1089;&#1082;&#1080;&#1081;.doc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ramota.r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art-nesterov.ru/" TargetMode="External"/><Relationship Id="rId2" Type="http://schemas.openxmlformats.org/officeDocument/2006/relationships/hyperlink" Target="&#1050;&#1054;&#1079;&#1099;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art-nesterov.ru/painting/17.php" TargetMode="External"/><Relationship Id="rId3" Type="http://schemas.openxmlformats.org/officeDocument/2006/relationships/image" Target="../media/image3.jpeg"/><Relationship Id="rId7" Type="http://schemas.openxmlformats.org/officeDocument/2006/relationships/image" Target="../media/image5.jpeg"/><Relationship Id="rId2" Type="http://schemas.openxmlformats.org/officeDocument/2006/relationships/hyperlink" Target="http://art-nesterov.ru/painting/66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rt-nesterov.ru/painting/12.php" TargetMode="External"/><Relationship Id="rId11" Type="http://schemas.openxmlformats.org/officeDocument/2006/relationships/image" Target="../media/image7.jpeg"/><Relationship Id="rId5" Type="http://schemas.openxmlformats.org/officeDocument/2006/relationships/image" Target="../media/image4.jpeg"/><Relationship Id="rId10" Type="http://schemas.openxmlformats.org/officeDocument/2006/relationships/hyperlink" Target="http://art-nesterov.ru/painting/55.php" TargetMode="External"/><Relationship Id="rId4" Type="http://schemas.openxmlformats.org/officeDocument/2006/relationships/hyperlink" Target="http://art-nesterov.ru/drawing/4.php" TargetMode="External"/><Relationship Id="rId9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124744"/>
            <a:ext cx="7772400" cy="33528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	Предлагаемый конспект урока развития речи основан на применении </a:t>
            </a:r>
            <a:r>
              <a:rPr lang="ru-RU" dirty="0"/>
              <a:t>интерактивных </a:t>
            </a:r>
            <a:r>
              <a:rPr lang="ru-RU" dirty="0" smtClean="0"/>
              <a:t>методик. Перед творческими группами поставлены </a:t>
            </a:r>
            <a:r>
              <a:rPr lang="ru-RU" smtClean="0"/>
              <a:t>социально значимые проблемы </a:t>
            </a:r>
            <a:r>
              <a:rPr lang="ru-RU" dirty="0"/>
              <a:t>– </a:t>
            </a:r>
            <a:r>
              <a:rPr lang="ru-RU" dirty="0" smtClean="0"/>
              <a:t>исследовательская, практическая,  информационная.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85005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715436" cy="1214446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ru-RU" sz="4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Словарная работа </a:t>
            </a:r>
            <a:br>
              <a:rPr lang="ru-RU" sz="4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</a:br>
            <a:r>
              <a:rPr lang="ru-RU" sz="4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0" y="1500188"/>
            <a:ext cx="9001125" cy="5214937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600" smtClean="0">
                <a:solidFill>
                  <a:srgbClr val="FFFF00"/>
                </a:solidFill>
              </a:rPr>
              <a:t>Преподобный</a:t>
            </a:r>
            <a:r>
              <a:rPr lang="ru-RU" sz="2600" smtClean="0">
                <a:solidFill>
                  <a:srgbClr val="FFFFFF"/>
                </a:solidFill>
              </a:rPr>
              <a:t> – весьма подобный, схожий, похожий на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600" smtClean="0">
                <a:solidFill>
                  <a:srgbClr val="FFFFFF"/>
                </a:solidFill>
              </a:rPr>
              <a:t>что-либо; святость, праведность человека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600" smtClean="0">
                <a:solidFill>
                  <a:srgbClr val="FFFF00"/>
                </a:solidFill>
              </a:rPr>
              <a:t>Оборатать</a:t>
            </a:r>
            <a:r>
              <a:rPr lang="ru-RU" sz="2600" smtClean="0">
                <a:solidFill>
                  <a:srgbClr val="FFFFFF"/>
                </a:solidFill>
              </a:rPr>
              <a:t> -   обработать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600" smtClean="0">
                <a:solidFill>
                  <a:srgbClr val="FFFF00"/>
                </a:solidFill>
              </a:rPr>
              <a:t>Черноризец</a:t>
            </a:r>
            <a:r>
              <a:rPr lang="ru-RU" sz="2600" b="1" smtClean="0">
                <a:solidFill>
                  <a:srgbClr val="FFFFFF"/>
                </a:solidFill>
              </a:rPr>
              <a:t> </a:t>
            </a:r>
            <a:r>
              <a:rPr lang="ru-RU" sz="2600" smtClean="0">
                <a:solidFill>
                  <a:srgbClr val="FFFFFF"/>
                </a:solidFill>
              </a:rPr>
              <a:t>-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600" smtClean="0">
                <a:solidFill>
                  <a:srgbClr val="FFFF00"/>
                </a:solidFill>
              </a:rPr>
              <a:t>Пресвитер</a:t>
            </a:r>
            <a:r>
              <a:rPr lang="ru-RU" sz="2600" smtClean="0">
                <a:solidFill>
                  <a:srgbClr val="FFFFFF"/>
                </a:solidFill>
              </a:rPr>
              <a:t> – священник, иерей, поп.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600" smtClean="0">
                <a:solidFill>
                  <a:srgbClr val="FFFF00"/>
                </a:solidFill>
              </a:rPr>
              <a:t>Просфора</a:t>
            </a:r>
            <a:r>
              <a:rPr lang="ru-RU" sz="2600" smtClean="0">
                <a:solidFill>
                  <a:srgbClr val="FFFFFF"/>
                </a:solidFill>
              </a:rPr>
              <a:t> -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600" smtClean="0">
                <a:solidFill>
                  <a:srgbClr val="FFFF00"/>
                </a:solidFill>
              </a:rPr>
              <a:t>Игумен</a:t>
            </a:r>
            <a:r>
              <a:rPr lang="ru-RU" sz="2600" smtClean="0">
                <a:solidFill>
                  <a:srgbClr val="FFFFFF"/>
                </a:solidFill>
              </a:rPr>
              <a:t> – настоятель монастыря.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600" smtClean="0">
                <a:solidFill>
                  <a:srgbClr val="FFFF00"/>
                </a:solidFill>
              </a:rPr>
              <a:t>Келья</a:t>
            </a:r>
            <a:r>
              <a:rPr lang="ru-RU" sz="2600" smtClean="0">
                <a:solidFill>
                  <a:srgbClr val="FFFFFF"/>
                </a:solidFill>
              </a:rPr>
              <a:t> -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600" smtClean="0">
                <a:solidFill>
                  <a:srgbClr val="FFFF00"/>
                </a:solidFill>
              </a:rPr>
              <a:t>Литургия</a:t>
            </a:r>
            <a:r>
              <a:rPr lang="ru-RU" sz="2600" smtClean="0">
                <a:solidFill>
                  <a:srgbClr val="FFFFFF"/>
                </a:solidFill>
              </a:rPr>
              <a:t> –  священнослужение; обедня.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600" smtClean="0">
                <a:solidFill>
                  <a:srgbClr val="FFFF00"/>
                </a:solidFill>
              </a:rPr>
              <a:t>Пажать</a:t>
            </a:r>
            <a:r>
              <a:rPr lang="ru-RU" sz="2600" smtClean="0">
                <a:solidFill>
                  <a:srgbClr val="FFFFFF"/>
                </a:solidFill>
              </a:rPr>
              <a:t> -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600" smtClean="0">
                <a:solidFill>
                  <a:srgbClr val="FFFF00"/>
                </a:solidFill>
              </a:rPr>
              <a:t>Схима</a:t>
            </a:r>
            <a:r>
              <a:rPr lang="ru-RU" sz="2600" smtClean="0">
                <a:solidFill>
                  <a:srgbClr val="FFFFFF"/>
                </a:solidFill>
              </a:rPr>
              <a:t> – великий ангельский образ, монашеский чин,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600" smtClean="0">
                <a:solidFill>
                  <a:srgbClr val="FFFFFF"/>
                </a:solidFill>
              </a:rPr>
              <a:t>налагающий  самые строгие правила.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715436" cy="785818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ru-RU" sz="36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Словарно-семантическая работа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214313" y="1143000"/>
            <a:ext cx="8643937" cy="5000625"/>
          </a:xfrm>
        </p:spPr>
        <p:txBody>
          <a:bodyPr/>
          <a:lstStyle/>
          <a:p>
            <a:pPr eaLnBrk="1" hangingPunct="1">
              <a:lnSpc>
                <a:spcPts val="2875"/>
              </a:lnSpc>
              <a:spcBef>
                <a:spcPct val="0"/>
              </a:spcBef>
              <a:buFontTx/>
              <a:buNone/>
            </a:pPr>
            <a:endParaRPr lang="ru-RU" i="1" smtClean="0">
              <a:solidFill>
                <a:srgbClr val="FFC000"/>
              </a:solidFill>
            </a:endParaRPr>
          </a:p>
          <a:p>
            <a:pPr eaLnBrk="1" hangingPunct="1">
              <a:lnSpc>
                <a:spcPts val="2875"/>
              </a:lnSpc>
              <a:spcBef>
                <a:spcPct val="0"/>
              </a:spcBef>
              <a:buFontTx/>
              <a:buNone/>
            </a:pPr>
            <a:r>
              <a:rPr lang="ru-RU" i="1" smtClean="0">
                <a:solidFill>
                  <a:srgbClr val="FFC000"/>
                </a:solidFill>
              </a:rPr>
              <a:t>Старец                            «Вечерний звон»</a:t>
            </a:r>
          </a:p>
          <a:p>
            <a:pPr eaLnBrk="1" hangingPunct="1">
              <a:lnSpc>
                <a:spcPts val="2875"/>
              </a:lnSpc>
              <a:spcBef>
                <a:spcPct val="0"/>
              </a:spcBef>
              <a:buFontTx/>
              <a:buNone/>
            </a:pPr>
            <a:r>
              <a:rPr lang="ru-RU" i="1" smtClean="0">
                <a:solidFill>
                  <a:srgbClr val="FFC000"/>
                </a:solidFill>
              </a:rPr>
              <a:t>Отрок</a:t>
            </a:r>
          </a:p>
          <a:p>
            <a:pPr eaLnBrk="1" hangingPunct="1">
              <a:lnSpc>
                <a:spcPts val="2875"/>
              </a:lnSpc>
              <a:spcBef>
                <a:spcPct val="0"/>
              </a:spcBef>
              <a:buFontTx/>
              <a:buNone/>
            </a:pPr>
            <a:r>
              <a:rPr lang="ru-RU" i="1" smtClean="0">
                <a:solidFill>
                  <a:srgbClr val="FFC000"/>
                </a:solidFill>
              </a:rPr>
              <a:t>Сан</a:t>
            </a:r>
          </a:p>
          <a:p>
            <a:pPr eaLnBrk="1" hangingPunct="1">
              <a:lnSpc>
                <a:spcPts val="2875"/>
              </a:lnSpc>
              <a:spcBef>
                <a:spcPct val="0"/>
              </a:spcBef>
              <a:buFontTx/>
              <a:buNone/>
            </a:pPr>
            <a:r>
              <a:rPr lang="ru-RU" i="1" smtClean="0">
                <a:solidFill>
                  <a:srgbClr val="FFC000"/>
                </a:solidFill>
              </a:rPr>
              <a:t>Поведал</a:t>
            </a:r>
          </a:p>
          <a:p>
            <a:pPr eaLnBrk="1" hangingPunct="1">
              <a:lnSpc>
                <a:spcPts val="2875"/>
              </a:lnSpc>
              <a:spcBef>
                <a:spcPct val="0"/>
              </a:spcBef>
              <a:buFontTx/>
              <a:buNone/>
            </a:pPr>
            <a:r>
              <a:rPr lang="ru-RU" i="1" smtClean="0">
                <a:solidFill>
                  <a:srgbClr val="FFC000"/>
                </a:solidFill>
              </a:rPr>
              <a:t>Повелел</a:t>
            </a:r>
          </a:p>
          <a:p>
            <a:pPr eaLnBrk="1" hangingPunct="1">
              <a:lnSpc>
                <a:spcPts val="2875"/>
              </a:lnSpc>
              <a:spcBef>
                <a:spcPct val="0"/>
              </a:spcBef>
              <a:buFontTx/>
              <a:buNone/>
            </a:pPr>
            <a:r>
              <a:rPr lang="ru-RU" i="1" smtClean="0">
                <a:solidFill>
                  <a:srgbClr val="FFC000"/>
                </a:solidFill>
              </a:rPr>
              <a:t>Вкусить</a:t>
            </a:r>
          </a:p>
          <a:p>
            <a:pPr eaLnBrk="1" hangingPunct="1">
              <a:lnSpc>
                <a:spcPts val="2875"/>
              </a:lnSpc>
              <a:spcBef>
                <a:spcPct val="0"/>
              </a:spcBef>
              <a:buFontTx/>
              <a:buNone/>
            </a:pPr>
            <a:r>
              <a:rPr lang="ru-RU" i="1" smtClean="0">
                <a:solidFill>
                  <a:srgbClr val="FFC000"/>
                </a:solidFill>
              </a:rPr>
              <a:t>Псалом</a:t>
            </a:r>
          </a:p>
          <a:p>
            <a:pPr eaLnBrk="1" hangingPunct="1">
              <a:lnSpc>
                <a:spcPts val="2875"/>
              </a:lnSpc>
              <a:spcBef>
                <a:spcPct val="0"/>
              </a:spcBef>
              <a:buFontTx/>
              <a:buNone/>
            </a:pPr>
            <a:r>
              <a:rPr lang="ru-RU" i="1" smtClean="0">
                <a:solidFill>
                  <a:srgbClr val="FFC000"/>
                </a:solidFill>
              </a:rPr>
              <a:t>Благословение </a:t>
            </a:r>
            <a:endParaRPr lang="ru-RU" smtClean="0"/>
          </a:p>
        </p:txBody>
      </p:sp>
      <p:pic>
        <p:nvPicPr>
          <p:cNvPr id="6146" name="Picture 2" descr="вечерний звон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4" y="2143116"/>
            <a:ext cx="2872558" cy="32105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786874" cy="785818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ru-RU" sz="36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Беседа по картине</a:t>
            </a: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>
          <a:xfrm>
            <a:off x="142875" y="1071563"/>
            <a:ext cx="8786813" cy="5643562"/>
          </a:xfrm>
        </p:spPr>
        <p:txBody>
          <a:bodyPr/>
          <a:lstStyle/>
          <a:p>
            <a:pPr marL="457200" indent="-457200" algn="just" eaLnBrk="1" hangingPunct="1">
              <a:spcBef>
                <a:spcPct val="0"/>
              </a:spcBef>
              <a:buFontTx/>
              <a:buAutoNum type="arabicPeriod"/>
            </a:pPr>
            <a:r>
              <a:rPr lang="ru-RU" sz="2400" smtClean="0">
                <a:solidFill>
                  <a:srgbClr val="FFFFFF"/>
                </a:solidFill>
              </a:rPr>
              <a:t>Какой момент легенды отражен на картине?</a:t>
            </a:r>
          </a:p>
          <a:p>
            <a:pPr marL="457200" indent="-457200" algn="just" eaLnBrk="1" hangingPunct="1">
              <a:spcBef>
                <a:spcPct val="0"/>
              </a:spcBef>
              <a:buFontTx/>
              <a:buAutoNum type="arabicPeriod"/>
            </a:pPr>
            <a:r>
              <a:rPr lang="ru-RU" sz="2400" smtClean="0">
                <a:solidFill>
                  <a:srgbClr val="FFFFFF"/>
                </a:solidFill>
              </a:rPr>
              <a:t>Удивлен Варфоломей появлением старца?</a:t>
            </a:r>
          </a:p>
          <a:p>
            <a:pPr marL="457200" indent="-457200" algn="just" eaLnBrk="1" hangingPunct="1">
              <a:spcBef>
                <a:spcPct val="0"/>
              </a:spcBef>
              <a:buFontTx/>
              <a:buAutoNum type="arabicPeriod"/>
            </a:pPr>
            <a:r>
              <a:rPr lang="ru-RU" sz="2400" smtClean="0">
                <a:solidFill>
                  <a:srgbClr val="FFFFFF"/>
                </a:solidFill>
              </a:rPr>
              <a:t>Как художнику удалось передать трогательную беззащитность отрока?</a:t>
            </a:r>
          </a:p>
          <a:p>
            <a:pPr marL="457200" indent="-457200" algn="just" eaLnBrk="1" hangingPunct="1">
              <a:spcBef>
                <a:spcPct val="0"/>
              </a:spcBef>
              <a:buFontTx/>
              <a:buAutoNum type="arabicPeriod"/>
            </a:pPr>
            <a:r>
              <a:rPr lang="ru-RU" sz="2400" smtClean="0">
                <a:solidFill>
                  <a:srgbClr val="FFFFFF"/>
                </a:solidFill>
              </a:rPr>
              <a:t>Всмотритесь внимательно в глаза Варфоломея. Что поражает в них?</a:t>
            </a:r>
          </a:p>
          <a:p>
            <a:pPr marL="457200" indent="-457200" algn="just" eaLnBrk="1" hangingPunct="1">
              <a:spcBef>
                <a:spcPct val="0"/>
              </a:spcBef>
              <a:buFontTx/>
              <a:buAutoNum type="arabicPeriod"/>
            </a:pPr>
            <a:r>
              <a:rPr lang="ru-RU" sz="2400" smtClean="0">
                <a:solidFill>
                  <a:srgbClr val="FFFFFF"/>
                </a:solidFill>
              </a:rPr>
              <a:t>Создается ли у вас впечатление, что мальчик разговаривает с монахом? О чем этот диалог?</a:t>
            </a:r>
          </a:p>
          <a:p>
            <a:pPr marL="457200" indent="-457200" algn="just" eaLnBrk="1" hangingPunct="1">
              <a:spcBef>
                <a:spcPct val="0"/>
              </a:spcBef>
              <a:buFontTx/>
              <a:buAutoNum type="arabicPeriod"/>
            </a:pPr>
            <a:r>
              <a:rPr lang="ru-RU" sz="2400" smtClean="0">
                <a:solidFill>
                  <a:srgbClr val="FFFFFF"/>
                </a:solidFill>
              </a:rPr>
              <a:t>Как изобразил художник старца-монаха?</a:t>
            </a:r>
          </a:p>
          <a:p>
            <a:pPr marL="457200" indent="-457200" algn="just" eaLnBrk="1" hangingPunct="1">
              <a:spcBef>
                <a:spcPct val="0"/>
              </a:spcBef>
              <a:buFontTx/>
              <a:buAutoNum type="arabicPeriod"/>
            </a:pPr>
            <a:r>
              <a:rPr lang="ru-RU" sz="2400" smtClean="0">
                <a:solidFill>
                  <a:srgbClr val="FFFFFF"/>
                </a:solidFill>
              </a:rPr>
              <a:t>Почему художник так тщательно подбирал пейзаж, составляющий общий фон картины?</a:t>
            </a:r>
          </a:p>
          <a:p>
            <a:pPr marL="457200" indent="-457200" algn="just" eaLnBrk="1" hangingPunct="1">
              <a:spcBef>
                <a:spcPct val="0"/>
              </a:spcBef>
              <a:buFontTx/>
              <a:buAutoNum type="arabicPeriod"/>
            </a:pPr>
            <a:r>
              <a:rPr lang="ru-RU" sz="2400" smtClean="0">
                <a:solidFill>
                  <a:srgbClr val="FFFFFF"/>
                </a:solidFill>
              </a:rPr>
              <a:t>Помогает ли пейзаж понять настроение мальчика?</a:t>
            </a:r>
          </a:p>
          <a:p>
            <a:pPr marL="457200" indent="-457200" algn="just" eaLnBrk="1" hangingPunct="1">
              <a:spcBef>
                <a:spcPct val="0"/>
              </a:spcBef>
              <a:buFontTx/>
              <a:buAutoNum type="arabicPeriod"/>
            </a:pPr>
            <a:r>
              <a:rPr lang="ru-RU" sz="2400" smtClean="0">
                <a:solidFill>
                  <a:srgbClr val="FFFFFF"/>
                </a:solidFill>
              </a:rPr>
              <a:t>Как созвучность настроения мальчика и природы подчеркнута в композиции картины?</a:t>
            </a:r>
          </a:p>
          <a:p>
            <a:pPr marL="457200" indent="-457200" eaLnBrk="1" hangingPunct="1">
              <a:buFontTx/>
              <a:buAutoNum type="arabicPeriod"/>
            </a:pPr>
            <a:endParaRPr lang="ru-RU" sz="2400" smtClean="0"/>
          </a:p>
          <a:p>
            <a:pPr marL="457200" indent="-457200" eaLnBrk="1" hangingPunct="1">
              <a:buFontTx/>
              <a:buAutoNum type="arabicPeriod"/>
            </a:pPr>
            <a:endParaRPr 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14290"/>
            <a:ext cx="8858312" cy="857256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ru-RU" sz="36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Словарно-стилистическая работа</a:t>
            </a:r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214313" y="1143000"/>
            <a:ext cx="8715375" cy="542925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400" i="1" smtClean="0">
                <a:solidFill>
                  <a:srgbClr val="FFC000"/>
                </a:solidFill>
              </a:rPr>
              <a:t>Объясните значение выражений: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400" smtClean="0"/>
              <a:t>погружен в созерцание;  руки сложены в молитве;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400" smtClean="0"/>
              <a:t>душевная чистота;  поведал свою печаль,  облик старца;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400" smtClean="0"/>
              <a:t>видение отроку;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400" i="1" smtClean="0">
                <a:solidFill>
                  <a:srgbClr val="FFC000"/>
                </a:solidFill>
              </a:rPr>
              <a:t>Вспомните значение следующих терминов: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400" smtClean="0"/>
              <a:t>Пейзаж, композиция, колорит картины.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400" i="1" smtClean="0">
                <a:solidFill>
                  <a:srgbClr val="FFC000"/>
                </a:solidFill>
              </a:rPr>
              <a:t>Подберите  эпитеты  к  словам: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400" smtClean="0"/>
              <a:t>листья березки трепетные, 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400" smtClean="0"/>
              <a:t>ели темные, 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400" smtClean="0"/>
              <a:t>тишина осенняя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400" smtClean="0"/>
              <a:t>пейзаж  неяркий,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400" i="1" smtClean="0">
                <a:solidFill>
                  <a:srgbClr val="FFC000"/>
                </a:solidFill>
              </a:rPr>
              <a:t>Составьте словосочетания со словами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400" smtClean="0"/>
              <a:t>настроение,  изображение, воплощение,  мотив,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400" smtClean="0"/>
              <a:t>окружающая природа.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400" smtClean="0"/>
              <a:t>  </a:t>
            </a:r>
          </a:p>
          <a:p>
            <a:pPr eaLnBrk="1" hangingPunct="1">
              <a:buFontTx/>
              <a:buNone/>
            </a:pPr>
            <a:endParaRPr lang="ru-RU" smtClean="0"/>
          </a:p>
          <a:p>
            <a:pPr eaLnBrk="1" hangingPunct="1">
              <a:buFontTx/>
              <a:buNone/>
            </a:pPr>
            <a:endParaRPr lang="ru-RU" smtClean="0"/>
          </a:p>
          <a:p>
            <a:pPr eaLnBrk="1" hangingPunct="1">
              <a:buFontTx/>
              <a:buNone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858312" cy="1000132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ru-RU" sz="36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Работа с искусствоведческими текстами</a:t>
            </a:r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>
          <a:xfrm>
            <a:off x="214313" y="1428750"/>
            <a:ext cx="8715375" cy="5072063"/>
          </a:xfrm>
        </p:spPr>
        <p:txBody>
          <a:bodyPr/>
          <a:lstStyle/>
          <a:p>
            <a:pPr marL="457200" indent="-457200" algn="just" eaLnBrk="1" hangingPunct="1">
              <a:spcBef>
                <a:spcPct val="0"/>
              </a:spcBef>
              <a:buFontTx/>
              <a:buNone/>
            </a:pPr>
            <a:r>
              <a:rPr lang="ru-RU" sz="2400" i="1" smtClean="0">
                <a:solidFill>
                  <a:srgbClr val="FFC000"/>
                </a:solidFill>
                <a:hlinkClick r:id="rId2" action="ppaction://hlinkfile"/>
              </a:rPr>
              <a:t>Текст № 1, принадлежащий писателю</a:t>
            </a:r>
            <a:r>
              <a:rPr lang="ru-RU" sz="2400" smtClean="0">
                <a:solidFill>
                  <a:srgbClr val="FFFFFF"/>
                </a:solidFill>
              </a:rPr>
              <a:t>. </a:t>
            </a:r>
          </a:p>
          <a:p>
            <a:pPr marL="457200" indent="-457200" algn="just" eaLnBrk="1" hangingPunct="1">
              <a:spcBef>
                <a:spcPct val="0"/>
              </a:spcBef>
              <a:buFontTx/>
              <a:buNone/>
            </a:pPr>
            <a:r>
              <a:rPr lang="ru-RU" sz="2400" b="1" smtClean="0">
                <a:solidFill>
                  <a:srgbClr val="FFC000"/>
                </a:solidFill>
              </a:rPr>
              <a:t>К. Паустовский «Заметки о живописи».</a:t>
            </a:r>
          </a:p>
          <a:p>
            <a:pPr marL="457200" indent="-457200" algn="just" eaLnBrk="1" hangingPunct="1">
              <a:spcBef>
                <a:spcPct val="0"/>
              </a:spcBef>
              <a:buFontTx/>
              <a:buNone/>
            </a:pPr>
            <a:r>
              <a:rPr lang="ru-RU" sz="2400" smtClean="0">
                <a:solidFill>
                  <a:srgbClr val="FFFFFF"/>
                </a:solidFill>
              </a:rPr>
              <a:t> - Чем вас заинтересовал текст?  В каких словах заключена </a:t>
            </a:r>
          </a:p>
          <a:p>
            <a:pPr marL="457200" indent="-457200" algn="just" eaLnBrk="1" hangingPunct="1">
              <a:spcBef>
                <a:spcPct val="0"/>
              </a:spcBef>
              <a:buFontTx/>
              <a:buNone/>
            </a:pPr>
            <a:r>
              <a:rPr lang="ru-RU" sz="2400" smtClean="0">
                <a:solidFill>
                  <a:srgbClr val="FFFFFF"/>
                </a:solidFill>
              </a:rPr>
              <a:t>основная мысль текста?  Какие средства художественной </a:t>
            </a:r>
          </a:p>
          <a:p>
            <a:pPr marL="457200" indent="-457200" algn="just" eaLnBrk="1" hangingPunct="1">
              <a:spcBef>
                <a:spcPct val="0"/>
              </a:spcBef>
              <a:buFontTx/>
              <a:buNone/>
            </a:pPr>
            <a:r>
              <a:rPr lang="ru-RU" sz="2400" smtClean="0">
                <a:solidFill>
                  <a:srgbClr val="FFFFFF"/>
                </a:solidFill>
              </a:rPr>
              <a:t>выразительности использует автор при описании картины?</a:t>
            </a:r>
          </a:p>
          <a:p>
            <a:pPr marL="457200" indent="-457200" algn="just" eaLnBrk="1" hangingPunct="1">
              <a:spcBef>
                <a:spcPct val="0"/>
              </a:spcBef>
              <a:buFontTx/>
              <a:buNone/>
            </a:pPr>
            <a:r>
              <a:rPr lang="ru-RU" sz="2400" i="1" smtClean="0">
                <a:solidFill>
                  <a:srgbClr val="FFC000"/>
                </a:solidFill>
              </a:rPr>
              <a:t>Текст №2, </a:t>
            </a:r>
            <a:r>
              <a:rPr lang="ru-RU" sz="2400" i="1" smtClean="0">
                <a:solidFill>
                  <a:srgbClr val="FFC000"/>
                </a:solidFill>
                <a:hlinkClick r:id="rId2" action="ppaction://hlinkfile"/>
              </a:rPr>
              <a:t>искусствоведческий</a:t>
            </a:r>
            <a:r>
              <a:rPr lang="ru-RU" sz="2400" i="1" smtClean="0">
                <a:solidFill>
                  <a:srgbClr val="FFC000"/>
                </a:solidFill>
              </a:rPr>
              <a:t>.</a:t>
            </a:r>
          </a:p>
          <a:p>
            <a:pPr marL="457200" indent="-457200" algn="just" eaLnBrk="1" hangingPunct="1">
              <a:spcBef>
                <a:spcPct val="0"/>
              </a:spcBef>
              <a:buFontTx/>
              <a:buNone/>
            </a:pPr>
            <a:r>
              <a:rPr lang="ru-RU" sz="2400" b="1" smtClean="0">
                <a:solidFill>
                  <a:srgbClr val="FFC000"/>
                </a:solidFill>
              </a:rPr>
              <a:t>А. А. Буевская.</a:t>
            </a:r>
          </a:p>
          <a:p>
            <a:pPr marL="457200" indent="-457200" algn="just" eaLnBrk="1" hangingPunct="1">
              <a:spcBef>
                <a:spcPct val="0"/>
              </a:spcBef>
              <a:buFontTx/>
              <a:buNone/>
            </a:pPr>
            <a:r>
              <a:rPr lang="ru-RU" sz="2400" b="1" smtClean="0">
                <a:solidFill>
                  <a:srgbClr val="FFC000"/>
                </a:solidFill>
              </a:rPr>
              <a:t> </a:t>
            </a:r>
            <a:r>
              <a:rPr lang="ru-RU" sz="2400" smtClean="0">
                <a:solidFill>
                  <a:srgbClr val="FFFFFF"/>
                </a:solidFill>
              </a:rPr>
              <a:t>- Что нового вы узнали о картине М.В. Нестерова из этого </a:t>
            </a:r>
          </a:p>
          <a:p>
            <a:pPr marL="457200" indent="-457200" algn="just" eaLnBrk="1" hangingPunct="1">
              <a:spcBef>
                <a:spcPct val="0"/>
              </a:spcBef>
              <a:buFontTx/>
              <a:buNone/>
            </a:pPr>
            <a:r>
              <a:rPr lang="ru-RU" sz="2400" smtClean="0">
                <a:solidFill>
                  <a:srgbClr val="FFFFFF"/>
                </a:solidFill>
              </a:rPr>
              <a:t>текста?  Заметили ли вы разницу в языковом оформлении </a:t>
            </a:r>
          </a:p>
          <a:p>
            <a:pPr marL="457200" indent="-457200" algn="just" eaLnBrk="1" hangingPunct="1">
              <a:spcBef>
                <a:spcPct val="0"/>
              </a:spcBef>
              <a:buFontTx/>
              <a:buNone/>
            </a:pPr>
            <a:r>
              <a:rPr lang="ru-RU" sz="2400" smtClean="0">
                <a:solidFill>
                  <a:srgbClr val="FFFFFF"/>
                </a:solidFill>
              </a:rPr>
              <a:t>текста Буевской в отличие от текста Паустовского?  Какой </a:t>
            </a:r>
          </a:p>
          <a:p>
            <a:pPr marL="457200" indent="-457200" algn="just" eaLnBrk="1" hangingPunct="1">
              <a:spcBef>
                <a:spcPct val="0"/>
              </a:spcBef>
              <a:buFontTx/>
              <a:buNone/>
            </a:pPr>
            <a:r>
              <a:rPr lang="ru-RU" sz="2400" smtClean="0">
                <a:solidFill>
                  <a:srgbClr val="FFFFFF"/>
                </a:solidFill>
              </a:rPr>
              <a:t>стиль и тип речи преобладают в тесте искусствоведа?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786874" cy="10668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ru-RU" sz="36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Итоги урока.</a:t>
            </a:r>
            <a:br>
              <a:rPr lang="ru-RU" sz="36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</a:br>
            <a:r>
              <a:rPr lang="ru-RU" sz="36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Домашнее задание</a:t>
            </a:r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0" y="2357438"/>
            <a:ext cx="9144000" cy="2857500"/>
          </a:xfrm>
        </p:spPr>
        <p:txBody>
          <a:bodyPr/>
          <a:lstStyle/>
          <a:p>
            <a:pPr marL="457200" indent="-457200" algn="just" eaLnBrk="1" hangingPunct="1">
              <a:spcBef>
                <a:spcPct val="0"/>
              </a:spcBef>
              <a:buFontTx/>
              <a:buNone/>
            </a:pPr>
            <a:r>
              <a:rPr lang="ru-RU" sz="4000" smtClean="0">
                <a:solidFill>
                  <a:srgbClr val="FFFFFF"/>
                </a:solidFill>
              </a:rPr>
              <a:t>	Написать сочинение по картине</a:t>
            </a:r>
          </a:p>
          <a:p>
            <a:pPr marL="457200" indent="-457200" algn="just" eaLnBrk="1" hangingPunct="1">
              <a:spcBef>
                <a:spcPct val="0"/>
              </a:spcBef>
              <a:buFontTx/>
              <a:buNone/>
            </a:pPr>
            <a:r>
              <a:rPr lang="ru-RU" sz="4000" smtClean="0">
                <a:solidFill>
                  <a:srgbClr val="FFFFFF"/>
                </a:solidFill>
              </a:rPr>
              <a:t>М.В. Нестерова </a:t>
            </a:r>
          </a:p>
          <a:p>
            <a:pPr marL="457200" indent="-457200" algn="ctr" eaLnBrk="1" hangingPunct="1">
              <a:spcBef>
                <a:spcPct val="0"/>
              </a:spcBef>
              <a:buFontTx/>
              <a:buNone/>
            </a:pPr>
            <a:r>
              <a:rPr lang="ru-RU" sz="4000" smtClean="0">
                <a:solidFill>
                  <a:srgbClr val="FFFFFF"/>
                </a:solidFill>
              </a:rPr>
              <a:t>«Видение отроку  Варфоломею»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785794"/>
            <a:ext cx="6143668" cy="3507302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ru-RU" sz="32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Сочинение по картине</a:t>
            </a:r>
            <a:r>
              <a:rPr lang="ru-RU" sz="4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/>
            </a:r>
            <a:br>
              <a:rPr lang="ru-RU" sz="4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</a:br>
            <a:r>
              <a:rPr lang="ru-RU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М.В. Нестерова «Видение отроку Варфоломею».</a:t>
            </a:r>
            <a:br>
              <a:rPr lang="ru-RU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</a:br>
            <a:r>
              <a:rPr lang="ru-RU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План-конспект урока</a:t>
            </a:r>
            <a:r>
              <a:rPr lang="ru-RU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. Урок разработан </a:t>
            </a:r>
            <a:r>
              <a:rPr lang="ru-RU" sz="32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на </a:t>
            </a:r>
            <a:r>
              <a:rPr lang="ru-RU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основе мультимедийной</a:t>
            </a:r>
            <a:r>
              <a:rPr lang="ru-RU" sz="32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/>
            </a:r>
            <a:br>
              <a:rPr lang="ru-RU" sz="32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</a:br>
            <a:r>
              <a:rPr lang="ru-RU" sz="32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технологии</a:t>
            </a:r>
            <a:endParaRPr lang="ru-RU" sz="32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44" y="4643446"/>
            <a:ext cx="6157348" cy="1881898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ru-RU" sz="2800" b="1" dirty="0" smtClean="0"/>
              <a:t>Составитель: В.В. Лютых, учитель русского языка и литературы МБОУ «СШ№36»</a:t>
            </a:r>
          </a:p>
          <a:p>
            <a:pPr eaLnBrk="1" hangingPunct="1">
              <a:defRPr/>
            </a:pPr>
            <a:r>
              <a:rPr lang="ru-RU" sz="2800" b="1" dirty="0" smtClean="0"/>
              <a:t>г.Норильск</a:t>
            </a:r>
            <a:endParaRPr lang="ru-RU" sz="28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7594" y="916487"/>
            <a:ext cx="2573561" cy="3012580"/>
          </a:xfrm>
          <a:prstGeom prst="rect">
            <a:avLst/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786874" cy="1143008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ru-RU" sz="4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Предварительная подготовка</a:t>
            </a:r>
            <a:br>
              <a:rPr lang="ru-RU" sz="4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</a:br>
            <a:r>
              <a:rPr lang="ru-RU" sz="4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к сочинению</a:t>
            </a: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0" y="1500188"/>
            <a:ext cx="9001125" cy="4595812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mtClean="0">
                <a:solidFill>
                  <a:srgbClr val="FFFFFF"/>
                </a:solidFill>
              </a:rPr>
              <a:t>1.Прочитать исторический очерк Б.К. Зайцева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mtClean="0">
                <a:solidFill>
                  <a:srgbClr val="FFFFFF"/>
                </a:solidFill>
              </a:rPr>
              <a:t>«Преподобный Сергий Радонежский».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mtClean="0">
                <a:solidFill>
                  <a:srgbClr val="FFFFFF"/>
                </a:solidFill>
              </a:rPr>
              <a:t>2.Выяснить толкование слова </a:t>
            </a:r>
            <a:r>
              <a:rPr lang="ru-RU" b="1" i="1" smtClean="0">
                <a:solidFill>
                  <a:srgbClr val="FFFF00"/>
                </a:solidFill>
              </a:rPr>
              <a:t>преподобный</a:t>
            </a:r>
            <a:r>
              <a:rPr lang="ru-RU" smtClean="0">
                <a:solidFill>
                  <a:srgbClr val="FFFFFF"/>
                </a:solidFill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mtClean="0">
                <a:solidFill>
                  <a:srgbClr val="FFFFFF"/>
                </a:solidFill>
              </a:rPr>
              <a:t>3.Объяснить, пользуясь </a:t>
            </a:r>
            <a:r>
              <a:rPr lang="ru-RU" smtClean="0">
                <a:solidFill>
                  <a:srgbClr val="FFFF00"/>
                </a:solidFill>
                <a:hlinkClick r:id="rId2"/>
              </a:rPr>
              <a:t>словарем</a:t>
            </a:r>
            <a:r>
              <a:rPr lang="ru-RU" smtClean="0">
                <a:solidFill>
                  <a:srgbClr val="FFFFFF"/>
                </a:solidFill>
              </a:rPr>
              <a:t>, значение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mtClean="0">
                <a:solidFill>
                  <a:srgbClr val="FFFFFF"/>
                </a:solidFill>
              </a:rPr>
              <a:t>устаревших слов и слов церковного обихода: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b="1" i="1" smtClean="0">
                <a:solidFill>
                  <a:srgbClr val="FFFF00"/>
                </a:solidFill>
              </a:rPr>
              <a:t>оборатать, черноризец, пресвитер,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b="1" i="1" smtClean="0">
                <a:solidFill>
                  <a:srgbClr val="FFFF00"/>
                </a:solidFill>
              </a:rPr>
              <a:t>просфора, игумен, келья,  литургия,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b="1" i="1" smtClean="0">
                <a:solidFill>
                  <a:srgbClr val="FFFF00"/>
                </a:solidFill>
              </a:rPr>
              <a:t>пажать, схима.</a:t>
            </a:r>
          </a:p>
          <a:p>
            <a:pPr eaLnBrk="1" hangingPunct="1">
              <a:buFontTx/>
              <a:buNone/>
            </a:pPr>
            <a:endParaRPr lang="ru-RU" b="1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858312" cy="142876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l" eaLnBrk="1" hangingPunct="1">
              <a:lnSpc>
                <a:spcPts val="3840"/>
              </a:lnSpc>
              <a:defRPr/>
            </a:pPr>
            <a:r>
              <a:rPr lang="ru-RU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		Создание мини проектов: </a:t>
            </a:r>
            <a:br>
              <a:rPr lang="ru-RU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</a:br>
            <a:r>
              <a:rPr lang="ru-RU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			работа в группах</a:t>
            </a:r>
            <a:r>
              <a:rPr lang="en-US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/>
            </a:r>
            <a:br>
              <a:rPr lang="ru-RU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</a:br>
            <a:r>
              <a:rPr lang="ru-RU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		(картина Н.В.Нестерова)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71625"/>
            <a:ext cx="9144000" cy="5072063"/>
          </a:xfrm>
        </p:spPr>
        <p:txBody>
          <a:bodyPr/>
          <a:lstStyle/>
          <a:p>
            <a:pPr marL="0" indent="0" algn="just" eaLnBrk="1" hangingPunct="1">
              <a:lnSpc>
                <a:spcPts val="2880"/>
              </a:lnSpc>
              <a:spcBef>
                <a:spcPts val="0"/>
              </a:spcBef>
              <a:buFontTx/>
              <a:buNone/>
              <a:defRPr/>
            </a:pPr>
            <a:r>
              <a:rPr lang="ru-RU" dirty="0" smtClean="0"/>
              <a:t>	</a:t>
            </a:r>
            <a:r>
              <a:rPr lang="ru-RU" sz="2400" b="1" dirty="0" smtClean="0">
                <a:solidFill>
                  <a:srgbClr val="FFFF00"/>
                </a:solidFill>
              </a:rPr>
              <a:t>Главное требование к проекту с позиции </a:t>
            </a:r>
            <a:r>
              <a:rPr lang="ru-RU" sz="2400" b="1" dirty="0" err="1" smtClean="0">
                <a:solidFill>
                  <a:srgbClr val="FFFF00"/>
                </a:solidFill>
              </a:rPr>
              <a:t>компетентностного</a:t>
            </a:r>
            <a:r>
              <a:rPr lang="ru-RU" sz="2400" b="1" dirty="0" smtClean="0">
                <a:solidFill>
                  <a:srgbClr val="FFFF00"/>
                </a:solidFill>
              </a:rPr>
              <a:t> подхода – наличие социально  значимой  задачи, то есть проблемы – </a:t>
            </a:r>
            <a:r>
              <a:rPr lang="ru-RU" sz="2400" b="1" dirty="0" err="1" smtClean="0">
                <a:solidFill>
                  <a:srgbClr val="FFFF00"/>
                </a:solidFill>
              </a:rPr>
              <a:t>исследова-тельской</a:t>
            </a:r>
            <a:r>
              <a:rPr lang="ru-RU" sz="2400" b="1" dirty="0" smtClean="0">
                <a:solidFill>
                  <a:srgbClr val="FFFF00"/>
                </a:solidFill>
              </a:rPr>
              <a:t>, практической информационной</a:t>
            </a:r>
            <a:r>
              <a:rPr lang="ru-RU" sz="2400" dirty="0" smtClean="0">
                <a:solidFill>
                  <a:srgbClr val="FFFF00"/>
                </a:solidFill>
              </a:rPr>
              <a:t>. </a:t>
            </a:r>
          </a:p>
          <a:p>
            <a:pPr marL="0" indent="0" algn="just" eaLnBrk="1" hangingPunct="1">
              <a:lnSpc>
                <a:spcPts val="2880"/>
              </a:lnSpc>
              <a:spcBef>
                <a:spcPts val="0"/>
              </a:spcBef>
              <a:buFontTx/>
              <a:buNone/>
              <a:defRPr/>
            </a:pPr>
            <a:r>
              <a:rPr lang="ru-RU" sz="2400" i="1" dirty="0" smtClean="0">
                <a:solidFill>
                  <a:srgbClr val="FFC000"/>
                </a:solidFill>
              </a:rPr>
              <a:t>Задания могут быть </a:t>
            </a:r>
            <a:r>
              <a:rPr lang="ru-RU" sz="2400" i="1" dirty="0" err="1" smtClean="0">
                <a:solidFill>
                  <a:srgbClr val="FFC000"/>
                </a:solidFill>
              </a:rPr>
              <a:t>разноуровневыми</a:t>
            </a:r>
            <a:r>
              <a:rPr lang="ru-RU" sz="2400" i="1" dirty="0" smtClean="0">
                <a:solidFill>
                  <a:srgbClr val="FFC000"/>
                </a:solidFill>
              </a:rPr>
              <a:t> (например:  третья группа – обращение  к учебнику)</a:t>
            </a:r>
          </a:p>
          <a:p>
            <a:pPr eaLnBrk="1" hangingPunct="1">
              <a:lnSpc>
                <a:spcPts val="2880"/>
              </a:lnSpc>
              <a:spcBef>
                <a:spcPts val="0"/>
              </a:spcBef>
              <a:buFontTx/>
              <a:buNone/>
              <a:defRPr/>
            </a:pPr>
            <a:r>
              <a:rPr lang="ru-RU" sz="2400" b="1" dirty="0" smtClean="0">
                <a:solidFill>
                  <a:schemeClr val="lt1"/>
                </a:solidFill>
              </a:rPr>
              <a:t>1 группа</a:t>
            </a:r>
            <a:r>
              <a:rPr lang="ru-RU" sz="2400" dirty="0" smtClean="0">
                <a:solidFill>
                  <a:schemeClr val="lt1"/>
                </a:solidFill>
              </a:rPr>
              <a:t>: </a:t>
            </a:r>
            <a:r>
              <a:rPr lang="ru-RU" sz="2400" dirty="0" smtClean="0">
                <a:solidFill>
                  <a:schemeClr val="lt1"/>
                </a:solidFill>
                <a:hlinkClick r:id="rId2" action="ppaction://hlinkfile"/>
              </a:rPr>
              <a:t>краткий очерк жизни и творчества Нестерова</a:t>
            </a:r>
            <a:r>
              <a:rPr lang="ru-RU" sz="2400" dirty="0" smtClean="0">
                <a:solidFill>
                  <a:schemeClr val="lt1"/>
                </a:solidFill>
              </a:rPr>
              <a:t>.</a:t>
            </a:r>
          </a:p>
          <a:p>
            <a:pPr eaLnBrk="1" hangingPunct="1">
              <a:lnSpc>
                <a:spcPts val="2880"/>
              </a:lnSpc>
              <a:spcBef>
                <a:spcPts val="0"/>
              </a:spcBef>
              <a:buFontTx/>
              <a:buNone/>
              <a:defRPr/>
            </a:pPr>
            <a:r>
              <a:rPr lang="ru-RU" sz="2400" b="1" dirty="0" smtClean="0">
                <a:solidFill>
                  <a:schemeClr val="lt1"/>
                </a:solidFill>
              </a:rPr>
              <a:t>2 группа</a:t>
            </a:r>
            <a:r>
              <a:rPr lang="ru-RU" sz="2400" dirty="0" smtClean="0">
                <a:solidFill>
                  <a:schemeClr val="lt1"/>
                </a:solidFill>
              </a:rPr>
              <a:t>: подготовить </a:t>
            </a:r>
            <a:r>
              <a:rPr lang="ru-RU" sz="2400" dirty="0" smtClean="0">
                <a:solidFill>
                  <a:schemeClr val="lt1"/>
                </a:solidFill>
                <a:hlinkClick r:id="rId3"/>
              </a:rPr>
              <a:t>виртуальную экскурсию </a:t>
            </a:r>
            <a:r>
              <a:rPr lang="ru-RU" sz="2400" dirty="0" smtClean="0">
                <a:solidFill>
                  <a:schemeClr val="lt1"/>
                </a:solidFill>
              </a:rPr>
              <a:t>«Картины </a:t>
            </a:r>
          </a:p>
          <a:p>
            <a:pPr eaLnBrk="1" hangingPunct="1">
              <a:lnSpc>
                <a:spcPts val="2880"/>
              </a:lnSpc>
              <a:spcBef>
                <a:spcPts val="0"/>
              </a:spcBef>
              <a:buFontTx/>
              <a:buNone/>
              <a:defRPr/>
            </a:pPr>
            <a:r>
              <a:rPr lang="ru-RU" sz="2400" dirty="0" smtClean="0">
                <a:solidFill>
                  <a:schemeClr val="lt1"/>
                </a:solidFill>
              </a:rPr>
              <a:t>«Сергиевского цикла».</a:t>
            </a:r>
          </a:p>
          <a:p>
            <a:pPr eaLnBrk="1" hangingPunct="1">
              <a:lnSpc>
                <a:spcPts val="2880"/>
              </a:lnSpc>
              <a:spcBef>
                <a:spcPts val="0"/>
              </a:spcBef>
              <a:buFontTx/>
              <a:buNone/>
              <a:defRPr/>
            </a:pPr>
            <a:r>
              <a:rPr lang="ru-RU" sz="2400" b="1" dirty="0" smtClean="0">
                <a:solidFill>
                  <a:schemeClr val="lt1"/>
                </a:solidFill>
              </a:rPr>
              <a:t>3 группа</a:t>
            </a:r>
            <a:r>
              <a:rPr lang="ru-RU" sz="2400" dirty="0" smtClean="0">
                <a:solidFill>
                  <a:schemeClr val="lt1"/>
                </a:solidFill>
              </a:rPr>
              <a:t>: сюжет картины «Видение отроку Варфоломею».</a:t>
            </a:r>
          </a:p>
          <a:p>
            <a:pPr eaLnBrk="1" hangingPunct="1">
              <a:lnSpc>
                <a:spcPts val="2880"/>
              </a:lnSpc>
              <a:spcBef>
                <a:spcPts val="0"/>
              </a:spcBef>
              <a:buFontTx/>
              <a:buNone/>
              <a:defRPr/>
            </a:pPr>
            <a:r>
              <a:rPr lang="ru-RU" sz="2400" b="1" dirty="0" smtClean="0">
                <a:solidFill>
                  <a:schemeClr val="lt1"/>
                </a:solidFill>
              </a:rPr>
              <a:t>4 группа</a:t>
            </a:r>
            <a:r>
              <a:rPr lang="ru-RU" sz="2400" dirty="0" smtClean="0">
                <a:solidFill>
                  <a:schemeClr val="lt1"/>
                </a:solidFill>
              </a:rPr>
              <a:t>: </a:t>
            </a:r>
            <a:r>
              <a:rPr lang="ru-RU" sz="2400" dirty="0" smtClean="0">
                <a:solidFill>
                  <a:schemeClr val="lt1"/>
                </a:solidFill>
                <a:hlinkClick r:id="rId2" action="ppaction://hlinkfile"/>
              </a:rPr>
              <a:t>раскрыть значение устаревших и многозначных </a:t>
            </a:r>
            <a:endParaRPr lang="ru-RU" sz="2400" dirty="0" smtClean="0">
              <a:solidFill>
                <a:schemeClr val="lt1"/>
              </a:solidFill>
            </a:endParaRPr>
          </a:p>
          <a:p>
            <a:pPr eaLnBrk="1" hangingPunct="1">
              <a:lnSpc>
                <a:spcPts val="2880"/>
              </a:lnSpc>
              <a:spcBef>
                <a:spcPts val="0"/>
              </a:spcBef>
              <a:buFontTx/>
              <a:buNone/>
              <a:defRPr/>
            </a:pPr>
            <a:r>
              <a:rPr lang="ru-RU" sz="2400" dirty="0" smtClean="0">
                <a:solidFill>
                  <a:schemeClr val="lt1"/>
                </a:solidFill>
              </a:rPr>
              <a:t>слов: </a:t>
            </a:r>
            <a:r>
              <a:rPr lang="ru-RU" sz="2400" i="1" dirty="0" smtClean="0">
                <a:solidFill>
                  <a:srgbClr val="FFC000"/>
                </a:solidFill>
              </a:rPr>
              <a:t>старец, отрок, </a:t>
            </a:r>
            <a:r>
              <a:rPr lang="en-US" sz="2400" i="1" dirty="0" smtClean="0">
                <a:solidFill>
                  <a:srgbClr val="FFC000"/>
                </a:solidFill>
              </a:rPr>
              <a:t> </a:t>
            </a:r>
            <a:r>
              <a:rPr lang="ru-RU" sz="2400" i="1" dirty="0" smtClean="0">
                <a:solidFill>
                  <a:srgbClr val="FFC000"/>
                </a:solidFill>
              </a:rPr>
              <a:t>сан, поведал, повелел, вкусить, </a:t>
            </a:r>
          </a:p>
          <a:p>
            <a:pPr eaLnBrk="1" hangingPunct="1">
              <a:lnSpc>
                <a:spcPts val="2880"/>
              </a:lnSpc>
              <a:spcBef>
                <a:spcPts val="0"/>
              </a:spcBef>
              <a:buFontTx/>
              <a:buNone/>
              <a:defRPr/>
            </a:pPr>
            <a:r>
              <a:rPr lang="ru-RU" sz="2400" i="1" dirty="0" smtClean="0">
                <a:solidFill>
                  <a:srgbClr val="FFC000"/>
                </a:solidFill>
              </a:rPr>
              <a:t>псалом, благословение; </a:t>
            </a:r>
            <a:r>
              <a:rPr lang="ru-RU" sz="2400" dirty="0" smtClean="0">
                <a:solidFill>
                  <a:schemeClr val="lt1"/>
                </a:solidFill>
              </a:rPr>
              <a:t>подобрать синонимы, антонимы. </a:t>
            </a:r>
          </a:p>
          <a:p>
            <a:pPr eaLnBrk="1" hangingPunct="1">
              <a:lnSpc>
                <a:spcPts val="2880"/>
              </a:lnSpc>
              <a:spcBef>
                <a:spcPts val="0"/>
              </a:spcBef>
              <a:buFontTx/>
              <a:buNone/>
              <a:defRPr/>
            </a:pPr>
            <a:endParaRPr lang="ru-RU" sz="2800" dirty="0" smtClean="0">
              <a:solidFill>
                <a:schemeClr val="lt1"/>
              </a:solidFill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42844" y="142852"/>
            <a:ext cx="8858312" cy="1000132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lnSpc>
                <a:spcPts val="4320"/>
              </a:lnSpc>
              <a:defRPr/>
            </a:pPr>
            <a:r>
              <a:rPr lang="ru-RU" sz="36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Краткий очерк </a:t>
            </a:r>
            <a:br>
              <a:rPr lang="ru-RU" sz="36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</a:br>
            <a:r>
              <a:rPr lang="ru-RU" sz="36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жизни и творчества художника</a:t>
            </a:r>
            <a:endParaRPr lang="ru-RU" sz="36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0" y="1214438"/>
            <a:ext cx="9144000" cy="5643562"/>
          </a:xfrm>
        </p:spPr>
        <p:txBody>
          <a:bodyPr/>
          <a:lstStyle/>
          <a:p>
            <a:pPr eaLnBrk="1" hangingPunct="1">
              <a:lnSpc>
                <a:spcPts val="2880"/>
              </a:lnSpc>
              <a:spcBef>
                <a:spcPts val="0"/>
              </a:spcBef>
              <a:buFontTx/>
              <a:buNone/>
              <a:defRPr/>
            </a:pPr>
            <a:r>
              <a:rPr lang="ru-RU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1862 год, 31 мая </a:t>
            </a:r>
            <a:r>
              <a:rPr lang="ru-RU" sz="2400" dirty="0" smtClean="0">
                <a:solidFill>
                  <a:schemeClr val="lt1"/>
                </a:solidFill>
              </a:rPr>
              <a:t>– родился в Уфе  в семье, жившей по </a:t>
            </a:r>
          </a:p>
          <a:p>
            <a:pPr eaLnBrk="1" hangingPunct="1">
              <a:lnSpc>
                <a:spcPts val="2880"/>
              </a:lnSpc>
              <a:spcBef>
                <a:spcPts val="0"/>
              </a:spcBef>
              <a:buFontTx/>
              <a:buNone/>
              <a:defRPr/>
            </a:pPr>
            <a:r>
              <a:rPr lang="ru-RU" sz="2400" dirty="0" smtClean="0">
                <a:solidFill>
                  <a:schemeClr val="lt1"/>
                </a:solidFill>
              </a:rPr>
              <a:t>старинному укладу: церковь, посты, праздники.</a:t>
            </a:r>
          </a:p>
          <a:p>
            <a:pPr eaLnBrk="1" hangingPunct="1">
              <a:lnSpc>
                <a:spcPts val="2880"/>
              </a:lnSpc>
              <a:spcBef>
                <a:spcPts val="0"/>
              </a:spcBef>
              <a:buFontTx/>
              <a:buNone/>
              <a:defRPr/>
            </a:pPr>
            <a:r>
              <a:rPr lang="ru-RU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1877г. </a:t>
            </a:r>
            <a:r>
              <a:rPr lang="ru-RU" sz="2400" dirty="0" smtClean="0">
                <a:solidFill>
                  <a:schemeClr val="lt1"/>
                </a:solidFill>
              </a:rPr>
              <a:t>– Московское училище живописи, ваяния и зодчества.</a:t>
            </a:r>
          </a:p>
          <a:p>
            <a:pPr eaLnBrk="1" hangingPunct="1">
              <a:lnSpc>
                <a:spcPts val="2880"/>
              </a:lnSpc>
              <a:spcBef>
                <a:spcPts val="0"/>
              </a:spcBef>
              <a:buFontTx/>
              <a:buNone/>
              <a:defRPr/>
            </a:pPr>
            <a:r>
              <a:rPr lang="ru-RU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1881г. </a:t>
            </a:r>
            <a:r>
              <a:rPr lang="ru-RU" sz="2400" dirty="0" smtClean="0">
                <a:solidFill>
                  <a:schemeClr val="lt1"/>
                </a:solidFill>
              </a:rPr>
              <a:t>– Петербургская Академия художеств.</a:t>
            </a:r>
          </a:p>
          <a:p>
            <a:pPr eaLnBrk="1" hangingPunct="1">
              <a:lnSpc>
                <a:spcPts val="2880"/>
              </a:lnSpc>
              <a:spcBef>
                <a:spcPts val="0"/>
              </a:spcBef>
              <a:buFontTx/>
              <a:buNone/>
              <a:defRPr/>
            </a:pPr>
            <a:r>
              <a:rPr lang="ru-RU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1888г.,</a:t>
            </a:r>
            <a:r>
              <a:rPr lang="ru-RU" sz="2400" dirty="0" smtClean="0">
                <a:solidFill>
                  <a:schemeClr val="lt1"/>
                </a:solidFill>
              </a:rPr>
              <a:t>лето – Сергиев Посад Троице-Сергиева лавра,  </a:t>
            </a:r>
          </a:p>
          <a:p>
            <a:pPr eaLnBrk="1" hangingPunct="1">
              <a:lnSpc>
                <a:spcPts val="2880"/>
              </a:lnSpc>
              <a:spcBef>
                <a:spcPts val="0"/>
              </a:spcBef>
              <a:buFontTx/>
              <a:buNone/>
              <a:defRPr/>
            </a:pPr>
            <a:r>
              <a:rPr lang="ru-RU" sz="2400" dirty="0" smtClean="0">
                <a:solidFill>
                  <a:schemeClr val="lt1"/>
                </a:solidFill>
              </a:rPr>
              <a:t>пишет картину «Видение отроку Варфоломею». Её сразу </a:t>
            </a:r>
          </a:p>
          <a:p>
            <a:pPr eaLnBrk="1" hangingPunct="1">
              <a:lnSpc>
                <a:spcPts val="2880"/>
              </a:lnSpc>
              <a:spcBef>
                <a:spcPts val="0"/>
              </a:spcBef>
              <a:buFontTx/>
              <a:buNone/>
              <a:defRPr/>
            </a:pPr>
            <a:r>
              <a:rPr lang="ru-RU" sz="2400" dirty="0" smtClean="0">
                <a:solidFill>
                  <a:schemeClr val="lt1"/>
                </a:solidFill>
              </a:rPr>
              <a:t>приобретает П.М. Третьяков для своей галереи.</a:t>
            </a:r>
          </a:p>
          <a:p>
            <a:pPr eaLnBrk="1" hangingPunct="1">
              <a:lnSpc>
                <a:spcPts val="2880"/>
              </a:lnSpc>
              <a:spcBef>
                <a:spcPts val="0"/>
              </a:spcBef>
              <a:buFontTx/>
              <a:buNone/>
              <a:defRPr/>
            </a:pPr>
            <a:r>
              <a:rPr lang="ru-RU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1892г. </a:t>
            </a:r>
            <a:r>
              <a:rPr lang="ru-RU" sz="2400" dirty="0" smtClean="0">
                <a:solidFill>
                  <a:schemeClr val="lt1"/>
                </a:solidFill>
              </a:rPr>
              <a:t>– 500-летие со дня смерти Сергия Радонежского. </a:t>
            </a:r>
          </a:p>
          <a:p>
            <a:pPr eaLnBrk="1" hangingPunct="1">
              <a:lnSpc>
                <a:spcPts val="2880"/>
              </a:lnSpc>
              <a:spcBef>
                <a:spcPts val="0"/>
              </a:spcBef>
              <a:buFontTx/>
              <a:buNone/>
              <a:defRPr/>
            </a:pPr>
            <a:r>
              <a:rPr lang="ru-RU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1897г</a:t>
            </a:r>
            <a:r>
              <a:rPr lang="ru-RU" sz="2400" dirty="0" smtClean="0">
                <a:solidFill>
                  <a:schemeClr val="lt1"/>
                </a:solidFill>
              </a:rPr>
              <a:t>. – художник преподносит в дар Третьяковской </a:t>
            </a:r>
          </a:p>
          <a:p>
            <a:pPr eaLnBrk="1" hangingPunct="1">
              <a:lnSpc>
                <a:spcPts val="2880"/>
              </a:lnSpc>
              <a:spcBef>
                <a:spcPts val="0"/>
              </a:spcBef>
              <a:buFontTx/>
              <a:buNone/>
              <a:defRPr/>
            </a:pPr>
            <a:r>
              <a:rPr lang="ru-RU" sz="2400" dirty="0" smtClean="0">
                <a:solidFill>
                  <a:schemeClr val="lt1"/>
                </a:solidFill>
              </a:rPr>
              <a:t>галерее картины «Сергиевского цикла».</a:t>
            </a:r>
          </a:p>
          <a:p>
            <a:pPr eaLnBrk="1" hangingPunct="1">
              <a:lnSpc>
                <a:spcPts val="2880"/>
              </a:lnSpc>
              <a:spcBef>
                <a:spcPts val="0"/>
              </a:spcBef>
              <a:buFontTx/>
              <a:buNone/>
              <a:defRPr/>
            </a:pPr>
            <a:r>
              <a:rPr lang="ru-RU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1898г</a:t>
            </a:r>
            <a:r>
              <a:rPr lang="ru-RU" sz="2400" dirty="0" smtClean="0">
                <a:solidFill>
                  <a:schemeClr val="lt1"/>
                </a:solidFill>
              </a:rPr>
              <a:t>. – Академия художеств присуждает  звание академика.</a:t>
            </a:r>
          </a:p>
          <a:p>
            <a:pPr eaLnBrk="1" hangingPunct="1">
              <a:lnSpc>
                <a:spcPts val="2880"/>
              </a:lnSpc>
              <a:spcBef>
                <a:spcPts val="0"/>
              </a:spcBef>
              <a:buFontTx/>
              <a:buNone/>
              <a:defRPr/>
            </a:pPr>
            <a:r>
              <a:rPr lang="ru-RU" sz="2400" dirty="0" smtClean="0">
                <a:solidFill>
                  <a:schemeClr val="lt1"/>
                </a:solidFill>
              </a:rPr>
              <a:t>Приверженность  художника духовным традициям народа </a:t>
            </a:r>
          </a:p>
          <a:p>
            <a:pPr eaLnBrk="1" hangingPunct="1">
              <a:lnSpc>
                <a:spcPts val="2880"/>
              </a:lnSpc>
              <a:spcBef>
                <a:spcPts val="0"/>
              </a:spcBef>
              <a:buFontTx/>
              <a:buNone/>
              <a:defRPr/>
            </a:pPr>
            <a:r>
              <a:rPr lang="ru-RU" sz="2400" dirty="0" smtClean="0">
                <a:solidFill>
                  <a:schemeClr val="lt1"/>
                </a:solidFill>
              </a:rPr>
              <a:t>отражают такие произведения художника, как «Чудо», </a:t>
            </a:r>
          </a:p>
          <a:p>
            <a:pPr eaLnBrk="1" hangingPunct="1">
              <a:lnSpc>
                <a:spcPts val="2880"/>
              </a:lnSpc>
              <a:spcBef>
                <a:spcPts val="0"/>
              </a:spcBef>
              <a:buFontTx/>
              <a:buNone/>
              <a:defRPr/>
            </a:pPr>
            <a:r>
              <a:rPr lang="ru-RU" sz="2400" dirty="0" smtClean="0">
                <a:solidFill>
                  <a:schemeClr val="lt1"/>
                </a:solidFill>
              </a:rPr>
              <a:t>«Голгофа», «Зосима Соловецкий», «Дмитрий-царевич», </a:t>
            </a:r>
          </a:p>
          <a:p>
            <a:pPr eaLnBrk="1" hangingPunct="1">
              <a:lnSpc>
                <a:spcPts val="2880"/>
              </a:lnSpc>
              <a:spcBef>
                <a:spcPts val="0"/>
              </a:spcBef>
              <a:buFontTx/>
              <a:buNone/>
              <a:defRPr/>
            </a:pPr>
            <a:r>
              <a:rPr lang="ru-RU" sz="2400" dirty="0" smtClean="0">
                <a:solidFill>
                  <a:schemeClr val="lt1"/>
                </a:solidFill>
              </a:rPr>
              <a:t>«Под благовест», «Святая Русь»</a:t>
            </a:r>
          </a:p>
          <a:p>
            <a:pPr eaLnBrk="1" hangingPunct="1">
              <a:buFontTx/>
              <a:buNone/>
              <a:defRPr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772532" cy="142876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l" eaLnBrk="1" hangingPunct="1">
              <a:defRPr/>
            </a:pPr>
            <a:r>
              <a:rPr lang="ru-RU" sz="3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«Сергиевский цикл» и другие</a:t>
            </a:r>
            <a:br>
              <a:rPr lang="ru-RU" sz="3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</a:br>
            <a:r>
              <a:rPr lang="ru-RU" sz="3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картины, посвященные </a:t>
            </a:r>
            <a:br>
              <a:rPr lang="ru-RU" sz="3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</a:br>
            <a:r>
              <a:rPr lang="ru-RU" sz="3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Сергию Радонежскому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214313" y="1714500"/>
            <a:ext cx="8643937" cy="5000625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400" smtClean="0">
                <a:solidFill>
                  <a:srgbClr val="FFFFFF"/>
                </a:solidFill>
              </a:rPr>
              <a:t>«Юность Сергия Радонежского»</a:t>
            </a:r>
            <a:r>
              <a:rPr lang="ru-RU" sz="2400" smtClean="0"/>
              <a:t>                   «Святая Русь»</a:t>
            </a:r>
            <a:endParaRPr lang="ru-RU" sz="2400" smtClean="0">
              <a:solidFill>
                <a:srgbClr val="FFFFFF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400" smtClean="0">
                <a:solidFill>
                  <a:srgbClr val="FFFFFF"/>
                </a:solidFill>
              </a:rPr>
              <a:t>«Труды преподобного Сергия</a:t>
            </a:r>
            <a:endParaRPr lang="ru-RU" sz="200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400" smtClean="0">
                <a:solidFill>
                  <a:srgbClr val="FFFFFF"/>
                </a:solidFill>
              </a:rPr>
              <a:t>Радонежского»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400" smtClean="0">
                <a:solidFill>
                  <a:srgbClr val="FFFFFF"/>
                </a:solidFill>
              </a:rPr>
              <a:t>«Прощание преподобного Сергия с  князем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400" smtClean="0">
                <a:solidFill>
                  <a:srgbClr val="FFFFFF"/>
                </a:solidFill>
              </a:rPr>
              <a:t>Дмитрием Донским»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400" smtClean="0">
                <a:solidFill>
                  <a:srgbClr val="FFFFFF"/>
                </a:solidFill>
              </a:rPr>
              <a:t>«Сергий Радонежский»                   «Труды преподобного 						    Сергия  Радонежеского»</a:t>
            </a:r>
          </a:p>
        </p:txBody>
      </p:sp>
      <p:pic>
        <p:nvPicPr>
          <p:cNvPr id="9218" name="Picture 2" descr="Святая Русь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04459" y="142852"/>
            <a:ext cx="2239541" cy="1643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220" name="Picture 4" descr="набросок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88057" y="4786322"/>
            <a:ext cx="2146204" cy="19288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222" name="Picture 6" descr="медведь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4597197"/>
            <a:ext cx="2135202" cy="22608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224" name="Picture 8" descr="Святой Сергий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500165" y="4214818"/>
            <a:ext cx="2286015" cy="22860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226" name="Picture 10" descr="Радонежский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143504" y="4286256"/>
            <a:ext cx="2134929" cy="21851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858312" cy="785818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ru-RU" sz="36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Культурологический комментарий</a:t>
            </a:r>
          </a:p>
        </p:txBody>
      </p:sp>
      <p:sp>
        <p:nvSpPr>
          <p:cNvPr id="8195" name="Содержимое 7"/>
          <p:cNvSpPr>
            <a:spLocks noGrp="1"/>
          </p:cNvSpPr>
          <p:nvPr>
            <p:ph sz="half" idx="1"/>
          </p:nvPr>
        </p:nvSpPr>
        <p:spPr>
          <a:xfrm>
            <a:off x="0" y="1071563"/>
            <a:ext cx="4357688" cy="5500687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400" smtClean="0">
                <a:solidFill>
                  <a:srgbClr val="FFFFFF"/>
                </a:solidFill>
              </a:rPr>
              <a:t>1.Каким представился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400" smtClean="0">
                <a:solidFill>
                  <a:srgbClr val="FFFFFF"/>
                </a:solidFill>
              </a:rPr>
              <a:t>вам святой Сергий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400" smtClean="0">
                <a:solidFill>
                  <a:srgbClr val="FFFFFF"/>
                </a:solidFill>
              </a:rPr>
              <a:t>Радонежский, просиявший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400" smtClean="0">
                <a:solidFill>
                  <a:srgbClr val="FFFFFF"/>
                </a:solidFill>
              </a:rPr>
              <a:t>в земле Русской»?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400" smtClean="0">
                <a:solidFill>
                  <a:srgbClr val="FFFFFF"/>
                </a:solidFill>
              </a:rPr>
              <a:t>2.В какую историческую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400" smtClean="0">
                <a:solidFill>
                  <a:srgbClr val="FFFFFF"/>
                </a:solidFill>
              </a:rPr>
              <a:t>эпоху он жил?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sz="2400" smtClean="0">
              <a:solidFill>
                <a:srgbClr val="FFFFFF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400" smtClean="0">
                <a:solidFill>
                  <a:srgbClr val="FFFFFF"/>
                </a:solidFill>
              </a:rPr>
              <a:t>3.Расскажите о семье,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400" smtClean="0">
                <a:solidFill>
                  <a:srgbClr val="FFFFFF"/>
                </a:solidFill>
              </a:rPr>
              <a:t>в  которой он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400" smtClean="0">
                <a:solidFill>
                  <a:srgbClr val="FFFFFF"/>
                </a:solidFill>
              </a:rPr>
              <a:t>воспитывался.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sz="1100" smtClean="0">
              <a:solidFill>
                <a:srgbClr val="FFFFFF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400" smtClean="0">
                <a:solidFill>
                  <a:srgbClr val="FFFFFF"/>
                </a:solidFill>
              </a:rPr>
              <a:t>4.Какие качества ещё с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400" smtClean="0">
                <a:solidFill>
                  <a:srgbClr val="FFFFFF"/>
                </a:solidFill>
              </a:rPr>
              <a:t>детства отличали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400" smtClean="0">
                <a:solidFill>
                  <a:srgbClr val="FFFFFF"/>
                </a:solidFill>
              </a:rPr>
              <a:t>Варфоломея от его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400" smtClean="0">
                <a:solidFill>
                  <a:srgbClr val="FFFFFF"/>
                </a:solidFill>
              </a:rPr>
              <a:t>сверстников?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>
          <a:xfrm>
            <a:off x="4000500" y="1071563"/>
            <a:ext cx="5143500" cy="5214937"/>
          </a:xfrm>
          <a:solidFill>
            <a:schemeClr val="accent1"/>
          </a:solidFill>
        </p:spPr>
        <p:txBody>
          <a:bodyPr/>
          <a:lstStyle/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ru-RU" sz="2400" dirty="0" smtClean="0">
                <a:solidFill>
                  <a:schemeClr val="lt1"/>
                </a:solidFill>
              </a:rPr>
              <a:t>1.Это человек нравственной 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ru-RU" sz="2400" dirty="0" smtClean="0">
                <a:solidFill>
                  <a:schemeClr val="lt1"/>
                </a:solidFill>
              </a:rPr>
              <a:t>чистоты, мудрый, 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ru-RU" sz="2400" dirty="0" smtClean="0">
                <a:solidFill>
                  <a:schemeClr val="lt1"/>
                </a:solidFill>
              </a:rPr>
              <a:t>посвятивший свою жизнь 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ru-RU" sz="2400" dirty="0" smtClean="0">
                <a:solidFill>
                  <a:schemeClr val="lt1"/>
                </a:solidFill>
              </a:rPr>
              <a:t>Богу и людям.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ru-RU" sz="2400" dirty="0" smtClean="0">
                <a:solidFill>
                  <a:schemeClr val="lt1"/>
                </a:solidFill>
              </a:rPr>
              <a:t>2.Он жил около 1314-1392гг., 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ru-RU" sz="2400" dirty="0" smtClean="0">
                <a:solidFill>
                  <a:schemeClr val="lt1"/>
                </a:solidFill>
              </a:rPr>
              <a:t>во времена </a:t>
            </a:r>
            <a:r>
              <a:rPr lang="ru-RU" sz="2400" dirty="0" err="1" smtClean="0">
                <a:solidFill>
                  <a:schemeClr val="lt1"/>
                </a:solidFill>
              </a:rPr>
              <a:t>татаро</a:t>
            </a:r>
            <a:r>
              <a:rPr lang="ru-RU" sz="2400" dirty="0" smtClean="0">
                <a:solidFill>
                  <a:schemeClr val="lt1"/>
                </a:solidFill>
              </a:rPr>
              <a:t>-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ru-RU" sz="2400" dirty="0" smtClean="0">
                <a:solidFill>
                  <a:schemeClr val="lt1"/>
                </a:solidFill>
              </a:rPr>
              <a:t>монгольского нашествия.</a:t>
            </a:r>
          </a:p>
          <a:p>
            <a:pPr marL="0" indent="0" eaLnBrk="1" hangingPunct="1">
              <a:spcBef>
                <a:spcPts val="0"/>
              </a:spcBef>
              <a:buFontTx/>
              <a:buNone/>
              <a:defRPr/>
            </a:pPr>
            <a:r>
              <a:rPr lang="ru-RU" sz="2400" dirty="0" smtClean="0">
                <a:solidFill>
                  <a:schemeClr val="lt1"/>
                </a:solidFill>
              </a:rPr>
              <a:t>3.Родители Варфоломея, Кирилл и Мария, знатные, бояре, но благочестивые и праведные.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ru-RU" sz="1100" dirty="0" smtClean="0">
              <a:solidFill>
                <a:schemeClr val="lt1"/>
              </a:solidFill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ru-RU" sz="2400" dirty="0" smtClean="0">
                <a:solidFill>
                  <a:schemeClr val="lt1"/>
                </a:solidFill>
              </a:rPr>
              <a:t>4.Мечтательность, упорство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ru-RU" sz="2400" dirty="0" smtClean="0">
                <a:solidFill>
                  <a:schemeClr val="lt1"/>
                </a:solidFill>
              </a:rPr>
              <a:t>любовь к одиночеству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3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3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3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3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3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30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30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858312" cy="1000132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lnSpc>
                <a:spcPts val="4320"/>
              </a:lnSpc>
              <a:defRPr/>
            </a:pPr>
            <a:r>
              <a:rPr lang="en-US" sz="4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36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Сюжет картины </a:t>
            </a:r>
            <a:br>
              <a:rPr lang="ru-RU" sz="36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</a:br>
            <a:r>
              <a:rPr lang="ru-RU" sz="36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«Видение отроку Варфоломею» </a:t>
            </a:r>
            <a:endParaRPr lang="ru-RU" sz="36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>
          <a:xfrm>
            <a:off x="0" y="1857375"/>
            <a:ext cx="9001125" cy="485775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mtClean="0"/>
              <a:t>	</a:t>
            </a:r>
            <a:r>
              <a:rPr lang="ru-RU" sz="2800" b="1" smtClean="0">
                <a:solidFill>
                  <a:srgbClr val="FFFFFF"/>
                </a:solidFill>
              </a:rPr>
              <a:t>М.В.Нестеров: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800" b="1" smtClean="0">
                <a:solidFill>
                  <a:srgbClr val="FFFFFF"/>
                </a:solidFill>
              </a:rPr>
              <a:t>«Картина«Видение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800" b="1" smtClean="0">
                <a:solidFill>
                  <a:srgbClr val="FFFFFF"/>
                </a:solidFill>
              </a:rPr>
              <a:t>отроку Варфоломею»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800" b="1" smtClean="0">
                <a:solidFill>
                  <a:srgbClr val="FFFFFF"/>
                </a:solidFill>
              </a:rPr>
              <a:t>передает легенду о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800" b="1" smtClean="0">
                <a:solidFill>
                  <a:srgbClr val="FFFFFF"/>
                </a:solidFill>
              </a:rPr>
              <a:t>детстве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800" b="1" smtClean="0">
                <a:solidFill>
                  <a:srgbClr val="FFFFFF"/>
                </a:solidFill>
              </a:rPr>
              <a:t>преподобного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800" b="1" smtClean="0">
                <a:solidFill>
                  <a:srgbClr val="FFFFFF"/>
                </a:solidFill>
              </a:rPr>
              <a:t>Сергия Радонежского»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4813" y="1285875"/>
            <a:ext cx="4786312" cy="492918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14290"/>
            <a:ext cx="8858312" cy="10668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ru-RU" sz="36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Сюжет картины </a:t>
            </a:r>
            <a:br>
              <a:rPr lang="ru-RU" sz="36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</a:br>
            <a:r>
              <a:rPr lang="ru-RU" sz="36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«Видение отроку Варфоломею»</a:t>
            </a:r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142875" y="1500188"/>
            <a:ext cx="9001125" cy="521493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400" i="1" smtClean="0">
                <a:solidFill>
                  <a:srgbClr val="FFC000"/>
                </a:solidFill>
              </a:rPr>
              <a:t>В основе  сюжета картины лежит религиозное предание</a:t>
            </a:r>
            <a:r>
              <a:rPr lang="ru-RU" sz="2400" smtClean="0">
                <a:solidFill>
                  <a:srgbClr val="FFC000"/>
                </a:solidFill>
              </a:rPr>
              <a:t>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sz="2400" smtClean="0"/>
              <a:t>	</a:t>
            </a:r>
            <a:r>
              <a:rPr lang="ru-RU" sz="2400" smtClean="0">
                <a:solidFill>
                  <a:srgbClr val="FFFFFF"/>
                </a:solidFill>
              </a:rPr>
              <a:t>Однажды отец послал Варфоломея искать пропавших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sz="2400" smtClean="0">
                <a:solidFill>
                  <a:srgbClr val="FFFFFF"/>
                </a:solidFill>
              </a:rPr>
              <a:t>лошадей.  В лесу под дубом юный отрок увидел «старца-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sz="2400" smtClean="0">
                <a:solidFill>
                  <a:srgbClr val="FFFFFF"/>
                </a:solidFill>
              </a:rPr>
              <a:t>черноризца саном пресвитера». Варфоломей приблизился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sz="2400" smtClean="0">
                <a:solidFill>
                  <a:srgbClr val="FFFFFF"/>
                </a:solidFill>
              </a:rPr>
              <a:t>к нему и в ответ на ласковые расспросы старца поведал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sz="2400" smtClean="0">
                <a:solidFill>
                  <a:srgbClr val="FFFFFF"/>
                </a:solidFill>
              </a:rPr>
              <a:t>свою печаль – неспособность овладеть грамотой. Тогда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sz="2400" smtClean="0">
                <a:solidFill>
                  <a:srgbClr val="FFFFFF"/>
                </a:solidFill>
              </a:rPr>
              <a:t>старец, протянув  мальчику кусочек просфоры, повелел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sz="2400" smtClean="0">
                <a:solidFill>
                  <a:srgbClr val="FFFFFF"/>
                </a:solidFill>
              </a:rPr>
              <a:t>вкусить, заверив его, что с этого времени, по  благословению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sz="2400" smtClean="0">
                <a:solidFill>
                  <a:srgbClr val="FFFFFF"/>
                </a:solidFill>
              </a:rPr>
              <a:t>Божьем, постигнет он грамоту.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sz="2400" smtClean="0">
                <a:solidFill>
                  <a:srgbClr val="FFFFFF"/>
                </a:solidFill>
              </a:rPr>
              <a:t>	И действительно, вернувшись из леса домой,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sz="2400" smtClean="0">
                <a:solidFill>
                  <a:srgbClr val="FFFFFF"/>
                </a:solidFill>
              </a:rPr>
              <a:t>Варфоломей, к удивлению родных, сумел правильно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sz="2400" smtClean="0">
                <a:solidFill>
                  <a:srgbClr val="FFFFFF"/>
                </a:solidFill>
              </a:rPr>
              <a:t>прочесть и складно пропеть псалом. Таким образом, по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sz="2400" smtClean="0">
                <a:solidFill>
                  <a:srgbClr val="FFFFFF"/>
                </a:solidFill>
              </a:rPr>
              <a:t>благословению Бога получив разум к  книжному учению, он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sz="2400" smtClean="0">
                <a:solidFill>
                  <a:srgbClr val="FFFFFF"/>
                </a:solidFill>
              </a:rPr>
              <a:t>стал преуспевать  в нем, обретая мудрость.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x7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458A"/>
        </a:dk1>
        <a:lt1>
          <a:srgbClr val="D7D6AE"/>
        </a:lt1>
        <a:dk2>
          <a:srgbClr val="000066"/>
        </a:dk2>
        <a:lt2>
          <a:srgbClr val="006666"/>
        </a:lt2>
        <a:accent1>
          <a:srgbClr val="007A77"/>
        </a:accent1>
        <a:accent2>
          <a:srgbClr val="005856"/>
        </a:accent2>
        <a:accent3>
          <a:srgbClr val="AAAAB8"/>
        </a:accent3>
        <a:accent4>
          <a:srgbClr val="B7B794"/>
        </a:accent4>
        <a:accent5>
          <a:srgbClr val="AABEBD"/>
        </a:accent5>
        <a:accent6>
          <a:srgbClr val="004F4D"/>
        </a:accent6>
        <a:hlink>
          <a:srgbClr val="A8A884"/>
        </a:hlink>
        <a:folHlink>
          <a:srgbClr val="867E5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66"/>
        </a:dk1>
        <a:lt1>
          <a:srgbClr val="FFFFFF"/>
        </a:lt1>
        <a:dk2>
          <a:srgbClr val="660066"/>
        </a:dk2>
        <a:lt2>
          <a:srgbClr val="FFFFCC"/>
        </a:lt2>
        <a:accent1>
          <a:srgbClr val="666699"/>
        </a:accent1>
        <a:accent2>
          <a:srgbClr val="000099"/>
        </a:accent2>
        <a:accent3>
          <a:srgbClr val="FFFFFF"/>
        </a:accent3>
        <a:accent4>
          <a:srgbClr val="000056"/>
        </a:accent4>
        <a:accent5>
          <a:srgbClr val="B8B8CA"/>
        </a:accent5>
        <a:accent6>
          <a:srgbClr val="00008A"/>
        </a:accent6>
        <a:hlink>
          <a:srgbClr val="006666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2B2B2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37373"/>
        </a:accent6>
        <a:hlink>
          <a:srgbClr val="969696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3300"/>
        </a:dk1>
        <a:lt1>
          <a:srgbClr val="DBD0B9"/>
        </a:lt1>
        <a:dk2>
          <a:srgbClr val="09472B"/>
        </a:dk2>
        <a:lt2>
          <a:srgbClr val="A38955"/>
        </a:lt2>
        <a:accent1>
          <a:srgbClr val="B8A378"/>
        </a:accent1>
        <a:accent2>
          <a:srgbClr val="8E774A"/>
        </a:accent2>
        <a:accent3>
          <a:srgbClr val="AAB1AC"/>
        </a:accent3>
        <a:accent4>
          <a:srgbClr val="BBB19E"/>
        </a:accent4>
        <a:accent5>
          <a:srgbClr val="D8CEBE"/>
        </a:accent5>
        <a:accent6>
          <a:srgbClr val="806B42"/>
        </a:accent6>
        <a:hlink>
          <a:srgbClr val="A7A743"/>
        </a:hlink>
        <a:folHlink>
          <a:srgbClr val="91977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5F5F5F"/>
        </a:dk1>
        <a:lt1>
          <a:srgbClr val="DDDDDD"/>
        </a:lt1>
        <a:dk2>
          <a:srgbClr val="000000"/>
        </a:dk2>
        <a:lt2>
          <a:srgbClr val="5F5F5F"/>
        </a:lt2>
        <a:accent1>
          <a:srgbClr val="B2B2B2"/>
        </a:accent1>
        <a:accent2>
          <a:srgbClr val="808080"/>
        </a:accent2>
        <a:accent3>
          <a:srgbClr val="AAAAAA"/>
        </a:accent3>
        <a:accent4>
          <a:srgbClr val="BDBDBD"/>
        </a:accent4>
        <a:accent5>
          <a:srgbClr val="D5D5D5"/>
        </a:accent5>
        <a:accent6>
          <a:srgbClr val="737373"/>
        </a:accent6>
        <a:hlink>
          <a:srgbClr val="B2B2B2"/>
        </a:hlink>
        <a:folHlink>
          <a:srgbClr val="777777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Frax7</Template>
  <TotalTime>383</TotalTime>
  <Words>681</Words>
  <Application>Microsoft Office PowerPoint</Application>
  <PresentationFormat>Экран (4:3)</PresentationFormat>
  <Paragraphs>163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Frax7</vt:lpstr>
      <vt:lpstr>Презентация PowerPoint</vt:lpstr>
      <vt:lpstr>Сочинение по картине М.В. Нестерова «Видение отроку Варфоломею». План-конспект урока. Урок разработан на основе мультимедийной  технологии</vt:lpstr>
      <vt:lpstr>Предварительная подготовка  к сочинению</vt:lpstr>
      <vt:lpstr>  Создание мини проектов:     работа в группах    (картина Н.В.Нестерова)</vt:lpstr>
      <vt:lpstr>Краткий очерк  жизни и творчества художника</vt:lpstr>
      <vt:lpstr>«Сергиевский цикл» и другие  картины, посвященные  Сергию Радонежскому</vt:lpstr>
      <vt:lpstr>Культурологический комментарий</vt:lpstr>
      <vt:lpstr> Сюжет картины  «Видение отроку Варфоломею» </vt:lpstr>
      <vt:lpstr>Сюжет картины  «Видение отроку Варфоломею»</vt:lpstr>
      <vt:lpstr>Словарная работа   </vt:lpstr>
      <vt:lpstr>Словарно-семантическая работа</vt:lpstr>
      <vt:lpstr>Беседа по картине</vt:lpstr>
      <vt:lpstr>Словарно-стилистическая работа</vt:lpstr>
      <vt:lpstr>Работа с искусствоведческими текстами</vt:lpstr>
      <vt:lpstr>Итоги урока. Домашнее 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М.В. Нестеров «Видение отроку Варфоломею»</dc:title>
  <dc:creator>User</dc:creator>
  <cp:lastModifiedBy>Валентина</cp:lastModifiedBy>
  <cp:revision>61</cp:revision>
  <dcterms:modified xsi:type="dcterms:W3CDTF">2017-09-21T14:27:49Z</dcterms:modified>
</cp:coreProperties>
</file>