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9" r:id="rId2"/>
    <p:sldId id="256" r:id="rId3"/>
    <p:sldId id="258" r:id="rId4"/>
    <p:sldId id="263" r:id="rId5"/>
    <p:sldId id="260" r:id="rId6"/>
    <p:sldId id="272" r:id="rId7"/>
    <p:sldId id="278" r:id="rId8"/>
    <p:sldId id="261" r:id="rId9"/>
    <p:sldId id="270" r:id="rId10"/>
    <p:sldId id="277" r:id="rId11"/>
    <p:sldId id="268" r:id="rId12"/>
    <p:sldId id="267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86" autoAdjust="0"/>
    <p:restoredTop sz="95238" autoAdjust="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D16611-C9B0-4166-ACE0-B7DF745C5F09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8395F6-82DE-43CB-8AFB-43B41B74D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3231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0DA331-1CCE-42FB-A0C1-D0343BC2E0D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70CAF-5BC2-497C-AF6C-D0105C2D5F00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55CEA-E8D2-47DB-9008-898CFD080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85A92-4A11-4774-A7FC-CADC8DD184FC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EB71B-2718-479C-AA7A-304E8AB440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1295400"/>
            <a:ext cx="1952625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295400"/>
            <a:ext cx="5705475" cy="4800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C2C50-A32D-42B8-A3FF-77BAE9C1B505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8829A-AFBE-4E49-9671-73FD60BC1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79B77-83B5-4ABE-B1B3-E9DC244A3A96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2A42E-121F-492B-A210-A3CFD9479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BA8A1-B946-4C10-97B9-CCB4FEEEDFCA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D8E0D-2406-413D-BBEE-420251E5E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743200"/>
            <a:ext cx="3810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43200"/>
            <a:ext cx="3810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BBC58-4FF0-41C4-8804-797BB47BD6E2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A8BDD-F8C8-4181-BD4F-A551E0234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50AD-DE3D-4D50-A62D-A6E43513BDE8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8AF72-631F-4EC8-83D3-1AF4E4FCE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9502D-1541-4779-86A0-A0205603D7D2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C5C64-12C0-49D4-ACF4-9F728C499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71E33-B317-4C04-8D33-BB258AB46262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A482-DCE9-437C-90FC-A711AFE59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84675-C4AE-4C19-A7A7-0B6B5B3D286F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82A1F-1C61-44CD-AB1C-F514E0BA8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90A02-3F54-415F-89AA-0DF4BC508EB1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86CDB-9116-4F20-AD4E-14F8B9284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3900" y="1295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743200"/>
            <a:ext cx="777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</a:defRPr>
            </a:lvl1pPr>
          </a:lstStyle>
          <a:p>
            <a:pPr>
              <a:defRPr/>
            </a:pPr>
            <a:fld id="{27885FB5-DD27-45F8-8B30-51C7A1DCA1D0}" type="datetimeFigureOut">
              <a:rPr lang="ru-RU"/>
              <a:pPr>
                <a:defRPr/>
              </a:pPr>
              <a:t>21.09.2017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23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913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latin typeface="+mn-lt"/>
              </a:defRPr>
            </a:lvl1pPr>
          </a:lstStyle>
          <a:p>
            <a:pPr>
              <a:defRPr/>
            </a:pPr>
            <a:fld id="{17305225-07AF-4E36-92E0-D4AB53B50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2954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art-nesterov.ru/painting/28a.ph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8;&#1077;&#1082;&#1089;&#1090;%20&#1055;&#1072;&#1091;&#1089;&#1090;&#1086;&#1074;&#1089;&#1082;&#1080;&#1081;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mota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rt-nesterov.ru/" TargetMode="External"/><Relationship Id="rId2" Type="http://schemas.openxmlformats.org/officeDocument/2006/relationships/hyperlink" Target="&#1050;&#1054;&#1079;&#1099;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art-nesterov.ru/painting/17.php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art-nesterov.ru/painting/66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rt-nesterov.ru/painting/12.php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art-nesterov.ru/painting/55.php" TargetMode="External"/><Relationship Id="rId4" Type="http://schemas.openxmlformats.org/officeDocument/2006/relationships/hyperlink" Target="http://art-nesterov.ru/drawing/4.php" TargetMode="External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7772400" cy="33528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Предлагаемый конспект урока развития речи основан на применении </a:t>
            </a:r>
            <a:r>
              <a:rPr lang="ru-RU" dirty="0"/>
              <a:t>интерактивных </a:t>
            </a:r>
            <a:r>
              <a:rPr lang="ru-RU" dirty="0" smtClean="0"/>
              <a:t>методик. Перед творческими группами поставлены </a:t>
            </a:r>
            <a:r>
              <a:rPr lang="ru-RU" smtClean="0"/>
              <a:t>социально значимые проблемы </a:t>
            </a:r>
            <a:r>
              <a:rPr lang="ru-RU" dirty="0"/>
              <a:t>– </a:t>
            </a:r>
            <a:r>
              <a:rPr lang="ru-RU" dirty="0" smtClean="0"/>
              <a:t>исследовательская, практическая,  информационная.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500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2144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Словарная работа </a:t>
            </a:r>
            <a:b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001125" cy="521493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Преподобный</a:t>
            </a:r>
            <a:r>
              <a:rPr lang="ru-RU" sz="2600" smtClean="0">
                <a:solidFill>
                  <a:srgbClr val="FFFFFF"/>
                </a:solidFill>
              </a:rPr>
              <a:t> – весьма подобный, схожий, похожий на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FF"/>
                </a:solidFill>
              </a:rPr>
              <a:t>что-либо; святость, праведность человека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Оборатать</a:t>
            </a:r>
            <a:r>
              <a:rPr lang="ru-RU" sz="2600" smtClean="0">
                <a:solidFill>
                  <a:srgbClr val="FFFFFF"/>
                </a:solidFill>
              </a:rPr>
              <a:t> -   обработать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Черноризец</a:t>
            </a:r>
            <a:r>
              <a:rPr lang="ru-RU" sz="2600" b="1" smtClean="0">
                <a:solidFill>
                  <a:srgbClr val="FFFFFF"/>
                </a:solidFill>
              </a:rPr>
              <a:t> </a:t>
            </a:r>
            <a:r>
              <a:rPr lang="ru-RU" sz="2600" smtClean="0">
                <a:solidFill>
                  <a:srgbClr val="FFFFFF"/>
                </a:solidFill>
              </a:rPr>
              <a:t>-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Пресвитер</a:t>
            </a:r>
            <a:r>
              <a:rPr lang="ru-RU" sz="2600" smtClean="0">
                <a:solidFill>
                  <a:srgbClr val="FFFFFF"/>
                </a:solidFill>
              </a:rPr>
              <a:t> – священник, иерей, поп.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Просфора</a:t>
            </a:r>
            <a:r>
              <a:rPr lang="ru-RU" sz="2600" smtClean="0">
                <a:solidFill>
                  <a:srgbClr val="FFFFFF"/>
                </a:solidFill>
              </a:rPr>
              <a:t> -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Игумен</a:t>
            </a:r>
            <a:r>
              <a:rPr lang="ru-RU" sz="2600" smtClean="0">
                <a:solidFill>
                  <a:srgbClr val="FFFFFF"/>
                </a:solidFill>
              </a:rPr>
              <a:t> – настоятель монастыря.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Келья</a:t>
            </a:r>
            <a:r>
              <a:rPr lang="ru-RU" sz="2600" smtClean="0">
                <a:solidFill>
                  <a:srgbClr val="FFFFFF"/>
                </a:solidFill>
              </a:rPr>
              <a:t> -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Литургия</a:t>
            </a:r>
            <a:r>
              <a:rPr lang="ru-RU" sz="2600" smtClean="0">
                <a:solidFill>
                  <a:srgbClr val="FFFFFF"/>
                </a:solidFill>
              </a:rPr>
              <a:t> –  священнослужение; обедня.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Пажать</a:t>
            </a:r>
            <a:r>
              <a:rPr lang="ru-RU" sz="2600" smtClean="0">
                <a:solidFill>
                  <a:srgbClr val="FFFFFF"/>
                </a:solidFill>
              </a:rPr>
              <a:t> -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00"/>
                </a:solidFill>
              </a:rPr>
              <a:t>Схима</a:t>
            </a:r>
            <a:r>
              <a:rPr lang="ru-RU" sz="2600" smtClean="0">
                <a:solidFill>
                  <a:srgbClr val="FFFFFF"/>
                </a:solidFill>
              </a:rPr>
              <a:t> – великий ангельский образ, монашеский чин,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600" smtClean="0">
                <a:solidFill>
                  <a:srgbClr val="FFFFFF"/>
                </a:solidFill>
              </a:rPr>
              <a:t>налагающий  самые строгие правила.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78581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Словарно-семантическая работа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643937" cy="5000625"/>
          </a:xfrm>
        </p:spPr>
        <p:txBody>
          <a:bodyPr/>
          <a:lstStyle/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endParaRPr lang="ru-RU" i="1" smtClean="0">
              <a:solidFill>
                <a:srgbClr val="FFC000"/>
              </a:solidFill>
            </a:endParaRPr>
          </a:p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FFC000"/>
                </a:solidFill>
              </a:rPr>
              <a:t>Старец                            «Вечерний звон»</a:t>
            </a:r>
          </a:p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FFC000"/>
                </a:solidFill>
              </a:rPr>
              <a:t>Отрок</a:t>
            </a:r>
          </a:p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FFC000"/>
                </a:solidFill>
              </a:rPr>
              <a:t>Сан</a:t>
            </a:r>
          </a:p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FFC000"/>
                </a:solidFill>
              </a:rPr>
              <a:t>Поведал</a:t>
            </a:r>
          </a:p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FFC000"/>
                </a:solidFill>
              </a:rPr>
              <a:t>Повелел</a:t>
            </a:r>
          </a:p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FFC000"/>
                </a:solidFill>
              </a:rPr>
              <a:t>Вкусить</a:t>
            </a:r>
          </a:p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FFC000"/>
                </a:solidFill>
              </a:rPr>
              <a:t>Псалом</a:t>
            </a:r>
          </a:p>
          <a:p>
            <a:pPr eaLnBrk="1" hangingPunct="1">
              <a:lnSpc>
                <a:spcPts val="2875"/>
              </a:lnSpc>
              <a:spcBef>
                <a:spcPct val="0"/>
              </a:spcBef>
              <a:buFontTx/>
              <a:buNone/>
            </a:pPr>
            <a:r>
              <a:rPr lang="ru-RU" i="1" smtClean="0">
                <a:solidFill>
                  <a:srgbClr val="FFC000"/>
                </a:solidFill>
              </a:rPr>
              <a:t>Благословение </a:t>
            </a:r>
            <a:endParaRPr lang="ru-RU" smtClean="0"/>
          </a:p>
        </p:txBody>
      </p:sp>
      <p:pic>
        <p:nvPicPr>
          <p:cNvPr id="6146" name="Picture 2" descr="вечерний звон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143116"/>
            <a:ext cx="2872558" cy="32105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78581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Беседа по картине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42875" y="1071563"/>
            <a:ext cx="8786813" cy="5643562"/>
          </a:xfrm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solidFill>
                  <a:srgbClr val="FFFFFF"/>
                </a:solidFill>
              </a:rPr>
              <a:t>Какой момент легенды отражен на картине?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solidFill>
                  <a:srgbClr val="FFFFFF"/>
                </a:solidFill>
              </a:rPr>
              <a:t>Удивлен Варфоломей появлением старца?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solidFill>
                  <a:srgbClr val="FFFFFF"/>
                </a:solidFill>
              </a:rPr>
              <a:t>Как художнику удалось передать трогательную беззащитность отрока?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solidFill>
                  <a:srgbClr val="FFFFFF"/>
                </a:solidFill>
              </a:rPr>
              <a:t>Всмотритесь внимательно в глаза Варфоломея. Что поражает в них?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solidFill>
                  <a:srgbClr val="FFFFFF"/>
                </a:solidFill>
              </a:rPr>
              <a:t>Создается ли у вас впечатление, что мальчик разговаривает с монахом? О чем этот диалог?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solidFill>
                  <a:srgbClr val="FFFFFF"/>
                </a:solidFill>
              </a:rPr>
              <a:t>Как изобразил художник старца-монаха?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solidFill>
                  <a:srgbClr val="FFFFFF"/>
                </a:solidFill>
              </a:rPr>
              <a:t>Почему художник так тщательно подбирал пейзаж, составляющий общий фон картины?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solidFill>
                  <a:srgbClr val="FFFFFF"/>
                </a:solidFill>
              </a:rPr>
              <a:t>Помогает ли пейзаж понять настроение мальчика?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AutoNum type="arabicPeriod"/>
            </a:pPr>
            <a:r>
              <a:rPr lang="ru-RU" sz="2400" smtClean="0">
                <a:solidFill>
                  <a:srgbClr val="FFFFFF"/>
                </a:solidFill>
              </a:rPr>
              <a:t>Как созвучность настроения мальчика и природы подчеркнута в композиции картины?</a:t>
            </a:r>
          </a:p>
          <a:p>
            <a:pPr marL="457200" indent="-457200" eaLnBrk="1" hangingPunct="1">
              <a:buFontTx/>
              <a:buAutoNum type="arabicPeriod"/>
            </a:pPr>
            <a:endParaRPr lang="ru-RU" sz="2400" smtClean="0"/>
          </a:p>
          <a:p>
            <a:pPr marL="457200" indent="-457200" eaLnBrk="1" hangingPunct="1">
              <a:buFontTx/>
              <a:buAutoNum type="arabicPeriod"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8572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Словарно-стилистическая работа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8715375" cy="54292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i="1" smtClean="0">
                <a:solidFill>
                  <a:srgbClr val="FFC000"/>
                </a:solidFill>
              </a:rPr>
              <a:t>Объясните значение выражений: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погружен в созерцание;  руки сложены в молитве;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душевная чистота;  поведал свою печаль,  облик старца;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видение отроку;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i="1" smtClean="0">
                <a:solidFill>
                  <a:srgbClr val="FFC000"/>
                </a:solidFill>
              </a:rPr>
              <a:t>Вспомните значение следующих терминов: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Пейзаж, композиция, колорит картины.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i="1" smtClean="0">
                <a:solidFill>
                  <a:srgbClr val="FFC000"/>
                </a:solidFill>
              </a:rPr>
              <a:t>Подберите  эпитеты  к  словам: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листья березки трепетные,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ели темные, 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тишина осенняя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пейзаж  неяркий, 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i="1" smtClean="0">
                <a:solidFill>
                  <a:srgbClr val="FFC000"/>
                </a:solidFill>
              </a:rPr>
              <a:t>Составьте словосочетания со словами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настроение,  изображение, воплощение,  мотив,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окружающая природа.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 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0001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Работа с искусствоведческими текстами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14313" y="1428750"/>
            <a:ext cx="8715375" cy="5072063"/>
          </a:xfrm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i="1" smtClean="0">
                <a:solidFill>
                  <a:srgbClr val="FFC000"/>
                </a:solidFill>
                <a:hlinkClick r:id="rId2" action="ppaction://hlinkfile"/>
              </a:rPr>
              <a:t>Текст № 1, принадлежащий писателю</a:t>
            </a:r>
            <a:r>
              <a:rPr lang="ru-RU" sz="2400" smtClean="0">
                <a:solidFill>
                  <a:srgbClr val="FFFFFF"/>
                </a:solidFill>
              </a:rPr>
              <a:t>.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FFC000"/>
                </a:solidFill>
              </a:rPr>
              <a:t>К. Паустовский «Заметки о живописи».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 - Чем вас заинтересовал текст?  В каких словах заключена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основная мысль текста?  Какие средства художественной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выразительности использует автор при описании картины?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i="1" smtClean="0">
                <a:solidFill>
                  <a:srgbClr val="FFC000"/>
                </a:solidFill>
              </a:rPr>
              <a:t>Текст №2, </a:t>
            </a:r>
            <a:r>
              <a:rPr lang="ru-RU" sz="2400" i="1" smtClean="0">
                <a:solidFill>
                  <a:srgbClr val="FFC000"/>
                </a:solidFill>
                <a:hlinkClick r:id="rId2" action="ppaction://hlinkfile"/>
              </a:rPr>
              <a:t>искусствоведческий</a:t>
            </a:r>
            <a:r>
              <a:rPr lang="ru-RU" sz="2400" i="1" smtClean="0">
                <a:solidFill>
                  <a:srgbClr val="FFC000"/>
                </a:solidFill>
              </a:rPr>
              <a:t>.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FFC000"/>
                </a:solidFill>
              </a:rPr>
              <a:t>А. А. Буевская.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b="1" smtClean="0">
                <a:solidFill>
                  <a:srgbClr val="FFC000"/>
                </a:solidFill>
              </a:rPr>
              <a:t> </a:t>
            </a:r>
            <a:r>
              <a:rPr lang="ru-RU" sz="2400" smtClean="0">
                <a:solidFill>
                  <a:srgbClr val="FFFFFF"/>
                </a:solidFill>
              </a:rPr>
              <a:t>- Что нового вы узнали о картине М.В. Нестерова из этого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текста?  Заметили ли вы разницу в языковом оформлении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текста Буевской в отличие от текста Паустовского?  Какой 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стиль и тип речи преобладают в тесте искусствоведа?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06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Итоги урока.</a:t>
            </a:r>
            <a:b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Домашнее задание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0" y="2357438"/>
            <a:ext cx="9144000" cy="2857500"/>
          </a:xfrm>
        </p:spPr>
        <p:txBody>
          <a:bodyPr/>
          <a:lstStyle/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4000" smtClean="0">
                <a:solidFill>
                  <a:srgbClr val="FFFFFF"/>
                </a:solidFill>
              </a:rPr>
              <a:t>	Написать сочинение по картине</a:t>
            </a:r>
          </a:p>
          <a:p>
            <a:pPr marL="457200" indent="-457200" algn="just" eaLnBrk="1" hangingPunct="1">
              <a:spcBef>
                <a:spcPct val="0"/>
              </a:spcBef>
              <a:buFontTx/>
              <a:buNone/>
            </a:pPr>
            <a:r>
              <a:rPr lang="ru-RU" sz="4000" smtClean="0">
                <a:solidFill>
                  <a:srgbClr val="FFFFFF"/>
                </a:solidFill>
              </a:rPr>
              <a:t>М.В. Нестерова </a:t>
            </a:r>
          </a:p>
          <a:p>
            <a:pPr marL="457200" indent="-457200" algn="ctr" eaLnBrk="1" hangingPunct="1">
              <a:spcBef>
                <a:spcPct val="0"/>
              </a:spcBef>
              <a:buFontTx/>
              <a:buNone/>
            </a:pPr>
            <a:r>
              <a:rPr lang="ru-RU" sz="4000" smtClean="0">
                <a:solidFill>
                  <a:srgbClr val="FFFFFF"/>
                </a:solidFill>
              </a:rPr>
              <a:t>«Видение отроку  Варфоломею»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785794"/>
            <a:ext cx="6143668" cy="350730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Сочинение по картине</a:t>
            </a: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М.В. Нестерова «Видение отроку Варфоломею».</a:t>
            </a:r>
            <a:b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План-конспект урока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. Урок разработан </a:t>
            </a:r>
            <a:r>
              <a:rPr lang="ru-R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 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основе мультимедийной</a:t>
            </a:r>
            <a:r>
              <a:rPr lang="ru-R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технологии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643446"/>
            <a:ext cx="6157348" cy="188189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b="1" dirty="0" smtClean="0"/>
              <a:t>Составитель: В.В. Лютых, учитель русского языка и литературы МБОУ «СШ№36»</a:t>
            </a:r>
          </a:p>
          <a:p>
            <a:pPr eaLnBrk="1" hangingPunct="1">
              <a:defRPr/>
            </a:pPr>
            <a:r>
              <a:rPr lang="ru-RU" sz="2800" b="1" dirty="0" smtClean="0"/>
              <a:t>г.Норильск</a:t>
            </a:r>
            <a:endParaRPr lang="ru-RU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7594" y="916487"/>
            <a:ext cx="2573561" cy="3012580"/>
          </a:xfrm>
          <a:prstGeom prst="rect">
            <a:avLst/>
          </a:prstGeom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86874" cy="114300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Предварительная подготовка</a:t>
            </a:r>
            <a:b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к сочинению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001125" cy="459581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1.Прочитать исторический очерк Б.К. Зайцева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«Преподобный Сергий Радонежский».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2.Выяснить толкование слова </a:t>
            </a:r>
            <a:r>
              <a:rPr lang="ru-RU" b="1" i="1" smtClean="0">
                <a:solidFill>
                  <a:srgbClr val="FFFF00"/>
                </a:solidFill>
              </a:rPr>
              <a:t>преподобный</a:t>
            </a:r>
            <a:r>
              <a:rPr lang="ru-RU" smtClean="0">
                <a:solidFill>
                  <a:srgbClr val="FFFFFF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3.Объяснить, пользуясь </a:t>
            </a:r>
            <a:r>
              <a:rPr lang="ru-RU" smtClean="0">
                <a:solidFill>
                  <a:srgbClr val="FFFF00"/>
                </a:solidFill>
                <a:hlinkClick r:id="rId2"/>
              </a:rPr>
              <a:t>словарем</a:t>
            </a:r>
            <a:r>
              <a:rPr lang="ru-RU" smtClean="0">
                <a:solidFill>
                  <a:srgbClr val="FFFFFF"/>
                </a:solidFill>
              </a:rPr>
              <a:t>, значение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>
                <a:solidFill>
                  <a:srgbClr val="FFFFFF"/>
                </a:solidFill>
              </a:rPr>
              <a:t>устаревших слов и слов церковного обихода: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b="1" i="1" smtClean="0">
                <a:solidFill>
                  <a:srgbClr val="FFFF00"/>
                </a:solidFill>
              </a:rPr>
              <a:t>оборатать, черноризец, пресвитер,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b="1" i="1" smtClean="0">
                <a:solidFill>
                  <a:srgbClr val="FFFF00"/>
                </a:solidFill>
              </a:rPr>
              <a:t>просфора, игумен, келья,  литургия,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b="1" i="1" smtClean="0">
                <a:solidFill>
                  <a:srgbClr val="FFFF00"/>
                </a:solidFill>
              </a:rPr>
              <a:t>пажать, схима.</a:t>
            </a:r>
          </a:p>
          <a:p>
            <a:pPr eaLnBrk="1" hangingPunct="1">
              <a:buFontTx/>
              <a:buNone/>
            </a:pP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42876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lnSpc>
                <a:spcPts val="3840"/>
              </a:lnSpc>
              <a:defRPr/>
            </a:pP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		Создание мини проектов: </a:t>
            </a:r>
            <a:b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			работа в группах</a:t>
            </a: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		(картина Н.В.Нестерова)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072063"/>
          </a:xfrm>
        </p:spPr>
        <p:txBody>
          <a:bodyPr/>
          <a:lstStyle/>
          <a:p>
            <a:pPr marL="0" indent="0" algn="just"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dirty="0" smtClean="0"/>
              <a:t>	</a:t>
            </a:r>
            <a:r>
              <a:rPr lang="ru-RU" sz="2400" b="1" dirty="0" smtClean="0">
                <a:solidFill>
                  <a:srgbClr val="FFFF00"/>
                </a:solidFill>
              </a:rPr>
              <a:t>Главное требование к проекту с позиции </a:t>
            </a:r>
            <a:r>
              <a:rPr lang="ru-RU" sz="2400" b="1" dirty="0" err="1" smtClean="0">
                <a:solidFill>
                  <a:srgbClr val="FFFF00"/>
                </a:solidFill>
              </a:rPr>
              <a:t>компетентностного</a:t>
            </a:r>
            <a:r>
              <a:rPr lang="ru-RU" sz="2400" b="1" dirty="0" smtClean="0">
                <a:solidFill>
                  <a:srgbClr val="FFFF00"/>
                </a:solidFill>
              </a:rPr>
              <a:t> подхода – наличие социально  значимой  задачи, то есть проблемы – </a:t>
            </a:r>
            <a:r>
              <a:rPr lang="ru-RU" sz="2400" b="1" dirty="0" err="1" smtClean="0">
                <a:solidFill>
                  <a:srgbClr val="FFFF00"/>
                </a:solidFill>
              </a:rPr>
              <a:t>исследова-тельской</a:t>
            </a:r>
            <a:r>
              <a:rPr lang="ru-RU" sz="2400" b="1" dirty="0" smtClean="0">
                <a:solidFill>
                  <a:srgbClr val="FFFF00"/>
                </a:solidFill>
              </a:rPr>
              <a:t>, практической информационной</a:t>
            </a:r>
            <a:r>
              <a:rPr lang="ru-RU" sz="2400" dirty="0" smtClean="0">
                <a:solidFill>
                  <a:srgbClr val="FFFF00"/>
                </a:solidFill>
              </a:rPr>
              <a:t>. </a:t>
            </a:r>
          </a:p>
          <a:p>
            <a:pPr marL="0" indent="0" algn="just"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i="1" dirty="0" smtClean="0">
                <a:solidFill>
                  <a:srgbClr val="FFC000"/>
                </a:solidFill>
              </a:rPr>
              <a:t>Задания могут быть </a:t>
            </a:r>
            <a:r>
              <a:rPr lang="ru-RU" sz="2400" i="1" dirty="0" err="1" smtClean="0">
                <a:solidFill>
                  <a:srgbClr val="FFC000"/>
                </a:solidFill>
              </a:rPr>
              <a:t>разноуровневыми</a:t>
            </a:r>
            <a:r>
              <a:rPr lang="ru-RU" sz="2400" i="1" dirty="0" smtClean="0">
                <a:solidFill>
                  <a:srgbClr val="FFC000"/>
                </a:solidFill>
              </a:rPr>
              <a:t> (например:  третья группа – обращение  к учебнику)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chemeClr val="lt1"/>
                </a:solidFill>
              </a:rPr>
              <a:t>1 группа</a:t>
            </a:r>
            <a:r>
              <a:rPr lang="ru-RU" sz="2400" dirty="0" smtClean="0">
                <a:solidFill>
                  <a:schemeClr val="lt1"/>
                </a:solidFill>
              </a:rPr>
              <a:t>: </a:t>
            </a:r>
            <a:r>
              <a:rPr lang="ru-RU" sz="2400" dirty="0" smtClean="0">
                <a:solidFill>
                  <a:schemeClr val="lt1"/>
                </a:solidFill>
                <a:hlinkClick r:id="rId2" action="ppaction://hlinkfile"/>
              </a:rPr>
              <a:t>краткий очерк жизни и творчества Нестерова</a:t>
            </a:r>
            <a:r>
              <a:rPr lang="ru-RU" sz="2400" dirty="0" smtClean="0">
                <a:solidFill>
                  <a:schemeClr val="lt1"/>
                </a:solidFill>
              </a:rPr>
              <a:t>.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chemeClr val="lt1"/>
                </a:solidFill>
              </a:rPr>
              <a:t>2 группа</a:t>
            </a:r>
            <a:r>
              <a:rPr lang="ru-RU" sz="2400" dirty="0" smtClean="0">
                <a:solidFill>
                  <a:schemeClr val="lt1"/>
                </a:solidFill>
              </a:rPr>
              <a:t>: подготовить </a:t>
            </a:r>
            <a:r>
              <a:rPr lang="ru-RU" sz="2400" dirty="0" smtClean="0">
                <a:solidFill>
                  <a:schemeClr val="lt1"/>
                </a:solidFill>
                <a:hlinkClick r:id="rId3"/>
              </a:rPr>
              <a:t>виртуальную экскурсию </a:t>
            </a:r>
            <a:r>
              <a:rPr lang="ru-RU" sz="2400" dirty="0" smtClean="0">
                <a:solidFill>
                  <a:schemeClr val="lt1"/>
                </a:solidFill>
              </a:rPr>
              <a:t>«Картины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«Сергиевского цикла».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chemeClr val="lt1"/>
                </a:solidFill>
              </a:rPr>
              <a:t>3 группа</a:t>
            </a:r>
            <a:r>
              <a:rPr lang="ru-RU" sz="2400" dirty="0" smtClean="0">
                <a:solidFill>
                  <a:schemeClr val="lt1"/>
                </a:solidFill>
              </a:rPr>
              <a:t>: сюжет картины «Видение отроку Варфоломею».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b="1" dirty="0" smtClean="0">
                <a:solidFill>
                  <a:schemeClr val="lt1"/>
                </a:solidFill>
              </a:rPr>
              <a:t>4 группа</a:t>
            </a:r>
            <a:r>
              <a:rPr lang="ru-RU" sz="2400" dirty="0" smtClean="0">
                <a:solidFill>
                  <a:schemeClr val="lt1"/>
                </a:solidFill>
              </a:rPr>
              <a:t>: </a:t>
            </a:r>
            <a:r>
              <a:rPr lang="ru-RU" sz="2400" dirty="0" smtClean="0">
                <a:solidFill>
                  <a:schemeClr val="lt1"/>
                </a:solidFill>
                <a:hlinkClick r:id="rId2" action="ppaction://hlinkfile"/>
              </a:rPr>
              <a:t>раскрыть значение устаревших и многозначных </a:t>
            </a:r>
            <a:endParaRPr lang="ru-RU" sz="2400" dirty="0" smtClean="0">
              <a:solidFill>
                <a:schemeClr val="lt1"/>
              </a:solidFill>
            </a:endParaRP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слов: </a:t>
            </a:r>
            <a:r>
              <a:rPr lang="ru-RU" sz="2400" i="1" dirty="0" smtClean="0">
                <a:solidFill>
                  <a:srgbClr val="FFC000"/>
                </a:solidFill>
              </a:rPr>
              <a:t>старец, отрок, </a:t>
            </a:r>
            <a:r>
              <a:rPr lang="en-US" sz="2400" i="1" dirty="0" smtClean="0">
                <a:solidFill>
                  <a:srgbClr val="FFC000"/>
                </a:solidFill>
              </a:rPr>
              <a:t> </a:t>
            </a:r>
            <a:r>
              <a:rPr lang="ru-RU" sz="2400" i="1" dirty="0" smtClean="0">
                <a:solidFill>
                  <a:srgbClr val="FFC000"/>
                </a:solidFill>
              </a:rPr>
              <a:t>сан, поведал, повелел, вкусить,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i="1" dirty="0" smtClean="0">
                <a:solidFill>
                  <a:srgbClr val="FFC000"/>
                </a:solidFill>
              </a:rPr>
              <a:t>псалом, благословение; </a:t>
            </a:r>
            <a:r>
              <a:rPr lang="ru-RU" sz="2400" dirty="0" smtClean="0">
                <a:solidFill>
                  <a:schemeClr val="lt1"/>
                </a:solidFill>
              </a:rPr>
              <a:t>подобрать синонимы, антонимы.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endParaRPr lang="ru-RU" sz="2800" dirty="0" smtClean="0">
              <a:solidFill>
                <a:schemeClr val="lt1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0001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ts val="4320"/>
              </a:lnSpc>
              <a:defRPr/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Краткий очерк </a:t>
            </a:r>
            <a:b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жизни и творчества художника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/>
          <a:lstStyle/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1862 год, 31 мая </a:t>
            </a:r>
            <a:r>
              <a:rPr lang="ru-RU" sz="2400" dirty="0" smtClean="0">
                <a:solidFill>
                  <a:schemeClr val="lt1"/>
                </a:solidFill>
              </a:rPr>
              <a:t>– родился в Уфе  в семье, жившей по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старинному укладу: церковь, посты, праздники.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1877г. </a:t>
            </a:r>
            <a:r>
              <a:rPr lang="ru-RU" sz="2400" dirty="0" smtClean="0">
                <a:solidFill>
                  <a:schemeClr val="lt1"/>
                </a:solidFill>
              </a:rPr>
              <a:t>– Московское училище живописи, ваяния и зодчества.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1881г. </a:t>
            </a:r>
            <a:r>
              <a:rPr lang="ru-RU" sz="2400" dirty="0" smtClean="0">
                <a:solidFill>
                  <a:schemeClr val="lt1"/>
                </a:solidFill>
              </a:rPr>
              <a:t>– Петербургская Академия художеств.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1888г.,</a:t>
            </a:r>
            <a:r>
              <a:rPr lang="ru-RU" sz="2400" dirty="0" smtClean="0">
                <a:solidFill>
                  <a:schemeClr val="lt1"/>
                </a:solidFill>
              </a:rPr>
              <a:t>лето – Сергиев Посад Троице-Сергиева лавра, 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пишет картину «Видение отроку Варфоломею». Её сразу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приобретает П.М. Третьяков для своей галереи.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1892г. </a:t>
            </a:r>
            <a:r>
              <a:rPr lang="ru-RU" sz="2400" dirty="0" smtClean="0">
                <a:solidFill>
                  <a:schemeClr val="lt1"/>
                </a:solidFill>
              </a:rPr>
              <a:t>– 500-летие со дня смерти Сергия Радонежского.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1897г</a:t>
            </a:r>
            <a:r>
              <a:rPr lang="ru-RU" sz="2400" dirty="0" smtClean="0">
                <a:solidFill>
                  <a:schemeClr val="lt1"/>
                </a:solidFill>
              </a:rPr>
              <a:t>. – художник преподносит в дар Третьяковской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галерее картины «Сергиевского цикла».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1898г</a:t>
            </a:r>
            <a:r>
              <a:rPr lang="ru-RU" sz="2400" dirty="0" smtClean="0">
                <a:solidFill>
                  <a:schemeClr val="lt1"/>
                </a:solidFill>
              </a:rPr>
              <a:t>. – Академия художеств присуждает  звание академика.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Приверженность  художника духовным традициям народа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отражают такие произведения художника, как «Чудо»,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«Голгофа», «Зосима Соловецкий», «Дмитрий-царевич», </a:t>
            </a:r>
          </a:p>
          <a:p>
            <a:pPr eaLnBrk="1" hangingPunct="1">
              <a:lnSpc>
                <a:spcPts val="2880"/>
              </a:lnSpc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«Под благовест», «Святая Русь»</a:t>
            </a:r>
          </a:p>
          <a:p>
            <a:pPr eaLnBrk="1" hangingPunct="1">
              <a:buFontTx/>
              <a:buNone/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72532" cy="142876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 eaLnBrk="1" hangingPunct="1">
              <a:defRPr/>
            </a:pPr>
            <a:r>
              <a:rPr lang="ru-RU" sz="3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«Сергиевский цикл» и другие</a:t>
            </a:r>
            <a:br>
              <a:rPr lang="ru-RU" sz="3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картины, посвященные </a:t>
            </a:r>
            <a:br>
              <a:rPr lang="ru-RU" sz="3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Сергию Радонежскому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14313" y="1714500"/>
            <a:ext cx="8643937" cy="500062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«Юность Сергия Радонежского»</a:t>
            </a:r>
            <a:r>
              <a:rPr lang="ru-RU" sz="2400" smtClean="0"/>
              <a:t>                   «Святая Русь»</a:t>
            </a:r>
            <a:endParaRPr lang="ru-RU" sz="2400" smtClean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«Труды преподобного Сергия</a:t>
            </a:r>
            <a:endParaRPr lang="ru-RU" sz="20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Радонежского»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«Прощание преподобного Сергия с  князем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Дмитрием Донским»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«Сергий Радонежский»                   «Труды преподобного 						    Сергия  Радонежеского»</a:t>
            </a:r>
          </a:p>
        </p:txBody>
      </p:sp>
      <p:pic>
        <p:nvPicPr>
          <p:cNvPr id="9218" name="Picture 2" descr="Святая Русь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4459" y="142852"/>
            <a:ext cx="2239541" cy="1643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220" name="Picture 4" descr="набросок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8057" y="4786322"/>
            <a:ext cx="214620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2" name="Picture 6" descr="медведь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597197"/>
            <a:ext cx="2135202" cy="2260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4" name="Picture 8" descr="Святой Сергий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00165" y="4214818"/>
            <a:ext cx="2286015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6" name="Picture 10" descr="Радонежский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3504" y="4286256"/>
            <a:ext cx="2134929" cy="2185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78581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Культурологический комментарий</a:t>
            </a:r>
          </a:p>
        </p:txBody>
      </p:sp>
      <p:sp>
        <p:nvSpPr>
          <p:cNvPr id="8195" name="Содержимое 7"/>
          <p:cNvSpPr>
            <a:spLocks noGrp="1"/>
          </p:cNvSpPr>
          <p:nvPr>
            <p:ph sz="half" idx="1"/>
          </p:nvPr>
        </p:nvSpPr>
        <p:spPr>
          <a:xfrm>
            <a:off x="0" y="1071563"/>
            <a:ext cx="4357688" cy="55006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1.Каким представился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вам святой Сергий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Радонежский, просиявший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в земле Русской»?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2.В какую историческую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эпоху он жил?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2400" smtClean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3.Расскажите о семье,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в  которой он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воспитывался.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1100" smtClean="0">
              <a:solidFill>
                <a:srgbClr val="FFFF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4.Какие качества ещё с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детства отличали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Варфоломея от его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сверстников?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000500" y="1071563"/>
            <a:ext cx="5143500" cy="5214937"/>
          </a:xfrm>
          <a:solidFill>
            <a:schemeClr val="accent1"/>
          </a:solidFill>
        </p:spPr>
        <p:txBody>
          <a:bodyPr/>
          <a:lstStyle/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1.Это человек нравственной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чистоты, мудрый,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посвятивший свою жизнь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Богу и людям.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2.Он жил около 1314-1392гг., 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во времена </a:t>
            </a:r>
            <a:r>
              <a:rPr lang="ru-RU" sz="2400" dirty="0" err="1" smtClean="0">
                <a:solidFill>
                  <a:schemeClr val="lt1"/>
                </a:solidFill>
              </a:rPr>
              <a:t>татаро</a:t>
            </a:r>
            <a:r>
              <a:rPr lang="ru-RU" sz="2400" dirty="0" smtClean="0">
                <a:solidFill>
                  <a:schemeClr val="lt1"/>
                </a:solidFill>
              </a:rPr>
              <a:t>-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монгольского нашествия.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3.Родители Варфоломея, Кирилл и Мария, знатные, бояре, но благочестивые и праведные.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ru-RU" sz="1100" dirty="0" smtClean="0">
              <a:solidFill>
                <a:schemeClr val="lt1"/>
              </a:solidFill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4.Мечтательность, упорство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ru-RU" sz="2400" dirty="0" smtClean="0">
                <a:solidFill>
                  <a:schemeClr val="lt1"/>
                </a:solidFill>
              </a:rPr>
              <a:t>любовь к одиночеству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0001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ts val="4320"/>
              </a:lnSpc>
              <a:defRPr/>
            </a:pPr>
            <a:r>
              <a:rPr lang="en-US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Сюжет картины </a:t>
            </a:r>
            <a:b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«Видение отроку Варфоломею» </a:t>
            </a:r>
            <a:endParaRPr lang="ru-RU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0" y="1857375"/>
            <a:ext cx="9001125" cy="48577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mtClean="0"/>
              <a:t>	</a:t>
            </a:r>
            <a:r>
              <a:rPr lang="ru-RU" sz="2800" b="1" smtClean="0">
                <a:solidFill>
                  <a:srgbClr val="FFFFFF"/>
                </a:solidFill>
              </a:rPr>
              <a:t>М.В.Нестеров: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smtClean="0">
                <a:solidFill>
                  <a:srgbClr val="FFFFFF"/>
                </a:solidFill>
              </a:rPr>
              <a:t>«Картина«Видение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smtClean="0">
                <a:solidFill>
                  <a:srgbClr val="FFFFFF"/>
                </a:solidFill>
              </a:rPr>
              <a:t>отроку Варфоломею»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smtClean="0">
                <a:solidFill>
                  <a:srgbClr val="FFFFFF"/>
                </a:solidFill>
              </a:rPr>
              <a:t>передает легенду о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smtClean="0">
                <a:solidFill>
                  <a:srgbClr val="FFFFFF"/>
                </a:solidFill>
              </a:rPr>
              <a:t>детстве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smtClean="0">
                <a:solidFill>
                  <a:srgbClr val="FFFFFF"/>
                </a:solidFill>
              </a:rPr>
              <a:t>преподобного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sz="2800" b="1" smtClean="0">
                <a:solidFill>
                  <a:srgbClr val="FFFFFF"/>
                </a:solidFill>
              </a:rPr>
              <a:t>Сергия Радонежского»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3" y="1285875"/>
            <a:ext cx="4786312" cy="49291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858312" cy="106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Сюжет картины </a:t>
            </a:r>
            <a:b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«Видение отроку Варфоломею»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42875" y="1500188"/>
            <a:ext cx="9001125" cy="52149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i="1" smtClean="0">
                <a:solidFill>
                  <a:srgbClr val="FFC000"/>
                </a:solidFill>
              </a:rPr>
              <a:t>В основе  сюжета картины лежит религиозное предание</a:t>
            </a:r>
            <a:r>
              <a:rPr lang="ru-RU" sz="2400" smtClean="0">
                <a:solidFill>
                  <a:srgbClr val="FFC000"/>
                </a:solidFill>
              </a:rPr>
              <a:t>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/>
              <a:t>	</a:t>
            </a:r>
            <a:r>
              <a:rPr lang="ru-RU" sz="2400" smtClean="0">
                <a:solidFill>
                  <a:srgbClr val="FFFFFF"/>
                </a:solidFill>
              </a:rPr>
              <a:t>Однажды отец послал Варфоломея искать пропавших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лошадей.  В лесу под дубом юный отрок увидел «старца-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черноризца саном пресвитера». Варфоломей приблизился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к нему и в ответ на ласковые расспросы старца поведал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свою печаль – неспособность овладеть грамотой. Тогда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старец, протянув  мальчику кусочек просфоры, повелел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вкусить, заверив его, что с этого времени, по  благословению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Божьем, постигнет он грамоту.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	И действительно, вернувшись из леса домой,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Варфоломей, к удивлению родных, сумел правильно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прочесть и складно пропеть псалом. Таким образом, по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благословению Бога получив разум к  книжному учению, он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sz="2400" smtClean="0">
                <a:solidFill>
                  <a:srgbClr val="FFFFFF"/>
                </a:solidFill>
              </a:rPr>
              <a:t>стал преуспевать  в нем, обретая мудрость.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x7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Frax7</Template>
  <TotalTime>383</TotalTime>
  <Words>681</Words>
  <Application>Microsoft Office PowerPoint</Application>
  <PresentationFormat>Экран (4:3)</PresentationFormat>
  <Paragraphs>163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Frax7</vt:lpstr>
      <vt:lpstr>Презентация PowerPoint</vt:lpstr>
      <vt:lpstr>Сочинение по картине М.В. Нестерова «Видение отроку Варфоломею». План-конспект урока. Урок разработан на основе мультимедийной  технологии</vt:lpstr>
      <vt:lpstr>Предварительная подготовка  к сочинению</vt:lpstr>
      <vt:lpstr>  Создание мини проектов:     работа в группах    (картина Н.В.Нестерова)</vt:lpstr>
      <vt:lpstr>Краткий очерк  жизни и творчества художника</vt:lpstr>
      <vt:lpstr>«Сергиевский цикл» и другие  картины, посвященные  Сергию Радонежскому</vt:lpstr>
      <vt:lpstr>Культурологический комментарий</vt:lpstr>
      <vt:lpstr> Сюжет картины  «Видение отроку Варфоломею» </vt:lpstr>
      <vt:lpstr>Сюжет картины  «Видение отроку Варфоломею»</vt:lpstr>
      <vt:lpstr>Словарная работа   </vt:lpstr>
      <vt:lpstr>Словарно-семантическая работа</vt:lpstr>
      <vt:lpstr>Беседа по картине</vt:lpstr>
      <vt:lpstr>Словарно-стилистическая работа</vt:lpstr>
      <vt:lpstr>Работа с искусствоведческими текстами</vt:lpstr>
      <vt:lpstr>Итоги урока. 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М.В. Нестеров «Видение отроку Варфоломею»</dc:title>
  <dc:creator>User</dc:creator>
  <cp:lastModifiedBy>Валентина</cp:lastModifiedBy>
  <cp:revision>61</cp:revision>
  <dcterms:modified xsi:type="dcterms:W3CDTF">2017-09-21T14:27:49Z</dcterms:modified>
</cp:coreProperties>
</file>