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2" r:id="rId4"/>
  </p:sldMasterIdLst>
  <p:notesMasterIdLst>
    <p:notesMasterId r:id="rId19"/>
  </p:notesMasterIdLst>
  <p:sldIdLst>
    <p:sldId id="256" r:id="rId5"/>
    <p:sldId id="259" r:id="rId6"/>
    <p:sldId id="257" r:id="rId7"/>
    <p:sldId id="274" r:id="rId8"/>
    <p:sldId id="263" r:id="rId9"/>
    <p:sldId id="264" r:id="rId10"/>
    <p:sldId id="265" r:id="rId11"/>
    <p:sldId id="267" r:id="rId12"/>
    <p:sldId id="262" r:id="rId13"/>
    <p:sldId id="269" r:id="rId14"/>
    <p:sldId id="272" r:id="rId15"/>
    <p:sldId id="270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  <a:srgbClr val="FFCC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911CE3-86E2-4C34-9032-B3DDF51FC7EA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91E930C-D6C1-48D3-91A6-0803FA60F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95557A-FF48-46E7-8DC5-830254E6477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14800"/>
            <a:ext cx="69342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DEE7-7AB3-471C-BE4D-CB379B8C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3644-42BB-45C4-ACA6-D8BC573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274638"/>
            <a:ext cx="1771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5162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9AA2-0E51-4BA0-88E7-D6EFA0E53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0EAE-4329-477E-ACDC-7F635E0EB8E4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E251-B9CC-421D-B3F3-88A033359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9F4BF-08FA-4334-8E4D-1A013E40B10B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450B-7261-498D-9D3A-F9A7DD89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C068-8165-4AFE-9630-B35E7B376E78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33B2-E97D-442C-AB96-2FA75F986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287E5-3D06-4CD9-B09A-2CE15979757C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EB40-F18B-4F8D-89C9-BFD06824F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B850-A34D-484A-972C-644D2BA6C663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744C-3658-4B4C-AA5D-8EAAE1654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28CDB-DF1D-422B-B129-4FC0DD4542C9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173B-6141-4AAB-B3C3-5A0973DB3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C12A-6B16-43B7-9B20-EF1F67E578FE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7E0D-7E71-4676-88EB-F2FBD4FFE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EEFA-05C2-4FFE-9241-8C085A2475A8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8DB4-EA70-48C0-8BD5-1EC55687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394D-CC97-4185-943D-84A268AE4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52EE-B2F7-469D-92F3-5300A8DF9E94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E0E6-0423-4327-8410-F5CD8618E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231D3-0ED6-4859-A97A-4A676ACC38CB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EBE3-89A2-4FBF-9020-50C02A9B2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577B-29D2-44FE-8186-AD7C4CA95A1E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B22C-298A-4C1F-A00D-8CC47108C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14800"/>
            <a:ext cx="69342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D0DC-2D50-4AF2-AE58-8E597801D54A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0DA9-393A-44D5-AD79-7FCF3A4C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2EB4-6A92-4033-8DCF-D1A323397A31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2070-E5E4-486C-913B-EBD4C3563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A26AA-1CD5-4139-8F01-675D9351F009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52FF7-258A-49FC-91CC-C20F0E5C4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69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AC1E-6068-42F1-B731-8A778966C772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253D-CC8A-4C15-9469-ACF613A9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9EBB0-3DC3-49CF-9B25-3C6104751712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522D-195F-4B67-A87D-DD848D173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CCE3-8980-4BE7-8760-BC368A745B20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E6D7A-A918-4A83-9FCD-FAB045A72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C517-E539-4019-86E1-196B8CD235D8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1B1C-BD8D-42C6-AEB8-19D39238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C4D83-93D5-4993-B17E-DAF13F024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725B-99EC-42F8-9B03-1C6B62D111B6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6412-91D0-4C4B-8EEF-C0514AA4C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02F98-60E6-49DB-AB3A-3C7A8DE3CBFF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F2C8-D337-4D11-A351-4179B9CE9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2D1D-C931-49CA-9472-27318EB5F5C8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DAD4-971A-4768-8478-7EEAE083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274638"/>
            <a:ext cx="1771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5162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5B61-76E0-4EAA-9CAE-11102681DB06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E660-F012-49AE-8A3F-113B51A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F7065-2E6A-4012-AEF4-7A1878F5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90C4-4EB4-4244-9C33-80C0B2F09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44F1E-E86A-4007-B57B-1202E776E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B6EE8-165B-4EEF-B49B-0A6793024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F70F7-31BA-47B4-AAE0-7C85BE5DB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8176-0889-4921-B20B-070AD662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69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CC4C-EB25-4A13-B6FB-0C0F90C0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CDDF2-5705-4F09-96FC-040BD16C4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DD42-BE9E-478E-9A86-A18606D9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E795-586F-4C51-9E6B-B1BAFE3F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2408E-3036-49E6-9833-6201A1CB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17526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533400"/>
            <a:ext cx="51054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F384F-3857-48E8-8719-C413C5E9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6D7C-E88B-4164-B5B0-39B8E6700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87D4-EB09-49E6-AF6F-F13A83BDD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946AF-808F-4AC5-9D95-00946D20D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36557-6FA7-4C6C-9389-9EBCBE0A7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5AECF-297A-48D9-B1CF-F85C71ADE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74638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5225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C224C5D-36D6-4932-85DE-F9C8350D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1197FBFB-79EA-49A3-BC79-E20A03F771DF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947ED1B-FBEE-4C39-ABF9-6B0B65361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74638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5A1F6174-3B80-4761-99D4-595C1FE1B10E}" type="datetime1">
              <a:rPr lang="en-US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5225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0FC4F50-A558-4C72-91C1-DDB9B71D8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533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514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125" y="62484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248400"/>
            <a:ext cx="261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0525" y="62484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B2EEED8-8FF5-463C-9D73-2C0F6911F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217613" y="1701800"/>
            <a:ext cx="1065213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0&amp;text=%D0%BA%D0%B0%D1%80%D1%82%D0%B8%D0%BD%D0%BA%D0%B8%20%D0%BA%D0%BB%D0%B0%D1%81%D1%81%D0%B8%D1%87%D0%B5%D1%81%D0%BA%D0%BE%D0%B9%20%D0%BB%D0%B8%D1%82%D0%B5%D1%80%D0%B0%D1%82%D1%83%D1%80%D1%8B&amp;spsite=www.hotcd.ru&amp;img_url=mastercd.ru/img/21239_0-550-700-1.jpg&amp;rpt=simage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285728"/>
            <a:ext cx="7429552" cy="1928826"/>
          </a:xfrm>
          <a:extLst>
            <a:ext uri="{91240B29-F687-4F45-9708-019B960494DF}"/>
          </a:extLst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Жаргонизмы в речи школьников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3786190"/>
            <a:ext cx="6143668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i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Составитель: </a:t>
            </a:r>
            <a:r>
              <a:rPr lang="ru-RU" sz="2000" b="1" i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Гарчева</a:t>
            </a:r>
            <a:r>
              <a:rPr lang="ru-RU" sz="2000" b="1" i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Ирина Анатольевна, учитель русского языка и литературы МБОУ «СШ №36</a:t>
            </a:r>
            <a:r>
              <a:rPr lang="ru-RU" sz="2000" b="1" i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 г.Норильск </a:t>
            </a:r>
            <a:endParaRPr lang="ru-RU" sz="20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285852" y="333375"/>
            <a:ext cx="757242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Сделай </a:t>
            </a:r>
          </a:p>
          <a:p>
            <a:pPr algn="ctr">
              <a:defRPr/>
            </a:pPr>
            <a:r>
              <a:rPr lang="ru-RU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 выбор и помни: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285992"/>
            <a:ext cx="7500990" cy="4228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42900" algn="ctr">
              <a:spcBef>
                <a:spcPct val="20000"/>
              </a:spcBef>
              <a:buClr>
                <a:srgbClr val="CC6600"/>
              </a:buClr>
              <a:defRPr/>
            </a:pPr>
            <a:r>
              <a:rPr lang="ru-RU" sz="32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Сленг намертво прирастает к тебе.</a:t>
            </a:r>
          </a:p>
          <a:p>
            <a:pPr indent="342900" algn="ctr">
              <a:spcBef>
                <a:spcPct val="20000"/>
              </a:spcBef>
              <a:buClr>
                <a:srgbClr val="CC6600"/>
              </a:buClr>
              <a:defRPr/>
            </a:pPr>
            <a:r>
              <a:rPr lang="ru-RU" sz="32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Злоупотребление жаргонной лексикой  говорит о бедности словарного запаса.</a:t>
            </a:r>
          </a:p>
          <a:p>
            <a:pPr indent="342900" algn="ctr">
              <a:spcBef>
                <a:spcPct val="20000"/>
              </a:spcBef>
              <a:buClr>
                <a:srgbClr val="CC6600"/>
              </a:buClr>
              <a:defRPr/>
            </a:pPr>
            <a:r>
              <a:rPr lang="ru-RU" sz="32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Обрати внимание, что все всегда разговаривают с тобой на нормальном русском языке.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76438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Чистое</a:t>
            </a:r>
            <a:r>
              <a:rPr lang="ru-RU" sz="4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000240"/>
            <a:ext cx="7643866" cy="376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sz="28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Российские ученые доказали, что жаргонная лексика оказывает разрушительное влияние на человеческий организм.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defRPr/>
            </a:pPr>
            <a:endParaRPr lang="ru-RU" sz="2600" b="1" i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sz="26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Добрые слова  совершенствуют человека.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v"/>
              <a:defRPr/>
            </a:pPr>
            <a:endParaRPr lang="ru-RU" sz="2600" b="1" i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sz="2600" b="1" i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Бранные, жаргонные - разрушают.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9"/>
            <a:ext cx="75724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714488"/>
            <a:ext cx="7572428" cy="27730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Слова, используемые человеком, влияют на его генофонд.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речи отражается уровень образованности говорящего.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sz="2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Старайтесь читать побольше. Лекарство от этих паразитов – литература.</a:t>
            </a:r>
          </a:p>
        </p:txBody>
      </p:sp>
      <p:pic>
        <p:nvPicPr>
          <p:cNvPr id="1026" name="Picture 2" descr="i?id=17040598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32200">
            <a:off x="6324600" y="4903788"/>
            <a:ext cx="15652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http://im5-tub.yandex.net/i?id=54514614&amp;tov=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4929198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027" name="Рисунок 10" descr="http://im2-tub.yandex.net/i?id=8048971&amp;tov=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786322"/>
            <a:ext cx="1571636" cy="1643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214554"/>
            <a:ext cx="650085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</a:t>
            </a:r>
          </a:p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003_6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214423"/>
            <a:ext cx="536420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42851"/>
            <a:ext cx="5000660" cy="666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6824" y="-1"/>
            <a:ext cx="6601390" cy="689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139559"/>
            <a:ext cx="7779168" cy="671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2000240"/>
            <a:ext cx="4000528" cy="313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-285776"/>
            <a:ext cx="6643734" cy="9664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00232" y="0"/>
            <a:ext cx="6429420" cy="4550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5786" y="0"/>
            <a:ext cx="8070875" cy="672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2285992"/>
            <a:ext cx="6572296" cy="1571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      ИССЛЕДОВАНИЯ</a:t>
            </a:r>
            <a:endParaRPr lang="ru-RU" sz="44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214282" y="214290"/>
            <a:ext cx="2786082" cy="2000264"/>
          </a:xfrm>
          <a:prstGeom prst="octagon">
            <a:avLst>
              <a:gd name="adj" fmla="val 21884"/>
            </a:avLst>
          </a:prstGeom>
          <a:ln>
            <a:headEnd type="none" w="sm" len="sm"/>
            <a:tailEnd type="none" w="sm" len="sm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12700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</a:t>
            </a: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понятие  </a:t>
            </a: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«жаргон»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143636" y="214290"/>
            <a:ext cx="2786082" cy="1928825"/>
          </a:xfrm>
          <a:prstGeom prst="octagon">
            <a:avLst>
              <a:gd name="adj" fmla="val 23230"/>
            </a:avLst>
          </a:prstGeom>
          <a:ln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Определить,</a:t>
            </a:r>
          </a:p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выделить и</a:t>
            </a:r>
          </a:p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описать функции</a:t>
            </a:r>
          </a:p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разновидности</a:t>
            </a:r>
          </a:p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жаргона</a:t>
            </a:r>
          </a:p>
          <a:p>
            <a:pPr algn="ctr">
              <a:defRPr/>
            </a:pP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28662" y="4143380"/>
            <a:ext cx="3071834" cy="2428892"/>
          </a:xfrm>
          <a:prstGeom prst="octagon">
            <a:avLst>
              <a:gd name="adj" fmla="val 29287"/>
            </a:avLst>
          </a:prstGeom>
          <a:ln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bliqueTop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Изучить </a:t>
            </a: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языковую среду </a:t>
            </a: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подростков</a:t>
            </a: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методом </a:t>
            </a:r>
          </a:p>
          <a:p>
            <a:pPr algn="ctr"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наблюдения</a:t>
            </a:r>
          </a:p>
          <a:p>
            <a:pPr algn="ctr">
              <a:defRPr/>
            </a:pP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57818" y="4071942"/>
            <a:ext cx="3071834" cy="2571767"/>
          </a:xfrm>
          <a:prstGeom prst="octagon">
            <a:avLst>
              <a:gd name="adj" fmla="val 29287"/>
            </a:avLst>
          </a:prstGeom>
          <a:ln>
            <a:noFill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bliqueTopRigh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Провести </a:t>
            </a:r>
          </a:p>
          <a:p>
            <a:pPr algn="ctr">
              <a:defRPr/>
            </a:pP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анкетирование</a:t>
            </a:r>
          </a:p>
        </p:txBody>
      </p:sp>
      <p:pic>
        <p:nvPicPr>
          <p:cNvPr id="7" name="Picture 9" descr="rap_mc_heat_4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81510" y="214290"/>
            <a:ext cx="296212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071934" y="214290"/>
            <a:ext cx="4786346" cy="64294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 eaLnBrk="1" hangingPunct="1">
              <a:buFontTx/>
              <a:buNone/>
              <a:defRPr/>
            </a:pPr>
            <a:endParaRPr lang="ru-RU" sz="2000" i="1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algn="ctr" eaLnBrk="1" hangingPunct="1">
              <a:buFontTx/>
              <a:buNone/>
              <a:defRPr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Жаргон 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это своего рода язык в языке. Строго говоря, жаргон – это разновидность речи какой-либо группы людей, объединенных единой профессией». </a:t>
            </a:r>
          </a:p>
          <a:p>
            <a:pPr lvl="1" algn="ctr" eaLnBrk="1" hangingPunct="1">
              <a:buFontTx/>
              <a:buNone/>
              <a:defRPr/>
            </a:pPr>
            <a:endParaRPr lang="ru-RU" sz="20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algn="ctr" eaLnBrk="1" hangingPunct="1">
              <a:buFontTx/>
              <a:buNone/>
              <a:defRPr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Ученые выделяют несколько разновидностей жаргона:</a:t>
            </a:r>
          </a:p>
          <a:p>
            <a:pPr lvl="1" algn="ctr" eaLnBrk="1" hangingPunct="1">
              <a:buFontTx/>
              <a:buNone/>
              <a:defRPr/>
            </a:pPr>
            <a:endParaRPr lang="ru-RU" sz="20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профессиональный;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групповой;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молодёжный.</a:t>
            </a:r>
          </a:p>
        </p:txBody>
      </p:sp>
      <p:pic>
        <p:nvPicPr>
          <p:cNvPr id="3" name="Рисунок 2" descr="0322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9888" y="714356"/>
            <a:ext cx="3578505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4572032" cy="632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Сленг –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обедненный, грубый и безобразный заменитель настоящего языка.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Защитники и сторонники жаргонной речи говорят о ее якобы выразительности и эмоциональности. Но это далеко не так.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Сленговые</a:t>
            </a: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фразы тускнеют, стираются, превращаясь в безликий  штамп, ходячую глупую «хохму».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Сленг убивает мысль,  отучает  мыслить и думать его поклонников.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lvl="1" indent="-285750" algn="ctr">
              <a:spcBef>
                <a:spcPct val="20000"/>
              </a:spcBef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642918"/>
            <a:ext cx="3634092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1"/>
            <a:ext cx="7429552" cy="510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defRPr/>
            </a:pPr>
            <a:r>
              <a:rPr lang="ru-RU" sz="3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Характерная примета нашего времени – активизация сленга, выход его за рамки лексики ограниченной сферы употребления.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Хорошо это или плохо? </a:t>
            </a:r>
          </a:p>
          <a:p>
            <a:pPr marL="342900" indent="-342900"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Как к этому относиться?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ango_three_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22148" y="1571612"/>
            <a:ext cx="6292008" cy="4022755"/>
          </a:xfrm>
          <a:prstGeom prst="ellipse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285729"/>
            <a:ext cx="7643866" cy="6286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Жаргон</a:t>
            </a:r>
          </a:p>
          <a:p>
            <a:pPr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всегда существовал </a:t>
            </a:r>
          </a:p>
          <a:p>
            <a:pPr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молодёжной среде. </a:t>
            </a:r>
          </a:p>
          <a:p>
            <a:pPr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Но родители и дети</a:t>
            </a:r>
          </a:p>
          <a:p>
            <a:pPr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вряд ли поймут друг друга, если попробуют поговорить на сленге своего времени.</a:t>
            </a:r>
          </a:p>
          <a:p>
            <a:pPr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Это связано с тем, </a:t>
            </a:r>
          </a:p>
          <a:p>
            <a:pPr algn="ctr"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сленг постоянно обновляется.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8001056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3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Внутри молодёжного жаргона существует несколько </a:t>
            </a:r>
            <a:r>
              <a:rPr lang="ru-RU" sz="3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изолиро-ванных</a:t>
            </a:r>
            <a:r>
              <a:rPr lang="ru-RU" sz="3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друг от друга пластов: сленг хиппи может быть непонятен, например,  рэперам или готам, молодые люди из разных районов или даже компаний могут не понять речь друг друга.</a:t>
            </a:r>
          </a:p>
        </p:txBody>
      </p:sp>
      <p:pic>
        <p:nvPicPr>
          <p:cNvPr id="4" name="Picture 10" descr="1141634141_asian_goths_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86446" y="4252436"/>
            <a:ext cx="3000396" cy="2335663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2" descr="46c0df1b154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28662" y="4286256"/>
            <a:ext cx="2857520" cy="2311563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28680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сленга в речи учащихся.</a:t>
            </a:r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642938" y="1357313"/>
          <a:ext cx="8286750" cy="5214937"/>
        </p:xfrm>
        <a:graphic>
          <a:graphicData uri="http://schemas.openxmlformats.org/presentationml/2006/ole">
            <p:oleObj spid="_x0000_s1026" r:id="rId3" imgW="8291279" imgH="52125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64386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положительных эмоциях: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6072206"/>
            <a:ext cx="750099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отрицательных эмоциях:</a:t>
            </a: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2928938" y="1643063"/>
            <a:ext cx="2786062" cy="3286125"/>
          </a:xfrm>
          <a:prstGeom prst="upDownArrow">
            <a:avLst>
              <a:gd name="adj1" fmla="val 51633"/>
              <a:gd name="adj2" fmla="val 169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u="sng" dirty="0"/>
              <a:t>Речевой мусор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928670"/>
            <a:ext cx="82153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SzPct val="90000"/>
              <a:defRPr/>
            </a:pPr>
            <a:r>
              <a:rPr lang="ru-RU" sz="4000" b="1" i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   Блеск	   </a:t>
            </a:r>
            <a:r>
              <a:rPr lang="ru-RU" sz="40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Клёво</a:t>
            </a:r>
            <a:r>
              <a:rPr lang="ru-RU" sz="4000" b="1" i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	Классно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5214950"/>
            <a:ext cx="878684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SzPct val="90000"/>
              <a:defRPr/>
            </a:pPr>
            <a:r>
              <a:rPr lang="ru-RU" sz="3600" b="1" i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     </a:t>
            </a:r>
            <a:r>
              <a:rPr lang="ru-RU" sz="4000" b="1" i="1" dirty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Чешуя муть прокол мура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 1">
  <a:themeElements>
    <a:clrScheme name="Slide Master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 3">
  <a:themeElements>
    <a:clrScheme name="Slide Master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 Master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 Master 2">
  <a:themeElements>
    <a:clrScheme name="Slide Master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 Master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sket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under_the_sea</Template>
  <TotalTime>736</TotalTime>
  <Words>308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Slide Master 1</vt:lpstr>
      <vt:lpstr>Slide Master 3</vt:lpstr>
      <vt:lpstr>Slide Master 2</vt:lpstr>
      <vt:lpstr>Basket2</vt:lpstr>
      <vt:lpstr>Лист Microsoft Office Excel 97-2003</vt:lpstr>
      <vt:lpstr>Жаргонизмы в речи 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СЛЕНГ</dc:title>
  <dc:creator>TUBAN</dc:creator>
  <cp:lastModifiedBy>User</cp:lastModifiedBy>
  <cp:revision>115</cp:revision>
  <dcterms:created xsi:type="dcterms:W3CDTF">2009-03-04T12:07:21Z</dcterms:created>
  <dcterms:modified xsi:type="dcterms:W3CDTF">2017-01-31T07:38:03Z</dcterms:modified>
</cp:coreProperties>
</file>