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0" r:id="rId2"/>
  </p:sldMasterIdLst>
  <p:notesMasterIdLst>
    <p:notesMasterId r:id="rId25"/>
  </p:notesMasterIdLst>
  <p:sldIdLst>
    <p:sldId id="292" r:id="rId3"/>
    <p:sldId id="257" r:id="rId4"/>
    <p:sldId id="267" r:id="rId5"/>
    <p:sldId id="266" r:id="rId6"/>
    <p:sldId id="265" r:id="rId7"/>
    <p:sldId id="268" r:id="rId8"/>
    <p:sldId id="269" r:id="rId9"/>
    <p:sldId id="270" r:id="rId10"/>
    <p:sldId id="271" r:id="rId11"/>
    <p:sldId id="288" r:id="rId12"/>
    <p:sldId id="272" r:id="rId13"/>
    <p:sldId id="273" r:id="rId14"/>
    <p:sldId id="276" r:id="rId15"/>
    <p:sldId id="274" r:id="rId16"/>
    <p:sldId id="291" r:id="rId17"/>
    <p:sldId id="290" r:id="rId18"/>
    <p:sldId id="275" r:id="rId19"/>
    <p:sldId id="277" r:id="rId20"/>
    <p:sldId id="279" r:id="rId21"/>
    <p:sldId id="260" r:id="rId22"/>
    <p:sldId id="285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3529" autoAdjust="0"/>
  </p:normalViewPr>
  <p:slideViewPr>
    <p:cSldViewPr>
      <p:cViewPr varScale="1">
        <p:scale>
          <a:sx n="86" d="100"/>
          <a:sy n="86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FEEFB-BFF9-49CC-BD5F-2D9AB48A85CE}" type="datetimeFigureOut">
              <a:rPr lang="ru-RU" smtClean="0"/>
              <a:pPr/>
              <a:t>22.09.2018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37DDE-E0A7-458E-A6D7-DD33C9006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903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7DDE-E0A7-458E-A6D7-DD33C900691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17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4E19D1-179E-4E02-97D2-352E77E38D1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altLang="ru-RU">
                <a:latin typeface="Times New Roman" panose="02020603050405020304" pitchFamily="18" charset="0"/>
              </a:rPr>
              <a:t>Пифагор — это не имя, а прозвище, данное ему за то, что он высказывал истину так же постоянно, как дельфийский оракул (Пифагор означает «убеждающий речью». Этимология связывает наречение с культом Апполона Пифийского).</a:t>
            </a:r>
          </a:p>
        </p:txBody>
      </p:sp>
    </p:spTree>
    <p:extLst>
      <p:ext uri="{BB962C8B-B14F-4D97-AF65-F5344CB8AC3E}">
        <p14:creationId xmlns:p14="http://schemas.microsoft.com/office/powerpoint/2010/main" val="49182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7DDE-E0A7-458E-A6D7-DD33C900691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7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08DA-DB33-4C03-B031-2B30E66878CD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86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C60D1-B0B2-44AD-8F2C-8C5B5E8D4E16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7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6A0E-7B2A-49AA-9D56-823C8FFE4D6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64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314CA-02FE-4FF5-BE46-1E1C45096C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88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07318-A29E-4B45-877A-32035856C3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7790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8727C-7662-4A2F-8483-D6DAADF06B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2645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B442C-1A35-4065-B3D8-95E795B876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2449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0B033-D2F1-4E93-8B0E-C0AFD5DF88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2404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3E556-9618-488F-9921-4AC34D3747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13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47833-7B38-4EEE-A784-D7F274566C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2396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35C51-AD31-4454-A07E-1CD33BEF90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174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1C5-A339-442A-8A16-DE4413D355C4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12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61816-0B47-4F64-B868-4B4E8BBCEF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377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740DF-3D73-4DE0-B6EC-691F6C9D47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5038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1A0CF-EADE-4676-B200-F58CA66719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758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04BE-717C-47BC-A4BE-0AC0DE7E42DD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4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3084-16F5-4BA1-AA69-F2599E3E7F6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5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11BC-525C-455F-A9C6-B237D7C23F99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18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2B30D-3FDF-46C3-AB40-26C515B76C64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5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1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FA-7EC5-41C2-B9D9-A22FE3CCB38A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34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02585-5DA3-4FB5-89CB-EC077194AF3D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2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94C30-1435-4901-9698-513ACAEEB4AF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EBB28-3CF5-444A-82A9-E67012D3E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72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chemeClr val="bg1"/>
            </a:gs>
            <a:gs pos="100000">
              <a:srgbClr val="CCFF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280EA7E5-340D-41CB-A733-B1E53D7121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968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39.gi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ru-RU" sz="5300" b="1" dirty="0">
                <a:solidFill>
                  <a:prstClr val="black"/>
                </a:solidFill>
                <a:ea typeface="+mj-ea"/>
                <a:cs typeface="+mj-cs"/>
              </a:rPr>
              <a:t>Делай лишь то, что впоследствии не огорчит тебя и не принудит раскаиваться.</a:t>
            </a:r>
            <a:br>
              <a:rPr lang="ru-RU" sz="5300" b="1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879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405" y="2564904"/>
            <a:ext cx="8061598" cy="298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075551"/>
            <a:ext cx="8132440" cy="1470025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ru-RU" sz="66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Теорема Пифагора</a:t>
            </a:r>
            <a:endParaRPr lang="ru-RU" sz="66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67544" y="408871"/>
            <a:ext cx="2133600" cy="365125"/>
          </a:xfrm>
        </p:spPr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</a:rPr>
              <a:t>06.12.201</a:t>
            </a:r>
            <a:r>
              <a:rPr lang="en-US" sz="2800" dirty="0" smtClean="0">
                <a:solidFill>
                  <a:srgbClr val="0070C0"/>
                </a:solidFill>
              </a:rPr>
              <a:t>7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4954" y="260648"/>
            <a:ext cx="3369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Геометрия 8 класс</a:t>
            </a:r>
            <a:endParaRPr lang="ru-RU" sz="2800" dirty="0"/>
          </a:p>
        </p:txBody>
      </p:sp>
      <p:pic>
        <p:nvPicPr>
          <p:cNvPr id="6" name="Picture 7" descr="MOVING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266877"/>
            <a:ext cx="7128792" cy="1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9552" y="1085423"/>
            <a:ext cx="8132440" cy="1460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66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Теорема Пифагора</a:t>
            </a:r>
            <a:endParaRPr lang="ru-RU" sz="66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58921"/>
            <a:ext cx="8061598" cy="298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405" y="2568793"/>
            <a:ext cx="8061598" cy="298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405" y="2558921"/>
            <a:ext cx="8061598" cy="298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8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1604963"/>
            <a:ext cx="897255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1604963"/>
            <a:ext cx="897255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838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5883" y="2273"/>
            <a:ext cx="4752975" cy="182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6" y="-9128"/>
            <a:ext cx="4343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7" y="2276872"/>
            <a:ext cx="4589250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729" y="1893952"/>
            <a:ext cx="3464259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728" y="1893952"/>
            <a:ext cx="3477971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23147" y="611815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«Пифагоровы штаны»</a:t>
            </a:r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6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887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380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749300" y="1714500"/>
            <a:ext cx="4470400" cy="4483100"/>
          </a:xfrm>
          <a:custGeom>
            <a:avLst/>
            <a:gdLst/>
            <a:ahLst/>
            <a:cxnLst>
              <a:cxn ang="0">
                <a:pos x="1120" y="2824"/>
              </a:cxn>
              <a:cxn ang="0">
                <a:pos x="2816" y="1712"/>
              </a:cxn>
              <a:cxn ang="0">
                <a:pos x="1696" y="0"/>
              </a:cxn>
              <a:cxn ang="0">
                <a:pos x="0" y="1120"/>
              </a:cxn>
              <a:cxn ang="0">
                <a:pos x="1120" y="2824"/>
              </a:cxn>
            </a:cxnLst>
            <a:rect l="0" t="0" r="r" b="b"/>
            <a:pathLst>
              <a:path w="2816" h="2824">
                <a:moveTo>
                  <a:pt x="1120" y="2824"/>
                </a:moveTo>
                <a:lnTo>
                  <a:pt x="2816" y="1712"/>
                </a:lnTo>
                <a:lnTo>
                  <a:pt x="1696" y="0"/>
                </a:lnTo>
                <a:lnTo>
                  <a:pt x="0" y="1120"/>
                </a:lnTo>
                <a:lnTo>
                  <a:pt x="1120" y="2824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883" name="AutoShape 3"/>
          <p:cNvSpPr>
            <a:spLocks noChangeArrowheads="1"/>
          </p:cNvSpPr>
          <p:nvPr/>
        </p:nvSpPr>
        <p:spPr bwMode="auto">
          <a:xfrm>
            <a:off x="762000" y="3505200"/>
            <a:ext cx="1752600" cy="2667000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884" name="Freeform 4"/>
          <p:cNvSpPr>
            <a:spLocks/>
          </p:cNvSpPr>
          <p:nvPr/>
        </p:nvSpPr>
        <p:spPr bwMode="auto">
          <a:xfrm>
            <a:off x="787400" y="6235700"/>
            <a:ext cx="175260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4" y="0"/>
              </a:cxn>
            </a:cxnLst>
            <a:rect l="0" t="0" r="r" b="b"/>
            <a:pathLst>
              <a:path w="1104" h="1">
                <a:moveTo>
                  <a:pt x="0" y="0"/>
                </a:moveTo>
                <a:lnTo>
                  <a:pt x="1104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762000" y="6184900"/>
            <a:ext cx="175260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04" y="0"/>
              </a:cxn>
            </a:cxnLst>
            <a:rect l="0" t="0" r="r" b="b"/>
            <a:pathLst>
              <a:path w="1104" h="1">
                <a:moveTo>
                  <a:pt x="0" y="0"/>
                </a:moveTo>
                <a:lnTo>
                  <a:pt x="1104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762000" y="6172200"/>
            <a:ext cx="1778000" cy="12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20" y="8"/>
              </a:cxn>
            </a:cxnLst>
            <a:rect l="0" t="0" r="r" b="b"/>
            <a:pathLst>
              <a:path w="1120" h="8">
                <a:moveTo>
                  <a:pt x="0" y="0"/>
                </a:moveTo>
                <a:lnTo>
                  <a:pt x="1120" y="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887" name="AutoShape 7"/>
          <p:cNvSpPr>
            <a:spLocks noChangeArrowheads="1"/>
          </p:cNvSpPr>
          <p:nvPr/>
        </p:nvSpPr>
        <p:spPr bwMode="auto">
          <a:xfrm rot="16200000">
            <a:off x="3009900" y="3962400"/>
            <a:ext cx="1752600" cy="2667000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5400000">
            <a:off x="1219200" y="1273175"/>
            <a:ext cx="1752600" cy="2667000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228600" y="152400"/>
            <a:ext cx="85344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baseline="0">
                <a:solidFill>
                  <a:srgbClr val="B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прямоугольном треугольнике квадрат гипотенузы равен сумме квадратов катетов.</a:t>
            </a:r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 rot="10800000">
            <a:off x="3463925" y="1736725"/>
            <a:ext cx="1752600" cy="2667000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762000" y="3492500"/>
            <a:ext cx="1588" cy="267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2"/>
              </a:cxn>
              <a:cxn ang="0">
                <a:pos x="0" y="1688"/>
              </a:cxn>
            </a:cxnLst>
            <a:rect l="0" t="0" r="r" b="b"/>
            <a:pathLst>
              <a:path w="1" h="1688">
                <a:moveTo>
                  <a:pt x="0" y="0"/>
                </a:moveTo>
                <a:cubicBezTo>
                  <a:pt x="0" y="37"/>
                  <a:pt x="0" y="75"/>
                  <a:pt x="0" y="112"/>
                </a:cubicBezTo>
                <a:lnTo>
                  <a:pt x="0" y="168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800100" y="3489325"/>
            <a:ext cx="12700" cy="2698750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4" y="480"/>
              </a:cxn>
              <a:cxn ang="0">
                <a:pos x="0" y="1700"/>
              </a:cxn>
            </a:cxnLst>
            <a:rect l="0" t="0" r="r" b="b"/>
            <a:pathLst>
              <a:path w="8" h="1700">
                <a:moveTo>
                  <a:pt x="8" y="0"/>
                </a:moveTo>
                <a:cubicBezTo>
                  <a:pt x="8" y="37"/>
                  <a:pt x="5" y="197"/>
                  <a:pt x="4" y="480"/>
                </a:cubicBezTo>
                <a:lnTo>
                  <a:pt x="0" y="170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893" name="Text Box 13"/>
          <p:cNvSpPr txBox="1">
            <a:spLocks noChangeArrowheads="1"/>
          </p:cNvSpPr>
          <p:nvPr/>
        </p:nvSpPr>
        <p:spPr bwMode="auto">
          <a:xfrm>
            <a:off x="1524000" y="60198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endParaRPr lang="ru-RU" sz="3600" b="1" i="1" baseline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894" name="Text Box 14"/>
          <p:cNvSpPr txBox="1">
            <a:spLocks noChangeArrowheads="1"/>
          </p:cNvSpPr>
          <p:nvPr/>
        </p:nvSpPr>
        <p:spPr bwMode="auto">
          <a:xfrm>
            <a:off x="381000" y="44958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endParaRPr lang="ru-RU" sz="3600" b="1" i="1" baseline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1676400" y="4419600"/>
            <a:ext cx="38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  <a:endParaRPr lang="ru-RU" sz="3600" b="1" i="1" baseline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896" name="Text Box 16"/>
          <p:cNvSpPr txBox="1">
            <a:spLocks noChangeArrowheads="1"/>
          </p:cNvSpPr>
          <p:nvPr/>
        </p:nvSpPr>
        <p:spPr bwMode="auto">
          <a:xfrm>
            <a:off x="381000" y="44958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endParaRPr lang="ru-RU" sz="3600" b="1" i="1" baseline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1524000" y="60198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endParaRPr lang="ru-RU" sz="3600" b="1" i="1" baseline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898" name="Freeform 18"/>
          <p:cNvSpPr>
            <a:spLocks/>
          </p:cNvSpPr>
          <p:nvPr/>
        </p:nvSpPr>
        <p:spPr bwMode="auto">
          <a:xfrm>
            <a:off x="762000" y="1727200"/>
            <a:ext cx="4470400" cy="267970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2808" y="0"/>
              </a:cxn>
              <a:cxn ang="0">
                <a:pos x="2816" y="1688"/>
              </a:cxn>
            </a:cxnLst>
            <a:rect l="0" t="0" r="r" b="b"/>
            <a:pathLst>
              <a:path w="2816" h="1688">
                <a:moveTo>
                  <a:pt x="0" y="4"/>
                </a:moveTo>
                <a:lnTo>
                  <a:pt x="2808" y="0"/>
                </a:lnTo>
                <a:lnTo>
                  <a:pt x="2816" y="168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122899" name="Object 19"/>
          <p:cNvGraphicFramePr>
            <a:graphicFrameLocks noChangeAspect="1"/>
          </p:cNvGraphicFramePr>
          <p:nvPr/>
        </p:nvGraphicFramePr>
        <p:xfrm>
          <a:off x="990600" y="4800600"/>
          <a:ext cx="89535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Формула" r:id="rId3" imgW="317160" imgH="393480" progId="Equation.3">
                  <p:embed/>
                </p:oleObj>
              </mc:Choice>
              <mc:Fallback>
                <p:oleObj name="Формула" r:id="rId3" imgW="3171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800600"/>
                        <a:ext cx="89535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00" name="Object 20"/>
          <p:cNvGraphicFramePr>
            <a:graphicFrameLocks noChangeAspect="1"/>
          </p:cNvGraphicFramePr>
          <p:nvPr/>
        </p:nvGraphicFramePr>
        <p:xfrm>
          <a:off x="5334000" y="1981200"/>
          <a:ext cx="30480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Формула" r:id="rId5" imgW="965160" imgH="393480" progId="Equation.3">
                  <p:embed/>
                </p:oleObj>
              </mc:Choice>
              <mc:Fallback>
                <p:oleObj name="Формула" r:id="rId5" imgW="96516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981200"/>
                        <a:ext cx="3048000" cy="124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01" name="Object 21"/>
          <p:cNvGraphicFramePr>
            <a:graphicFrameLocks noChangeAspect="1"/>
          </p:cNvGraphicFramePr>
          <p:nvPr/>
        </p:nvGraphicFramePr>
        <p:xfrm>
          <a:off x="5943600" y="1066800"/>
          <a:ext cx="232727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Формула" r:id="rId7" imgW="736560" imgH="228600" progId="Equation.3">
                  <p:embed/>
                </p:oleObj>
              </mc:Choice>
              <mc:Fallback>
                <p:oleObj name="Формула" r:id="rId7" imgW="73656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066800"/>
                        <a:ext cx="2327275" cy="722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02" name="Object 22"/>
          <p:cNvGraphicFramePr>
            <a:graphicFrameLocks noChangeAspect="1"/>
          </p:cNvGraphicFramePr>
          <p:nvPr/>
        </p:nvGraphicFramePr>
        <p:xfrm>
          <a:off x="5334000" y="3810000"/>
          <a:ext cx="3657600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Формула" r:id="rId9" imgW="1333440" imgH="393480" progId="Equation.3">
                  <p:embed/>
                </p:oleObj>
              </mc:Choice>
              <mc:Fallback>
                <p:oleObj name="Формула" r:id="rId9" imgW="133344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0"/>
                        <a:ext cx="3657600" cy="1081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03" name="Object 23"/>
          <p:cNvGraphicFramePr>
            <a:graphicFrameLocks noChangeAspect="1"/>
          </p:cNvGraphicFramePr>
          <p:nvPr/>
        </p:nvGraphicFramePr>
        <p:xfrm>
          <a:off x="3092450" y="2967038"/>
          <a:ext cx="52070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Формула" r:id="rId11" imgW="164880" imgH="203040" progId="Equation.3">
                  <p:embed/>
                </p:oleObj>
              </mc:Choice>
              <mc:Fallback>
                <p:oleObj name="Формула" r:id="rId11" imgW="164880" imgH="203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450" y="2967038"/>
                        <a:ext cx="520700" cy="64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04" name="Text Box 24"/>
          <p:cNvSpPr txBox="1">
            <a:spLocks noChangeArrowheads="1"/>
          </p:cNvSpPr>
          <p:nvPr/>
        </p:nvSpPr>
        <p:spPr bwMode="auto">
          <a:xfrm>
            <a:off x="381000" y="44958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endParaRPr lang="ru-RU" sz="3600" b="1" i="1" baseline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905" name="Text Box 25"/>
          <p:cNvSpPr txBox="1">
            <a:spLocks noChangeArrowheads="1"/>
          </p:cNvSpPr>
          <p:nvPr/>
        </p:nvSpPr>
        <p:spPr bwMode="auto">
          <a:xfrm>
            <a:off x="1524000" y="6019800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baseline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endParaRPr lang="ru-RU" sz="3600" b="1" i="1" baseline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2906" name="Freeform 26"/>
          <p:cNvSpPr>
            <a:spLocks/>
          </p:cNvSpPr>
          <p:nvPr/>
        </p:nvSpPr>
        <p:spPr bwMode="auto">
          <a:xfrm>
            <a:off x="749300" y="1727200"/>
            <a:ext cx="4470400" cy="4483100"/>
          </a:xfrm>
          <a:custGeom>
            <a:avLst/>
            <a:gdLst/>
            <a:ahLst/>
            <a:cxnLst>
              <a:cxn ang="0">
                <a:pos x="8" y="2800"/>
              </a:cxn>
              <a:cxn ang="0">
                <a:pos x="2800" y="2800"/>
              </a:cxn>
              <a:cxn ang="0">
                <a:pos x="2816" y="8"/>
              </a:cxn>
              <a:cxn ang="0">
                <a:pos x="8" y="0"/>
              </a:cxn>
              <a:cxn ang="0">
                <a:pos x="0" y="2824"/>
              </a:cxn>
            </a:cxnLst>
            <a:rect l="0" t="0" r="r" b="b"/>
            <a:pathLst>
              <a:path w="2816" h="2824">
                <a:moveTo>
                  <a:pt x="8" y="2800"/>
                </a:moveTo>
                <a:lnTo>
                  <a:pt x="2800" y="2800"/>
                </a:lnTo>
                <a:lnTo>
                  <a:pt x="2816" y="8"/>
                </a:lnTo>
                <a:lnTo>
                  <a:pt x="8" y="0"/>
                </a:lnTo>
                <a:lnTo>
                  <a:pt x="0" y="2824"/>
                </a:lnTo>
              </a:path>
            </a:pathLst>
          </a:custGeom>
          <a:gradFill rotWithShape="1">
            <a:gsLst>
              <a:gs pos="0">
                <a:schemeClr val="bg1">
                  <a:alpha val="75999"/>
                </a:schemeClr>
              </a:gs>
              <a:gs pos="100000">
                <a:srgbClr val="DFDA00">
                  <a:alpha val="74001"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22907" name="Picture 27" descr="1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57800" y="5562600"/>
            <a:ext cx="674688" cy="838200"/>
          </a:xfrm>
          <a:prstGeom prst="rect">
            <a:avLst/>
          </a:prstGeom>
          <a:noFill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305800" y="914400"/>
            <a:ext cx="674688" cy="1981200"/>
            <a:chOff x="5232" y="576"/>
            <a:chExt cx="425" cy="1248"/>
          </a:xfrm>
        </p:grpSpPr>
        <p:pic>
          <p:nvPicPr>
            <p:cNvPr id="122909" name="Picture 29" descr="1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32" y="576"/>
              <a:ext cx="425" cy="528"/>
            </a:xfrm>
            <a:prstGeom prst="rect">
              <a:avLst/>
            </a:prstGeom>
            <a:noFill/>
          </p:spPr>
        </p:pic>
        <p:pic>
          <p:nvPicPr>
            <p:cNvPr id="122910" name="Picture 30" descr="1"/>
            <p:cNvPicPr>
              <a:picLocks noChangeAspect="1" noChangeArrowheads="1" noCrop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32" y="1296"/>
              <a:ext cx="425" cy="528"/>
            </a:xfrm>
            <a:prstGeom prst="rect">
              <a:avLst/>
            </a:prstGeom>
            <a:noFill/>
          </p:spPr>
        </p:pic>
      </p:grpSp>
      <p:sp>
        <p:nvSpPr>
          <p:cNvPr id="122911" name="Freeform 31"/>
          <p:cNvSpPr>
            <a:spLocks/>
          </p:cNvSpPr>
          <p:nvPr/>
        </p:nvSpPr>
        <p:spPr bwMode="auto">
          <a:xfrm>
            <a:off x="3429000" y="1651000"/>
            <a:ext cx="1588" cy="152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96"/>
              </a:cxn>
            </a:cxnLst>
            <a:rect l="0" t="0" r="r" b="b"/>
            <a:pathLst>
              <a:path w="1" h="96">
                <a:moveTo>
                  <a:pt x="0" y="0"/>
                </a:moveTo>
                <a:lnTo>
                  <a:pt x="1" y="9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1667 L 0.32014 0.16111 L 0.33681 0.19444 " pathEditMode="relative" ptsTypes="AAA">
                                      <p:cBhvr>
                                        <p:cTn id="12" dur="2000" fill="hold"/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35833 0.24444 " pathEditMode="relative" ptsTypes="AA">
                                      <p:cBhvr>
                                        <p:cTn id="14" dur="2000" fill="hold"/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2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926 L 0.3375 -0.12407 L 0.39305 -0.13148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0" y="-7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18519E-6 L 0.4 -0.15556 " pathEditMode="relative" ptsTypes="AA">
                                      <p:cBhvr>
                                        <p:cTn id="28" dur="2000" fill="hold"/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0.02152 -0.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2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6.2963E-6 L -0.13334 -0.55556 " pathEditMode="relative" ptsTypes="AA">
                                      <p:cBhvr>
                                        <p:cTn id="37" dur="2000" fill="hold"/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" dur="2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85 L -0.08194 -0.46482 L -0.09722 -0.52963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266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2 -0.25 L -0.50348 -0.69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2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-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48 -0.69444 L -0.19514 -0.6611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2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17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4.81481E-6 L 0.18333 -0.47778 " pathEditMode="relative" ptsTypes="AA">
                                      <p:cBhvr>
                                        <p:cTn id="69" dur="2000" fill="hold"/>
                                        <p:tgtEl>
                                          <p:spTgt spid="122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2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4 -0.66111 L -0.25348 -0.2611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2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22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2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2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animBg="1"/>
      <p:bldP spid="122884" grpId="0" animBg="1"/>
      <p:bldP spid="122884" grpId="1" animBg="1"/>
      <p:bldP spid="122884" grpId="2" animBg="1"/>
      <p:bldP spid="122885" grpId="0" animBg="1"/>
      <p:bldP spid="122885" grpId="1" animBg="1"/>
      <p:bldP spid="122885" grpId="2" animBg="1"/>
      <p:bldP spid="122887" grpId="0" animBg="1"/>
      <p:bldP spid="122888" grpId="0" animBg="1"/>
      <p:bldP spid="122890" grpId="0" animBg="1"/>
      <p:bldP spid="122892" grpId="0" animBg="1"/>
      <p:bldP spid="122892" grpId="1" animBg="1"/>
      <p:bldP spid="122892" grpId="2" animBg="1"/>
      <p:bldP spid="122893" grpId="0"/>
      <p:bldP spid="122894" grpId="0"/>
      <p:bldP spid="122898" grpId="0" animBg="1"/>
      <p:bldP spid="122904" grpId="0"/>
      <p:bldP spid="122905" grpId="0"/>
      <p:bldP spid="122906" grpId="0" animBg="1"/>
      <p:bldP spid="122906" grpId="1" animBg="1"/>
      <p:bldP spid="1229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5459288" y="3068960"/>
            <a:ext cx="35052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Древнегреческий философ и математик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BC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(570 - 490 г. до н.э.)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5486400" y="430213"/>
            <a:ext cx="3478088" cy="17746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0" cap="none" spc="0" normalizeH="0" baseline="-25000" noProof="0" dirty="0" smtClean="0">
                <a:ln w="2540">
                  <a:solidFill>
                    <a:srgbClr val="500000"/>
                  </a:solidFill>
                  <a:round/>
                  <a:headEnd/>
                  <a:tailEnd/>
                </a:ln>
                <a:solidFill>
                  <a:srgbClr val="BC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Пифагор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kern="10" baseline="-25000" dirty="0" smtClean="0">
                <a:ln w="2540">
                  <a:solidFill>
                    <a:srgbClr val="500000"/>
                  </a:solidFill>
                  <a:round/>
                  <a:headEnd/>
                  <a:tailEnd/>
                </a:ln>
                <a:solidFill>
                  <a:srgbClr val="BC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Самосский</a:t>
            </a:r>
            <a:endParaRPr kumimoji="0" lang="ru-RU" sz="6600" b="1" i="0" u="none" strike="noStrike" kern="10" cap="none" spc="0" normalizeH="0" baseline="-25000" noProof="0" dirty="0" smtClean="0">
              <a:ln w="2540">
                <a:solidFill>
                  <a:srgbClr val="500000"/>
                </a:solidFill>
                <a:round/>
                <a:headEnd/>
                <a:tailEnd/>
              </a:ln>
              <a:solidFill>
                <a:srgbClr val="BC0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229" name="Group 37"/>
          <p:cNvGrpSpPr>
            <a:grpSpLocks/>
          </p:cNvGrpSpPr>
          <p:nvPr/>
        </p:nvGrpSpPr>
        <p:grpSpPr bwMode="auto">
          <a:xfrm>
            <a:off x="304800" y="152400"/>
            <a:ext cx="4800600" cy="6477000"/>
            <a:chOff x="2448" y="48"/>
            <a:chExt cx="3024" cy="4080"/>
          </a:xfrm>
        </p:grpSpPr>
        <p:sp>
          <p:nvSpPr>
            <p:cNvPr id="8211" name="Freeform 19" descr="Дуб"/>
            <p:cNvSpPr>
              <a:spLocks/>
            </p:cNvSpPr>
            <p:nvPr/>
          </p:nvSpPr>
          <p:spPr bwMode="auto">
            <a:xfrm>
              <a:off x="2457" y="223"/>
              <a:ext cx="3015" cy="3905"/>
            </a:xfrm>
            <a:custGeom>
              <a:avLst/>
              <a:gdLst>
                <a:gd name="T0" fmla="*/ 8 w 2520"/>
                <a:gd name="T1" fmla="*/ 0 h 3032"/>
                <a:gd name="T2" fmla="*/ 2520 w 2520"/>
                <a:gd name="T3" fmla="*/ 0 h 3032"/>
                <a:gd name="T4" fmla="*/ 2520 w 2520"/>
                <a:gd name="T5" fmla="*/ 3024 h 3032"/>
                <a:gd name="T6" fmla="*/ 0 w 2520"/>
                <a:gd name="T7" fmla="*/ 3032 h 3032"/>
                <a:gd name="T8" fmla="*/ 8 w 2520"/>
                <a:gd name="T9" fmla="*/ 0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0" h="3032">
                  <a:moveTo>
                    <a:pt x="8" y="0"/>
                  </a:moveTo>
                  <a:lnTo>
                    <a:pt x="2520" y="0"/>
                  </a:lnTo>
                  <a:lnTo>
                    <a:pt x="2520" y="3024"/>
                  </a:lnTo>
                  <a:lnTo>
                    <a:pt x="0" y="3032"/>
                  </a:lnTo>
                  <a:lnTo>
                    <a:pt x="8" y="0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auto">
            <a:xfrm>
              <a:off x="2448" y="3914"/>
              <a:ext cx="219" cy="214"/>
            </a:xfrm>
            <a:custGeom>
              <a:avLst/>
              <a:gdLst>
                <a:gd name="T0" fmla="*/ 192 w 192"/>
                <a:gd name="T1" fmla="*/ 0 h 176"/>
                <a:gd name="T2" fmla="*/ 0 w 192"/>
                <a:gd name="T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2" h="176">
                  <a:moveTo>
                    <a:pt x="192" y="0"/>
                  </a:moveTo>
                  <a:lnTo>
                    <a:pt x="0" y="176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5232" y="242"/>
              <a:ext cx="220" cy="175"/>
            </a:xfrm>
            <a:custGeom>
              <a:avLst/>
              <a:gdLst>
                <a:gd name="T0" fmla="*/ 192 w 192"/>
                <a:gd name="T1" fmla="*/ 0 h 144"/>
                <a:gd name="T2" fmla="*/ 0 w 192"/>
                <a:gd name="T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2" h="144">
                  <a:moveTo>
                    <a:pt x="192" y="0"/>
                  </a:moveTo>
                  <a:lnTo>
                    <a:pt x="0" y="144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auto">
            <a:xfrm>
              <a:off x="5232" y="3895"/>
              <a:ext cx="219" cy="214"/>
            </a:xfrm>
            <a:custGeom>
              <a:avLst/>
              <a:gdLst>
                <a:gd name="T0" fmla="*/ 0 w 192"/>
                <a:gd name="T1" fmla="*/ 0 h 176"/>
                <a:gd name="T2" fmla="*/ 192 w 192"/>
                <a:gd name="T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2" h="176">
                  <a:moveTo>
                    <a:pt x="0" y="0"/>
                  </a:moveTo>
                  <a:lnTo>
                    <a:pt x="192" y="176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17" name="Oval 25"/>
            <p:cNvSpPr>
              <a:spLocks noChangeArrowheads="1"/>
            </p:cNvSpPr>
            <p:nvPr/>
          </p:nvSpPr>
          <p:spPr bwMode="auto">
            <a:xfrm>
              <a:off x="3957" y="48"/>
              <a:ext cx="54" cy="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auto">
            <a:xfrm>
              <a:off x="3847" y="54"/>
              <a:ext cx="274" cy="169"/>
            </a:xfrm>
            <a:custGeom>
              <a:avLst/>
              <a:gdLst>
                <a:gd name="T0" fmla="*/ 0 w 240"/>
                <a:gd name="T1" fmla="*/ 139 h 139"/>
                <a:gd name="T2" fmla="*/ 72 w 240"/>
                <a:gd name="T3" fmla="*/ 35 h 139"/>
                <a:gd name="T4" fmla="*/ 120 w 240"/>
                <a:gd name="T5" fmla="*/ 3 h 139"/>
                <a:gd name="T6" fmla="*/ 184 w 240"/>
                <a:gd name="T7" fmla="*/ 51 h 139"/>
                <a:gd name="T8" fmla="*/ 240 w 240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139">
                  <a:moveTo>
                    <a:pt x="0" y="139"/>
                  </a:moveTo>
                  <a:cubicBezTo>
                    <a:pt x="12" y="122"/>
                    <a:pt x="52" y="58"/>
                    <a:pt x="72" y="35"/>
                  </a:cubicBezTo>
                  <a:cubicBezTo>
                    <a:pt x="92" y="12"/>
                    <a:pt x="101" y="0"/>
                    <a:pt x="120" y="3"/>
                  </a:cubicBezTo>
                  <a:cubicBezTo>
                    <a:pt x="139" y="6"/>
                    <a:pt x="164" y="28"/>
                    <a:pt x="184" y="51"/>
                  </a:cubicBezTo>
                  <a:cubicBezTo>
                    <a:pt x="204" y="74"/>
                    <a:pt x="228" y="121"/>
                    <a:pt x="240" y="13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auto">
            <a:xfrm flipH="1">
              <a:off x="2485" y="242"/>
              <a:ext cx="182" cy="165"/>
            </a:xfrm>
            <a:custGeom>
              <a:avLst/>
              <a:gdLst>
                <a:gd name="T0" fmla="*/ 160 w 160"/>
                <a:gd name="T1" fmla="*/ 0 h 136"/>
                <a:gd name="T2" fmla="*/ 0 w 160"/>
                <a:gd name="T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0" h="136">
                  <a:moveTo>
                    <a:pt x="160" y="0"/>
                  </a:moveTo>
                  <a:lnTo>
                    <a:pt x="0" y="136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27" name="Picture 35" descr="pic-8b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398"/>
              <a:ext cx="2565" cy="349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090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542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9938" y="2852936"/>
            <a:ext cx="1780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Ответ: </a:t>
            </a:r>
            <a:r>
              <a:rPr lang="en-US" sz="3600" b="1" dirty="0">
                <a:solidFill>
                  <a:srgbClr val="0000FF"/>
                </a:solidFill>
              </a:rPr>
              <a:t>5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1023" y="4096493"/>
            <a:ext cx="2014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Ответ: 10</a:t>
            </a:r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09637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200" y="4797151"/>
            <a:ext cx="2014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Ответ: 13</a:t>
            </a:r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chemeClr val="accent6">
                <a:lumMod val="40000"/>
                <a:lumOff val="60000"/>
              </a:schemeClr>
            </a:gs>
            <a:gs pos="35000">
              <a:srgbClr val="83A7C3"/>
            </a:gs>
            <a:gs pos="61000">
              <a:schemeClr val="accent2">
                <a:lumMod val="75000"/>
              </a:schemeClr>
            </a:gs>
            <a:gs pos="68000">
              <a:schemeClr val="accent3">
                <a:lumMod val="60000"/>
                <a:lumOff val="40000"/>
              </a:schemeClr>
            </a:gs>
            <a:gs pos="100000">
              <a:srgbClr val="EBDAD4"/>
            </a:gs>
            <a:gs pos="98000">
              <a:srgbClr val="55261C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96544" cy="68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5152"/>
            <a:ext cx="4851537" cy="6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848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217745" y="59611"/>
            <a:ext cx="8740758" cy="129614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Прямоугольный треугольник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>
            <a:off x="2051720" y="2132856"/>
            <a:ext cx="5904656" cy="3312368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2051720" y="5013176"/>
            <a:ext cx="432048" cy="432048"/>
          </a:xfrm>
          <a:prstGeom prst="bentConnector3">
            <a:avLst>
              <a:gd name="adj1" fmla="val -225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Горизонтальный свиток 26"/>
          <p:cNvSpPr/>
          <p:nvPr/>
        </p:nvSpPr>
        <p:spPr>
          <a:xfrm>
            <a:off x="683568" y="1052736"/>
            <a:ext cx="7776864" cy="862401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- это треугольник, у которого один </a:t>
            </a:r>
            <a:r>
              <a:rPr lang="ru-RU" sz="2400" dirty="0"/>
              <a:t>из углов </a:t>
            </a:r>
            <a:r>
              <a:rPr lang="ru-RU" sz="2400" dirty="0" smtClean="0"/>
              <a:t>прямой.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33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1" animBg="1"/>
      <p:bldP spid="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20</a:t>
            </a:fld>
            <a:endParaRPr lang="ru-RU" dirty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auto">
          <a:xfrm>
            <a:off x="0" y="4862842"/>
            <a:ext cx="3886200" cy="1451610"/>
            <a:chOff x="2279" y="6376"/>
            <a:chExt cx="7200" cy="4572"/>
          </a:xfrm>
        </p:grpSpPr>
        <p:sp>
          <p:nvSpPr>
            <p:cNvPr id="3" name="AutoShape 30"/>
            <p:cNvSpPr>
              <a:spLocks noChangeAspect="1" noChangeArrowheads="1" noTextEdit="1"/>
            </p:cNvSpPr>
            <p:nvPr/>
          </p:nvSpPr>
          <p:spPr bwMode="auto">
            <a:xfrm>
              <a:off x="2279" y="6628"/>
              <a:ext cx="720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3375" y="6916"/>
              <a:ext cx="4226" cy="1920"/>
            </a:xfrm>
            <a:prstGeom prst="rtTriangl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>
              <a:off x="2648" y="7516"/>
              <a:ext cx="55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</a:t>
              </a:r>
              <a:endPara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27"/>
            <p:cNvSpPr txBox="1">
              <a:spLocks noChangeArrowheads="1"/>
            </p:cNvSpPr>
            <p:nvPr/>
          </p:nvSpPr>
          <p:spPr bwMode="auto">
            <a:xfrm>
              <a:off x="4494" y="9028"/>
              <a:ext cx="1109" cy="1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</a:t>
              </a:r>
              <a:endPara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5203" y="6376"/>
              <a:ext cx="1108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х</a:t>
              </a:r>
              <a:endPara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Line 25"/>
            <p:cNvSpPr>
              <a:spLocks noChangeShapeType="1"/>
            </p:cNvSpPr>
            <p:nvPr/>
          </p:nvSpPr>
          <p:spPr bwMode="auto">
            <a:xfrm flipV="1">
              <a:off x="3761" y="8236"/>
              <a:ext cx="1" cy="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>
              <a:off x="3338" y="8236"/>
              <a:ext cx="4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" name="Group 14"/>
          <p:cNvGrpSpPr>
            <a:grpSpLocks noChangeAspect="1"/>
          </p:cNvGrpSpPr>
          <p:nvPr/>
        </p:nvGrpSpPr>
        <p:grpSpPr bwMode="auto">
          <a:xfrm>
            <a:off x="2634139" y="3206043"/>
            <a:ext cx="3200400" cy="1828800"/>
            <a:chOff x="2279" y="7876"/>
            <a:chExt cx="5635" cy="3985"/>
          </a:xfrm>
        </p:grpSpPr>
        <p:sp>
          <p:nvSpPr>
            <p:cNvPr id="12" name="AutoShape 22"/>
            <p:cNvSpPr>
              <a:spLocks noChangeAspect="1" noChangeArrowheads="1" noTextEdit="1"/>
            </p:cNvSpPr>
            <p:nvPr/>
          </p:nvSpPr>
          <p:spPr bwMode="auto">
            <a:xfrm>
              <a:off x="2279" y="7876"/>
              <a:ext cx="5635" cy="3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>
              <a:off x="3375" y="7876"/>
              <a:ext cx="4539" cy="1920"/>
            </a:xfrm>
            <a:prstGeom prst="rtTriangl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783" y="8367"/>
              <a:ext cx="470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х</a:t>
              </a:r>
              <a:endPara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5209" y="7918"/>
              <a:ext cx="1408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10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4899" y="9869"/>
              <a:ext cx="1252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688" y="9393"/>
              <a:ext cx="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3347" y="9297"/>
              <a:ext cx="3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3688" y="9297"/>
              <a:ext cx="0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" name="Group 1"/>
          <p:cNvGrpSpPr>
            <a:grpSpLocks noChangeAspect="1"/>
          </p:cNvGrpSpPr>
          <p:nvPr/>
        </p:nvGrpSpPr>
        <p:grpSpPr bwMode="auto">
          <a:xfrm>
            <a:off x="5632286" y="1247791"/>
            <a:ext cx="4800600" cy="3358092"/>
            <a:chOff x="2827" y="12954"/>
            <a:chExt cx="7200" cy="6680"/>
          </a:xfrm>
        </p:grpSpPr>
        <p:sp>
          <p:nvSpPr>
            <p:cNvPr id="21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827" y="15314"/>
              <a:ext cx="720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AutoShape 12"/>
            <p:cNvSpPr>
              <a:spLocks noChangeArrowheads="1"/>
            </p:cNvSpPr>
            <p:nvPr/>
          </p:nvSpPr>
          <p:spPr bwMode="auto">
            <a:xfrm rot="8040557">
              <a:off x="4129" y="13749"/>
              <a:ext cx="2555" cy="3125"/>
            </a:xfrm>
            <a:prstGeom prst="rtTriangl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 flipH="1">
              <a:off x="4627" y="12954"/>
              <a:ext cx="313" cy="21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4716" y="13894"/>
              <a:ext cx="78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</a:t>
              </a:r>
              <a:endPara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3993" y="14375"/>
              <a:ext cx="51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3</a:t>
              </a:r>
              <a:endPara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6036" y="13602"/>
              <a:ext cx="78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10</a:t>
              </a:r>
              <a:endPara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4521" y="15114"/>
              <a:ext cx="1028" cy="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у</a:t>
              </a:r>
              <a:endPara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 flipH="1">
              <a:off x="5022" y="13215"/>
              <a:ext cx="171" cy="2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Line 4"/>
            <p:cNvSpPr>
              <a:spLocks noChangeShapeType="1"/>
            </p:cNvSpPr>
            <p:nvPr/>
          </p:nvSpPr>
          <p:spPr bwMode="auto">
            <a:xfrm flipH="1" flipV="1">
              <a:off x="4783" y="13170"/>
              <a:ext cx="239" cy="2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Line 3"/>
            <p:cNvSpPr>
              <a:spLocks noChangeShapeType="1"/>
            </p:cNvSpPr>
            <p:nvPr/>
          </p:nvSpPr>
          <p:spPr bwMode="auto">
            <a:xfrm>
              <a:off x="4679" y="14807"/>
              <a:ext cx="171" cy="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Line 2"/>
            <p:cNvSpPr>
              <a:spLocks noChangeShapeType="1"/>
            </p:cNvSpPr>
            <p:nvPr/>
          </p:nvSpPr>
          <p:spPr bwMode="auto">
            <a:xfrm flipH="1">
              <a:off x="4805" y="14837"/>
              <a:ext cx="45" cy="1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1187624" y="75809"/>
            <a:ext cx="710918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0957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Самостоятельная работа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разноуровневая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63847" y="1247791"/>
            <a:ext cx="44446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09575" algn="l"/>
              </a:tabLst>
            </a:pPr>
            <a:r>
              <a:rPr lang="ru-RU" sz="28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Найдите неизвестную сторону треугольника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Соединительная линия уступом 38"/>
          <p:cNvCxnSpPr/>
          <p:nvPr/>
        </p:nvCxnSpPr>
        <p:spPr>
          <a:xfrm flipV="1">
            <a:off x="295036" y="5829300"/>
            <a:ext cx="2902368" cy="768052"/>
          </a:xfrm>
          <a:prstGeom prst="bentConnector3">
            <a:avLst>
              <a:gd name="adj1" fmla="val -189"/>
            </a:avLst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/>
          <p:nvPr/>
        </p:nvCxnSpPr>
        <p:spPr>
          <a:xfrm flipV="1">
            <a:off x="6060666" y="2859287"/>
            <a:ext cx="2903824" cy="1442302"/>
          </a:xfrm>
          <a:prstGeom prst="bentConnector3">
            <a:avLst>
              <a:gd name="adj1" fmla="val 20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/>
          <p:nvPr/>
        </p:nvCxnSpPr>
        <p:spPr>
          <a:xfrm flipV="1">
            <a:off x="3197404" y="4301589"/>
            <a:ext cx="2884622" cy="1527711"/>
          </a:xfrm>
          <a:prstGeom prst="bentConnector3">
            <a:avLst>
              <a:gd name="adj1" fmla="val -1235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6301422" y="1247791"/>
            <a:ext cx="266937" cy="45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026" name="Picture 2" descr="C:\Users\Server\Desktop\открытый урок Теорема Пифагора\картинки к презентации\Сним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747954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2877" y="332656"/>
            <a:ext cx="74168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Итоги урока</a:t>
            </a:r>
            <a:endParaRPr lang="ru-RU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6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3" y="-28575"/>
            <a:ext cx="911542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3673" y="2700209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483</a:t>
            </a:r>
            <a:r>
              <a:rPr lang="ru-RU" sz="3200" dirty="0" smtClean="0"/>
              <a:t>, 484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758809" y="3150899"/>
            <a:ext cx="567540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100" dirty="0" smtClean="0"/>
              <a:t>Почему теорему Пифагора</a:t>
            </a:r>
          </a:p>
          <a:p>
            <a:r>
              <a:rPr lang="ru-RU" sz="3100" dirty="0"/>
              <a:t>н</a:t>
            </a:r>
            <a:r>
              <a:rPr lang="ru-RU" sz="3100" dirty="0" smtClean="0"/>
              <a:t>азывали «Теоремой Невесты»?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16286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>
            <a:off x="2875930" y="1881735"/>
            <a:ext cx="4010155" cy="388466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2875930" y="5334347"/>
            <a:ext cx="432048" cy="432048"/>
          </a:xfrm>
          <a:prstGeom prst="bentConnector3">
            <a:avLst>
              <a:gd name="adj1" fmla="val -225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4556238" y="5656497"/>
            <a:ext cx="144016" cy="2197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686763" y="5656497"/>
            <a:ext cx="144016" cy="2197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813752" y="3916642"/>
            <a:ext cx="144016" cy="202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2813752" y="3731172"/>
            <a:ext cx="144016" cy="202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Горизонтальный свиток 17"/>
          <p:cNvSpPr/>
          <p:nvPr/>
        </p:nvSpPr>
        <p:spPr>
          <a:xfrm>
            <a:off x="467544" y="692696"/>
            <a:ext cx="7776864" cy="862401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Равнобедренный прямоугольный треугольник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394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45" y="59611"/>
            <a:ext cx="8740758" cy="129614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Прямоугольный треугольник</a:t>
            </a:r>
            <a:br>
              <a:rPr lang="ru-RU" dirty="0" smtClean="0"/>
            </a:br>
            <a:r>
              <a:rPr lang="ru-RU" dirty="0" smtClean="0"/>
              <a:t>и его элементы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>
            <a:off x="827584" y="2866709"/>
            <a:ext cx="4896544" cy="3312368"/>
          </a:xfrm>
          <a:prstGeom prst="rt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827584" y="5747029"/>
            <a:ext cx="432048" cy="432048"/>
          </a:xfrm>
          <a:prstGeom prst="bentConnector3">
            <a:avLst>
              <a:gd name="adj1" fmla="val -225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Стрелка вправо 17"/>
          <p:cNvSpPr/>
          <p:nvPr/>
        </p:nvSpPr>
        <p:spPr>
          <a:xfrm rot="19506956">
            <a:off x="1446958" y="4830653"/>
            <a:ext cx="1755186" cy="558031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 rot="2069466">
            <a:off x="1522319" y="385441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spc="600" dirty="0" smtClean="0"/>
              <a:t>Гипотенуза</a:t>
            </a:r>
            <a:endParaRPr lang="ru-RU" sz="3600" spc="600" dirty="0"/>
          </a:p>
        </p:txBody>
      </p:sp>
      <p:cxnSp>
        <p:nvCxnSpPr>
          <p:cNvPr id="28" name="Прямая соединительная линия 27"/>
          <p:cNvCxnSpPr>
            <a:stCxn id="6" idx="0"/>
            <a:endCxn id="6" idx="4"/>
          </p:cNvCxnSpPr>
          <p:nvPr/>
        </p:nvCxnSpPr>
        <p:spPr>
          <a:xfrm>
            <a:off x="827584" y="2866709"/>
            <a:ext cx="4896544" cy="331236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6" idx="4"/>
          </p:cNvCxnSpPr>
          <p:nvPr/>
        </p:nvCxnSpPr>
        <p:spPr>
          <a:xfrm>
            <a:off x="827584" y="6179077"/>
            <a:ext cx="489654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6" idx="2"/>
          </p:cNvCxnSpPr>
          <p:nvPr/>
        </p:nvCxnSpPr>
        <p:spPr>
          <a:xfrm flipV="1">
            <a:off x="827584" y="2938717"/>
            <a:ext cx="0" cy="32403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76213" y="6107939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spc="600" dirty="0" smtClean="0"/>
              <a:t>Катет</a:t>
            </a:r>
            <a:endParaRPr lang="ru-RU" sz="3600" spc="600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-1367789" y="4235731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spc="600" dirty="0" smtClean="0"/>
              <a:t>Катет</a:t>
            </a:r>
            <a:endParaRPr lang="ru-RU" sz="3600" spc="600" dirty="0"/>
          </a:p>
        </p:txBody>
      </p:sp>
      <p:sp>
        <p:nvSpPr>
          <p:cNvPr id="37" name="Горизонтальный свиток 36"/>
          <p:cNvSpPr/>
          <p:nvPr/>
        </p:nvSpPr>
        <p:spPr>
          <a:xfrm>
            <a:off x="3059832" y="1196752"/>
            <a:ext cx="5472608" cy="2232248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С</a:t>
            </a:r>
            <a:r>
              <a:rPr lang="ru-RU" sz="2400" dirty="0" smtClean="0"/>
              <a:t>торона прямоугольного треугольника, лежащая против прямого угла</a:t>
            </a:r>
            <a:r>
              <a:rPr lang="ru-RU" sz="2400" b="1" dirty="0" smtClean="0"/>
              <a:t> </a:t>
            </a:r>
            <a:r>
              <a:rPr lang="ru-RU" sz="2400" dirty="0" smtClean="0"/>
              <a:t>называется</a:t>
            </a:r>
            <a:r>
              <a:rPr lang="ru-RU" sz="2400" b="1" dirty="0" smtClean="0"/>
              <a:t> ...</a:t>
            </a:r>
            <a:r>
              <a:rPr lang="ru-RU" sz="2400" dirty="0" smtClean="0"/>
              <a:t> </a:t>
            </a:r>
          </a:p>
        </p:txBody>
      </p:sp>
      <p:sp>
        <p:nvSpPr>
          <p:cNvPr id="40" name="Горизонтальный свиток 39"/>
          <p:cNvSpPr/>
          <p:nvPr/>
        </p:nvSpPr>
        <p:spPr>
          <a:xfrm>
            <a:off x="4752021" y="3242593"/>
            <a:ext cx="4104456" cy="2078477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/>
              <a:t>Стороны образующие</a:t>
            </a:r>
            <a:r>
              <a:rPr lang="en-US" sz="2400" dirty="0" smtClean="0"/>
              <a:t> </a:t>
            </a:r>
            <a:r>
              <a:rPr lang="ru-RU" sz="2400" dirty="0" smtClean="0"/>
              <a:t>прямой угол называются...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7863" y="2780928"/>
            <a:ext cx="187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Гипотенуза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89015" y="4558897"/>
            <a:ext cx="187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Катетами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2" grpId="0"/>
      <p:bldP spid="34" grpId="0"/>
      <p:bldP spid="36" grpId="0"/>
      <p:bldP spid="37" grpId="0" animBg="1"/>
      <p:bldP spid="40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4" y="1556792"/>
            <a:ext cx="4570834" cy="111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269809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031"/>
          <a:stretch/>
        </p:blipFill>
        <p:spPr bwMode="auto">
          <a:xfrm>
            <a:off x="2627784" y="2667000"/>
            <a:ext cx="4570834" cy="76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1C5-A339-442A-8A16-DE4413D355C4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5575"/>
            <a:ext cx="913447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398" y="2636912"/>
            <a:ext cx="11620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02171" y="2955801"/>
            <a:ext cx="15335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276902" y="3789040"/>
            <a:ext cx="2151082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10747" y="5013176"/>
            <a:ext cx="2166155" cy="12698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195736" y="4869160"/>
            <a:ext cx="144016" cy="288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401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81C5-A339-442A-8A16-DE4413D355C4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4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1412776"/>
            <a:ext cx="223224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650" y="16768"/>
            <a:ext cx="50577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2492896"/>
            <a:ext cx="911542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75856" y="2852936"/>
            <a:ext cx="504056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59" y="3212976"/>
            <a:ext cx="9124950" cy="359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81" y="5420133"/>
            <a:ext cx="3190875" cy="143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31640" y="5959047"/>
            <a:ext cx="180020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31540" y="6370925"/>
            <a:ext cx="180020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5222091"/>
            <a:ext cx="1728192" cy="163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413" y="5821707"/>
            <a:ext cx="16668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323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249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1720" y="3229930"/>
            <a:ext cx="1368152" cy="1495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88654" y="1988840"/>
            <a:ext cx="460851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1556792"/>
            <a:ext cx="1656184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866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731F-389A-4267-99B1-C9E08A97A1BC}" type="datetime1">
              <a:rPr lang="ru-RU" smtClean="0"/>
              <a:pPr/>
              <a:t>22.09.2018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EBB28-3CF5-444A-82A9-E67012D3EF67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-14288"/>
            <a:ext cx="9105900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-14288"/>
            <a:ext cx="9115425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089"/>
            <a:ext cx="9134475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22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12806</TotalTime>
  <Words>212</Words>
  <Application>Microsoft Office PowerPoint</Application>
  <PresentationFormat>Экран (4:3)</PresentationFormat>
  <Paragraphs>83</Paragraphs>
  <Slides>22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Оформление по умолчанию</vt:lpstr>
      <vt:lpstr>Формула</vt:lpstr>
      <vt:lpstr>Презентация PowerPoint</vt:lpstr>
      <vt:lpstr>Прямоугольный треугольник </vt:lpstr>
      <vt:lpstr>Презентация PowerPoint</vt:lpstr>
      <vt:lpstr>Прямоугольный треугольник и его элементы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Теорема Пифагора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Теорема Пифагора</dc:title>
  <dc:creator>Server</dc:creator>
  <cp:lastModifiedBy>Валентина</cp:lastModifiedBy>
  <cp:revision>74</cp:revision>
  <dcterms:created xsi:type="dcterms:W3CDTF">2012-12-06T12:03:02Z</dcterms:created>
  <dcterms:modified xsi:type="dcterms:W3CDTF">2018-09-22T08:25:39Z</dcterms:modified>
</cp:coreProperties>
</file>