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9" r:id="rId3"/>
    <p:sldId id="280" r:id="rId4"/>
    <p:sldId id="257" r:id="rId5"/>
    <p:sldId id="269" r:id="rId6"/>
    <p:sldId id="277" r:id="rId7"/>
    <p:sldId id="270" r:id="rId8"/>
    <p:sldId id="278" r:id="rId9"/>
    <p:sldId id="261" r:id="rId10"/>
    <p:sldId id="262" r:id="rId11"/>
    <p:sldId id="264" r:id="rId12"/>
    <p:sldId id="271" r:id="rId13"/>
    <p:sldId id="272" r:id="rId14"/>
    <p:sldId id="273" r:id="rId15"/>
    <p:sldId id="274" r:id="rId16"/>
    <p:sldId id="282" r:id="rId17"/>
    <p:sldId id="260" r:id="rId18"/>
    <p:sldId id="256" r:id="rId19"/>
    <p:sldId id="284" r:id="rId20"/>
    <p:sldId id="285" r:id="rId21"/>
    <p:sldId id="286" r:id="rId22"/>
    <p:sldId id="287" r:id="rId23"/>
    <p:sldId id="288" r:id="rId24"/>
    <p:sldId id="289" r:id="rId25"/>
    <p:sldId id="25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3300"/>
    <a:srgbClr val="CC6600"/>
    <a:srgbClr val="CC0000"/>
    <a:srgbClr val="CC33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2004" autoAdjust="0"/>
    <p:restoredTop sz="94660"/>
  </p:normalViewPr>
  <p:slideViewPr>
    <p:cSldViewPr>
      <p:cViewPr varScale="1">
        <p:scale>
          <a:sx n="57" d="100"/>
          <a:sy n="57" d="100"/>
        </p:scale>
        <p:origin x="-706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8.6834733893557461E-3"/>
          <c:y val="0.2566374954530915"/>
          <c:w val="0.61587301587301635"/>
          <c:h val="0.3693045563549164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8891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0000"/>
              </a:solidFill>
              <a:ln w="18891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8891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8891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8891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8891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0112530051390642"/>
                  <c:y val="2.4179397597184987E-2"/>
                </c:manualLayout>
              </c:layout>
              <c:tx>
                <c:rich>
                  <a:bodyPr/>
                  <a:lstStyle/>
                  <a:p>
                    <a:pPr>
                      <a:defRPr sz="2677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2,5%</a:t>
                    </a:r>
                  </a:p>
                </c:rich>
              </c:tx>
              <c:spPr>
                <a:noFill/>
                <a:ln w="37782">
                  <a:noFill/>
                </a:ln>
              </c:spPr>
              <c:dLblPos val="bestFit"/>
            </c:dLbl>
            <c:dLbl>
              <c:idx val="1"/>
              <c:layout>
                <c:manualLayout>
                  <c:x val="-2.6411367696685003E-2"/>
                  <c:y val="-2.3261347291660805E-2"/>
                </c:manualLayout>
              </c:layout>
              <c:tx>
                <c:rich>
                  <a:bodyPr/>
                  <a:lstStyle/>
                  <a:p>
                    <a:pPr>
                      <a:defRPr sz="2677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1%</a:t>
                    </a:r>
                  </a:p>
                </c:rich>
              </c:tx>
              <c:spPr>
                <a:noFill/>
                <a:ln w="37782">
                  <a:noFill/>
                </a:ln>
              </c:spPr>
              <c:dLblPos val="bestFit"/>
            </c:dLbl>
            <c:dLbl>
              <c:idx val="2"/>
              <c:delete val="1"/>
            </c:dLbl>
            <c:dLbl>
              <c:idx val="3"/>
              <c:layout>
                <c:manualLayout>
                  <c:x val="-4.2548688766845283E-2"/>
                  <c:y val="-1.1272369839537695E-2"/>
                </c:manualLayout>
              </c:layout>
              <c:tx>
                <c:rich>
                  <a:bodyPr/>
                  <a:lstStyle/>
                  <a:p>
                    <a:pPr>
                      <a:defRPr sz="2677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4%</a:t>
                    </a:r>
                  </a:p>
                </c:rich>
              </c:tx>
              <c:spPr>
                <a:noFill/>
                <a:ln w="37782">
                  <a:noFill/>
                </a:ln>
              </c:spPr>
              <c:dLblPos val="bestFit"/>
            </c:dLbl>
            <c:dLbl>
              <c:idx val="4"/>
              <c:layout>
                <c:manualLayout>
                  <c:x val="0.26589393237610004"/>
                  <c:y val="-0.30537209685166572"/>
                </c:manualLayout>
              </c:layout>
              <c:tx>
                <c:rich>
                  <a:bodyPr/>
                  <a:lstStyle/>
                  <a:p>
                    <a:pPr>
                      <a:defRPr sz="2677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2,5%</a:t>
                    </a:r>
                  </a:p>
                </c:rich>
              </c:tx>
              <c:spPr>
                <a:noFill/>
                <a:ln w="37782">
                  <a:noFill/>
                </a:ln>
              </c:spPr>
              <c:dLblPos val="bestFit"/>
            </c:dLbl>
            <c:dLbl>
              <c:idx val="5"/>
              <c:layout>
                <c:manualLayout>
                  <c:xMode val="edge"/>
                  <c:yMode val="edge"/>
                  <c:x val="0.24444444444444471"/>
                  <c:y val="0.72422062350119998"/>
                </c:manualLayout>
              </c:layout>
              <c:tx>
                <c:rich>
                  <a:bodyPr/>
                  <a:lstStyle/>
                  <a:p>
                    <a:pPr>
                      <a:defRPr sz="2677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t>90%</a:t>
                    </a:r>
                  </a:p>
                </c:rich>
              </c:tx>
              <c:spPr>
                <a:noFill/>
                <a:ln w="37782">
                  <a:noFill/>
                </a:ln>
              </c:spPr>
              <c:dLblPos val="bestFit"/>
            </c:dLbl>
            <c:numFmt formatCode="0%" sourceLinked="0"/>
            <c:spPr>
              <a:noFill/>
              <a:ln w="37782">
                <a:noFill/>
              </a:ln>
            </c:spPr>
            <c:txPr>
              <a:bodyPr/>
              <a:lstStyle/>
              <a:p>
                <a:pPr>
                  <a:defRPr sz="2677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Sheet1!$B$1:$F$1</c:f>
              <c:strCache>
                <c:ptCount val="5"/>
                <c:pt idx="0">
                  <c:v>Иудаизм</c:v>
                </c:pt>
                <c:pt idx="1">
                  <c:v>Ислам</c:v>
                </c:pt>
                <c:pt idx="2">
                  <c:v>атеисты</c:v>
                </c:pt>
                <c:pt idx="3">
                  <c:v>Другие</c:v>
                </c:pt>
                <c:pt idx="4">
                  <c:v>Христианство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2.5</c:v>
                </c:pt>
                <c:pt idx="1">
                  <c:v>1</c:v>
                </c:pt>
                <c:pt idx="2">
                  <c:v>2.5</c:v>
                </c:pt>
                <c:pt idx="3">
                  <c:v>1.2</c:v>
                </c:pt>
                <c:pt idx="4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8891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8891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8891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8891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8891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37782">
                <a:noFill/>
              </a:ln>
            </c:spPr>
            <c:txPr>
              <a:bodyPr/>
              <a:lstStyle/>
              <a:p>
                <a:pPr>
                  <a:defRPr sz="2677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Sheet1!$B$1:$F$1</c:f>
              <c:strCache>
                <c:ptCount val="5"/>
                <c:pt idx="0">
                  <c:v>Иудаизм</c:v>
                </c:pt>
                <c:pt idx="1">
                  <c:v>Ислам</c:v>
                </c:pt>
                <c:pt idx="2">
                  <c:v>атеисты</c:v>
                </c:pt>
                <c:pt idx="3">
                  <c:v>Другие</c:v>
                </c:pt>
                <c:pt idx="4">
                  <c:v>Христианство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8891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8891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8891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8891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8891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37782">
                <a:noFill/>
              </a:ln>
            </c:spPr>
            <c:txPr>
              <a:bodyPr/>
              <a:lstStyle/>
              <a:p>
                <a:pPr>
                  <a:defRPr sz="2677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Sheet1!$B$1:$F$1</c:f>
              <c:strCache>
                <c:ptCount val="5"/>
                <c:pt idx="0">
                  <c:v>Иудаизм</c:v>
                </c:pt>
                <c:pt idx="1">
                  <c:v>Ислам</c:v>
                </c:pt>
                <c:pt idx="2">
                  <c:v>атеисты</c:v>
                </c:pt>
                <c:pt idx="3">
                  <c:v>Другие</c:v>
                </c:pt>
                <c:pt idx="4">
                  <c:v>Христианство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  <c:dLbls>
          <c:showPercent val="1"/>
        </c:dLbls>
      </c:pie3DChart>
      <c:spPr>
        <a:noFill/>
        <a:ln w="37782">
          <a:noFill/>
        </a:ln>
      </c:spPr>
    </c:plotArea>
    <c:legend>
      <c:legendPos val="r"/>
      <c:layout>
        <c:manualLayout>
          <c:xMode val="edge"/>
          <c:yMode val="edge"/>
          <c:x val="0.65873015873015872"/>
          <c:y val="0.20863309352517997"/>
          <c:w val="0.29841269841269863"/>
          <c:h val="0.3980815347721825"/>
        </c:manualLayout>
      </c:layout>
      <c:spPr>
        <a:noFill/>
        <a:ln w="4723">
          <a:solidFill>
            <a:schemeClr val="tx1"/>
          </a:solidFill>
          <a:prstDash val="solid"/>
        </a:ln>
      </c:spPr>
      <c:txPr>
        <a:bodyPr/>
        <a:lstStyle/>
        <a:p>
          <a:pPr>
            <a:defRPr sz="2462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677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/>
          <a:lstStyle/>
          <a:p>
            <a:pPr>
              <a:defRPr/>
            </a:pPr>
            <a:r>
              <a:rPr lang="ru-RU"/>
              <a:t>Структура экономики Индии</a:t>
            </a:r>
          </a:p>
        </c:rich>
      </c:tx>
      <c:layout>
        <c:manualLayout>
          <c:xMode val="edge"/>
          <c:yMode val="edge"/>
          <c:x val="0.18790849673202648"/>
          <c:y val="2.0202020202020211E-2"/>
        </c:manualLayout>
      </c:layout>
    </c:title>
    <c:view3D>
      <c:perspective val="0"/>
    </c:view3D>
    <c:plotArea>
      <c:layout>
        <c:manualLayout>
          <c:layoutTarget val="inner"/>
          <c:xMode val="edge"/>
          <c:yMode val="edge"/>
          <c:x val="3.7581699346405234E-2"/>
          <c:y val="0.18181818181818199"/>
          <c:w val="0.96241830065359524"/>
          <c:h val="0.5883838383838383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99"/>
          <c:dPt>
            <c:idx val="0"/>
            <c:explosion val="14"/>
          </c:dPt>
          <c:dPt>
            <c:idx val="1"/>
            <c:explosion val="15"/>
          </c:dPt>
          <c:dPt>
            <c:idx val="2"/>
            <c:explosion val="10"/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90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numFmt formatCode="0%" sourceLinked="0"/>
            <c:showPercent val="1"/>
            <c:showLeaderLines val="1"/>
          </c:dLbls>
          <c:cat>
            <c:strRef>
              <c:f>Sheet1!$B$1:$D$1</c:f>
              <c:strCache>
                <c:ptCount val="3"/>
                <c:pt idx="0">
                  <c:v>Промышленность</c:v>
                </c:pt>
                <c:pt idx="1">
                  <c:v>Сельское хозяйство</c:v>
                </c:pt>
                <c:pt idx="2">
                  <c:v>Сфера услуг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</c:v>
                </c:pt>
                <c:pt idx="1">
                  <c:v>2</c:v>
                </c:pt>
                <c:pt idx="2">
                  <c:v>90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ayout>
        <c:manualLayout>
          <c:xMode val="edge"/>
          <c:yMode val="edge"/>
          <c:x val="7.3798189858907848E-2"/>
          <c:y val="0.66335466356185602"/>
          <c:w val="0.78758169934640521"/>
          <c:h val="0.24593925186983637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0.16491</cdr:x>
      <cdr:y>0.57405</cdr:y>
    </cdr:from>
    <cdr:to>
      <cdr:x>0.25157</cdr:x>
      <cdr:y>0.64482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95404" y="3476628"/>
          <a:ext cx="78581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0.18067</cdr:x>
      <cdr:y>0.49148</cdr:y>
    </cdr:from>
    <cdr:to>
      <cdr:x>0.29884</cdr:x>
      <cdr:y>0.57405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38280" y="2976562"/>
          <a:ext cx="1071570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800" b="1" dirty="0" smtClean="0"/>
            <a:t>90%</a:t>
          </a:r>
          <a:endParaRPr lang="ru-RU" sz="28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968C9-9F02-439B-B67B-24D8C8E02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85B94-D4E4-4A17-A6AA-DB28ECE17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BAEC-E60E-45E4-A999-619225503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CF3DC-337D-4EF8-9B1E-27CAAAA50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DD5C0-B329-4FD7-B5F4-BB6136BDB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29365-CFA6-4200-B0A6-451E76342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1067C-E935-4F54-9FD2-FA8C9A2A0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F2A1E-5751-4FC5-9133-6E2269325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1BF33-D088-44CF-9F63-E5B3C54E9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4C2A1-DAA4-4452-BEBF-0CBE63526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793E4-CB0B-4899-9FFF-E98016263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B83A808F-42DE-4BB2-8E71-F997AEB53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jpeg"/><Relationship Id="rId5" Type="http://schemas.openxmlformats.org/officeDocument/2006/relationships/chart" Target="../charts/chart2.x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46.jpeg"/><Relationship Id="rId7" Type="http://schemas.openxmlformats.org/officeDocument/2006/relationships/image" Target="../media/image5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46.jpeg"/><Relationship Id="rId7" Type="http://schemas.openxmlformats.org/officeDocument/2006/relationships/image" Target="../media/image6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6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2571736" y="214290"/>
            <a:ext cx="5448328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Монако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50000">
                    <a:srgbClr val="FF9933"/>
                  </a:gs>
                  <a:gs pos="100000">
                    <a:srgbClr val="FF33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pic>
        <p:nvPicPr>
          <p:cNvPr id="6157" name="Picture 13" descr="dharma_whee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3024" y="1676400"/>
            <a:ext cx="2473776" cy="225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Прямоугольник 12"/>
          <p:cNvSpPr>
            <a:spLocks noChangeArrowheads="1"/>
          </p:cNvSpPr>
          <p:nvPr/>
        </p:nvSpPr>
        <p:spPr bwMode="auto">
          <a:xfrm>
            <a:off x="3059113" y="4919663"/>
            <a:ext cx="60848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dirty="0"/>
              <a:t>Урок географии в  11-ом классе.</a:t>
            </a:r>
          </a:p>
          <a:p>
            <a:pPr algn="r"/>
            <a:r>
              <a:rPr lang="ru-RU" b="1" dirty="0"/>
              <a:t>Автор: Смирнова Мария Михайловна, </a:t>
            </a:r>
          </a:p>
          <a:p>
            <a:pPr algn="r"/>
            <a:r>
              <a:rPr lang="ru-RU" b="1" dirty="0"/>
              <a:t>учитель географии МБОУ «СШ № 36» район </a:t>
            </a:r>
            <a:r>
              <a:rPr lang="ru-RU" b="1" dirty="0" err="1"/>
              <a:t>Талнах</a:t>
            </a:r>
            <a:r>
              <a:rPr lang="ru-RU" b="1" dirty="0"/>
              <a:t>, города Норильска </a:t>
            </a:r>
          </a:p>
          <a:p>
            <a:pPr algn="r"/>
            <a:r>
              <a:rPr lang="ru-RU" b="1" dirty="0"/>
              <a:t>Красноярского края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1643050"/>
            <a:ext cx="5715008" cy="337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51FA9D7F-139F-43DE-9182-8D6B95800679-L0-001.jpeg" descr="51FA9D7F-139F-43DE-9182-8D6B95800679-L0-001.jpeg"/>
          <p:cNvPicPr>
            <a:picLocks noChangeAspect="1"/>
          </p:cNvPicPr>
          <p:nvPr/>
        </p:nvPicPr>
        <p:blipFill>
          <a:blip r:embed="rId5" cstate="screen">
            <a:extLst/>
          </a:blip>
          <a:stretch>
            <a:fillRect/>
          </a:stretch>
        </p:blipFill>
        <p:spPr>
          <a:xfrm>
            <a:off x="142845" y="1"/>
            <a:ext cx="1071569" cy="14557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2357422" y="304800"/>
            <a:ext cx="607223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Христианство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50000">
                    <a:srgbClr val="FF9933"/>
                  </a:gs>
                  <a:gs pos="100000">
                    <a:srgbClr val="FF33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pic>
        <p:nvPicPr>
          <p:cNvPr id="28676" name="Picture 4" descr="http://www.paks.ru/workdir/photoalbum/ac9877ba396832a7a126c17e3ffb85f9/big_9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1643051"/>
            <a:ext cx="3857652" cy="2643206"/>
          </a:xfrm>
          <a:prstGeom prst="rect">
            <a:avLst/>
          </a:prstGeom>
          <a:noFill/>
        </p:spPr>
      </p:pic>
      <p:pic>
        <p:nvPicPr>
          <p:cNvPr id="28678" name="Picture 6" descr="http://img1.liveinternet.ru/images/attach/c/1/63/804/63804775_MonakoTemple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785926"/>
            <a:ext cx="3857620" cy="2893215"/>
          </a:xfrm>
          <a:prstGeom prst="rect">
            <a:avLst/>
          </a:prstGeom>
          <a:noFill/>
        </p:spPr>
      </p:pic>
      <p:pic>
        <p:nvPicPr>
          <p:cNvPr id="28680" name="Picture 8" descr="https://antimodern.files.wordpress.com/2012/12/imgp0651.jpg?w=64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86380" y="4500570"/>
            <a:ext cx="3333741" cy="2214578"/>
          </a:xfrm>
          <a:prstGeom prst="rect">
            <a:avLst/>
          </a:prstGeom>
          <a:noFill/>
        </p:spPr>
      </p:pic>
      <p:pic>
        <p:nvPicPr>
          <p:cNvPr id="28682" name="Picture 10" descr="http://eurokurort.by/images/fotobank/city/845/9571_big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928794" y="4357694"/>
            <a:ext cx="3119406" cy="2339555"/>
          </a:xfrm>
          <a:prstGeom prst="rect">
            <a:avLst/>
          </a:prstGeom>
          <a:noFill/>
        </p:spPr>
      </p:pic>
      <p:pic>
        <p:nvPicPr>
          <p:cNvPr id="18" name="51FA9D7F-139F-43DE-9182-8D6B95800679-L0-001.jpeg" descr="51FA9D7F-139F-43DE-9182-8D6B95800679-L0-001.jpeg"/>
          <p:cNvPicPr>
            <a:picLocks noChangeAspect="1"/>
          </p:cNvPicPr>
          <p:nvPr/>
        </p:nvPicPr>
        <p:blipFill>
          <a:blip r:embed="rId7" cstate="screen">
            <a:extLst/>
          </a:blip>
          <a:stretch>
            <a:fillRect/>
          </a:stretch>
        </p:blipFill>
        <p:spPr>
          <a:xfrm>
            <a:off x="142845" y="1"/>
            <a:ext cx="1261983" cy="17144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2667000" y="304800"/>
            <a:ext cx="3962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Иудаизм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50000">
                    <a:srgbClr val="FF9933"/>
                  </a:gs>
                  <a:gs pos="100000">
                    <a:srgbClr val="FF33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pic>
        <p:nvPicPr>
          <p:cNvPr id="27650" name="Picture 2" descr="http://madan.org.il/sites/default/files/archive/577281400qg41gq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3571876"/>
            <a:ext cx="3464281" cy="2714644"/>
          </a:xfrm>
          <a:prstGeom prst="rect">
            <a:avLst/>
          </a:prstGeom>
          <a:noFill/>
        </p:spPr>
      </p:pic>
      <p:pic>
        <p:nvPicPr>
          <p:cNvPr id="27652" name="Picture 4" descr="http://www.proza.ru/pics/2017/03/21/7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6643702" y="1643050"/>
            <a:ext cx="2339761" cy="1287248"/>
          </a:xfrm>
          <a:prstGeom prst="rect">
            <a:avLst/>
          </a:prstGeom>
          <a:noFill/>
        </p:spPr>
      </p:pic>
      <p:pic>
        <p:nvPicPr>
          <p:cNvPr id="27654" name="Picture 6" descr="https://c.pxhere.com/photos/cc/1c/palace_of_justice_palace_justice_building_monaco_city_architecture_facade-1013050.jpg!d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2143116"/>
            <a:ext cx="5143536" cy="4500593"/>
          </a:xfrm>
          <a:prstGeom prst="rect">
            <a:avLst/>
          </a:prstGeom>
          <a:noFill/>
        </p:spPr>
      </p:pic>
      <p:pic>
        <p:nvPicPr>
          <p:cNvPr id="27656" name="Picture 8" descr="http://im3.turbina.ru/photos.4/3/0/3/3/9/1993303/big.photo/Kupol-sinagogi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429124" y="1785926"/>
            <a:ext cx="2190765" cy="1643074"/>
          </a:xfrm>
          <a:prstGeom prst="rect">
            <a:avLst/>
          </a:prstGeom>
          <a:noFill/>
        </p:spPr>
      </p:pic>
      <p:pic>
        <p:nvPicPr>
          <p:cNvPr id="17" name="51FA9D7F-139F-43DE-9182-8D6B95800679-L0-001.jpeg" descr="51FA9D7F-139F-43DE-9182-8D6B95800679-L0-001.jpeg"/>
          <p:cNvPicPr>
            <a:picLocks noChangeAspect="1"/>
          </p:cNvPicPr>
          <p:nvPr/>
        </p:nvPicPr>
        <p:blipFill>
          <a:blip r:embed="rId7" cstate="screen">
            <a:extLst/>
          </a:blip>
          <a:stretch>
            <a:fillRect/>
          </a:stretch>
        </p:blipFill>
        <p:spPr>
          <a:xfrm>
            <a:off x="142845" y="1"/>
            <a:ext cx="1261983" cy="17144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3" descr="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WordArt 7"/>
          <p:cNvSpPr>
            <a:spLocks noChangeArrowheads="1" noChangeShapeType="1" noTextEdit="1"/>
          </p:cNvSpPr>
          <p:nvPr/>
        </p:nvSpPr>
        <p:spPr bwMode="auto">
          <a:xfrm>
            <a:off x="2071671" y="260350"/>
            <a:ext cx="6715172" cy="8111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Экономика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Монако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50000">
                    <a:srgbClr val="FF9933"/>
                  </a:gs>
                  <a:gs pos="100000">
                    <a:srgbClr val="FF33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2058" name="Text Box 8"/>
          <p:cNvSpPr txBox="1">
            <a:spLocks noChangeArrowheads="1"/>
          </p:cNvSpPr>
          <p:nvPr/>
        </p:nvSpPr>
        <p:spPr bwMode="auto">
          <a:xfrm>
            <a:off x="381000" y="5181600"/>
            <a:ext cx="515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800000"/>
              </a:solidFill>
            </a:endParaRPr>
          </a:p>
        </p:txBody>
      </p:sp>
      <p:sp>
        <p:nvSpPr>
          <p:cNvPr id="2059" name="Text Box 9"/>
          <p:cNvSpPr txBox="1">
            <a:spLocks noChangeArrowheads="1"/>
          </p:cNvSpPr>
          <p:nvPr/>
        </p:nvSpPr>
        <p:spPr bwMode="auto">
          <a:xfrm>
            <a:off x="4267200" y="19812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2050" name="Object 11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p:oleObj spid="_x0000_s2050" name="Диаграмма" r:id="rId4" imgW="6096000" imgH="4067323" progId="MSGraph.Chart.8">
              <p:embed followColorScheme="full"/>
            </p:oleObj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/>
        </p:nvGraphicFramePr>
        <p:xfrm>
          <a:off x="-252413" y="1557338"/>
          <a:ext cx="5327651" cy="34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60" name="Text Box 13"/>
          <p:cNvSpPr txBox="1">
            <a:spLocks noChangeArrowheads="1"/>
          </p:cNvSpPr>
          <p:nvPr/>
        </p:nvSpPr>
        <p:spPr bwMode="auto">
          <a:xfrm>
            <a:off x="4643438" y="1557338"/>
            <a:ext cx="45005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ВВП (2007) </a:t>
            </a:r>
            <a:r>
              <a:rPr lang="ru-RU" b="1" dirty="0" smtClean="0"/>
              <a:t>-</a:t>
            </a:r>
            <a:r>
              <a:rPr lang="ru-RU" dirty="0" smtClean="0"/>
              <a:t> </a:t>
            </a:r>
            <a:r>
              <a:rPr lang="ru-RU" b="1" dirty="0" smtClean="0"/>
              <a:t>5 420.3 млн. евро</a:t>
            </a:r>
            <a:endParaRPr lang="en-US" b="1" dirty="0"/>
          </a:p>
          <a:p>
            <a:r>
              <a:rPr lang="ru-RU" b="1" dirty="0"/>
              <a:t>ВВП на душу населения</a:t>
            </a:r>
          </a:p>
          <a:p>
            <a:r>
              <a:rPr lang="ru-RU" b="1" dirty="0" smtClean="0"/>
              <a:t>141 892,67 евро </a:t>
            </a:r>
          </a:p>
        </p:txBody>
      </p:sp>
      <p:sp>
        <p:nvSpPr>
          <p:cNvPr id="2062" name="Text Box 15"/>
          <p:cNvSpPr txBox="1">
            <a:spLocks noChangeArrowheads="1"/>
          </p:cNvSpPr>
          <p:nvPr/>
        </p:nvSpPr>
        <p:spPr bwMode="auto">
          <a:xfrm>
            <a:off x="5500694" y="2857496"/>
            <a:ext cx="30718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/>
              <a:t>денежная единица- </a:t>
            </a:r>
            <a:r>
              <a:rPr lang="ru-RU" sz="1800" b="1" dirty="0" smtClean="0">
                <a:solidFill>
                  <a:srgbClr val="800000"/>
                </a:solidFill>
              </a:rPr>
              <a:t>Евро</a:t>
            </a:r>
            <a:endParaRPr lang="ru-RU" sz="1800" b="1" dirty="0">
              <a:solidFill>
                <a:srgbClr val="8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50006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Уровень безработицы очень низкий. Общее число рабочих мест — 45000 — превышает количество жителей страны. </a:t>
            </a:r>
            <a:endParaRPr lang="ru-RU" b="1" dirty="0"/>
          </a:p>
        </p:txBody>
      </p:sp>
      <p:pic>
        <p:nvPicPr>
          <p:cNvPr id="18" name="Picture 2" descr="C:\Documents and Settings\Люба\Рабочий стол\IMG_000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14942" y="3286124"/>
            <a:ext cx="3714776" cy="3417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51FA9D7F-139F-43DE-9182-8D6B95800679-L0-001.jpeg" descr="51FA9D7F-139F-43DE-9182-8D6B95800679-L0-001.jpeg"/>
          <p:cNvPicPr>
            <a:picLocks noChangeAspect="1"/>
          </p:cNvPicPr>
          <p:nvPr/>
        </p:nvPicPr>
        <p:blipFill>
          <a:blip r:embed="rId7" cstate="screen">
            <a:extLst/>
          </a:blip>
          <a:stretch>
            <a:fillRect/>
          </a:stretch>
        </p:blipFill>
        <p:spPr>
          <a:xfrm>
            <a:off x="142845" y="1"/>
            <a:ext cx="1214445" cy="16499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6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WordArt 7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616111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Экономика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Монако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50000">
                    <a:srgbClr val="FF9933"/>
                  </a:gs>
                  <a:gs pos="100000">
                    <a:srgbClr val="FF33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381000" y="5181600"/>
            <a:ext cx="515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800000"/>
              </a:solidFill>
            </a:endParaRPr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4267200" y="19812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5288340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Основными отраслями экономики являются туризм, строительство, фармацевтическая, химическая и электронная промышленность, банковский и финансовый спектр. 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86282" y="1714488"/>
            <a:ext cx="435771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b="1" dirty="0" smtClean="0"/>
              <a:t>Монако – всемирно известный банковский центр и финансовый спектр</a:t>
            </a:r>
          </a:p>
        </p:txBody>
      </p:sp>
      <p:pic>
        <p:nvPicPr>
          <p:cNvPr id="2" name="Picture 4" descr="http://www.fresher.ru/images7/monako-v-fotografiyax/big/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857364"/>
            <a:ext cx="4607751" cy="3429024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000372"/>
            <a:ext cx="3357586" cy="2303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51FA9D7F-139F-43DE-9182-8D6B95800679-L0-001.jpeg" descr="51FA9D7F-139F-43DE-9182-8D6B95800679-L0-001.jpeg"/>
          <p:cNvPicPr>
            <a:picLocks noChangeAspect="1"/>
          </p:cNvPicPr>
          <p:nvPr/>
        </p:nvPicPr>
        <p:blipFill>
          <a:blip r:embed="rId5" cstate="screen">
            <a:extLst/>
          </a:blip>
          <a:stretch>
            <a:fillRect/>
          </a:stretch>
        </p:blipFill>
        <p:spPr>
          <a:xfrm>
            <a:off x="142845" y="1"/>
            <a:ext cx="1261983" cy="17144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3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5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6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WordArt 7"/>
          <p:cNvSpPr>
            <a:spLocks noChangeArrowheads="1" noChangeShapeType="1" noTextEdit="1"/>
          </p:cNvSpPr>
          <p:nvPr/>
        </p:nvSpPr>
        <p:spPr bwMode="auto">
          <a:xfrm>
            <a:off x="2000232" y="285728"/>
            <a:ext cx="628654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Экономика Монако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50000">
                    <a:srgbClr val="FF9933"/>
                  </a:gs>
                  <a:gs pos="100000">
                    <a:srgbClr val="FF33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381000" y="5181600"/>
            <a:ext cx="515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800000"/>
              </a:solidFill>
            </a:endParaRPr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4267200" y="19812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" name="Picture 4" descr="http://wallpaperscraft.ru/image/monte-karlo_monako_franciya_zdanie_ulica_avtomobil_62548_1024x10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714488"/>
            <a:ext cx="4181436" cy="4786346"/>
          </a:xfrm>
          <a:prstGeom prst="rect">
            <a:avLst/>
          </a:prstGeom>
          <a:noFill/>
        </p:spPr>
      </p:pic>
      <p:pic>
        <p:nvPicPr>
          <p:cNvPr id="3" name="Picture 6" descr="http://xn--b1agjasmlcka4m.xn--p1ai/sites/default/files/node/2299/5maya2016-rostecr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214818"/>
            <a:ext cx="4190989" cy="2428862"/>
          </a:xfrm>
          <a:prstGeom prst="rect">
            <a:avLst/>
          </a:prstGeom>
          <a:noFill/>
        </p:spPr>
      </p:pic>
      <p:pic>
        <p:nvPicPr>
          <p:cNvPr id="4" name="Picture 8" descr="http://yachtingnewsreport.com/wp-content/uploads/2013/07/monaco-yacht-show-201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3438" y="1714488"/>
            <a:ext cx="4190976" cy="2436006"/>
          </a:xfrm>
          <a:prstGeom prst="rect">
            <a:avLst/>
          </a:prstGeom>
          <a:noFill/>
        </p:spPr>
      </p:pic>
      <p:pic>
        <p:nvPicPr>
          <p:cNvPr id="19" name="51FA9D7F-139F-43DE-9182-8D6B95800679-L0-001.jpeg" descr="51FA9D7F-139F-43DE-9182-8D6B95800679-L0-001.jpeg"/>
          <p:cNvPicPr>
            <a:picLocks noChangeAspect="1"/>
          </p:cNvPicPr>
          <p:nvPr/>
        </p:nvPicPr>
        <p:blipFill>
          <a:blip r:embed="rId6" cstate="screen">
            <a:extLst/>
          </a:blip>
          <a:stretch>
            <a:fillRect/>
          </a:stretch>
        </p:blipFill>
        <p:spPr>
          <a:xfrm>
            <a:off x="142845" y="1"/>
            <a:ext cx="1156816" cy="15716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WordArt 7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6089677" cy="7397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Экономика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Монако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50000">
                    <a:srgbClr val="FF9933"/>
                  </a:gs>
                  <a:gs pos="100000">
                    <a:srgbClr val="FF33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381000" y="5181600"/>
            <a:ext cx="515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800000"/>
              </a:solidFill>
            </a:endParaRP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4267200" y="19812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311275" y="1936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800000"/>
              </a:solidFill>
            </a:endParaRPr>
          </a:p>
        </p:txBody>
      </p:sp>
      <p:pic>
        <p:nvPicPr>
          <p:cNvPr id="14" name="Picture 4" descr="SP_A179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57620" y="2071678"/>
            <a:ext cx="5286380" cy="4429156"/>
          </a:xfrm>
          <a:prstGeom prst="rect">
            <a:avLst/>
          </a:prstGeom>
          <a:noFill/>
        </p:spPr>
      </p:pic>
      <p:pic>
        <p:nvPicPr>
          <p:cNvPr id="16" name="Picture 5" descr="mob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043" y="1928803"/>
            <a:ext cx="3237532" cy="2428892"/>
          </a:xfrm>
          <a:prstGeom prst="rect">
            <a:avLst/>
          </a:prstGeom>
          <a:noFill/>
          <a:ln w="57150" cmpd="thickThin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7" name="Picture 8" descr="dict01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714884"/>
            <a:ext cx="2794000" cy="1727200"/>
          </a:xfrm>
          <a:prstGeom prst="rect">
            <a:avLst/>
          </a:prstGeom>
          <a:noFill/>
          <a:ln w="57150" cmpd="thickThin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8" name="51FA9D7F-139F-43DE-9182-8D6B95800679-L0-001.jpeg" descr="51FA9D7F-139F-43DE-9182-8D6B95800679-L0-001.jpeg"/>
          <p:cNvPicPr>
            <a:picLocks noChangeAspect="1"/>
          </p:cNvPicPr>
          <p:nvPr/>
        </p:nvPicPr>
        <p:blipFill>
          <a:blip r:embed="rId6" cstate="screen">
            <a:extLst/>
          </a:blip>
          <a:stretch>
            <a:fillRect/>
          </a:stretch>
        </p:blipFill>
        <p:spPr>
          <a:xfrm>
            <a:off x="142845" y="1"/>
            <a:ext cx="1285884" cy="17469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WordArt 7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6089677" cy="7397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Экономика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Монако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50000">
                    <a:srgbClr val="FF9933"/>
                  </a:gs>
                  <a:gs pos="100000">
                    <a:srgbClr val="FF33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381000" y="5181600"/>
            <a:ext cx="515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800000"/>
              </a:solidFill>
            </a:endParaRP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4267200" y="19812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311275" y="1936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800000"/>
              </a:solidFill>
            </a:endParaRPr>
          </a:p>
        </p:txBody>
      </p:sp>
      <p:pic>
        <p:nvPicPr>
          <p:cNvPr id="18" name="51FA9D7F-139F-43DE-9182-8D6B95800679-L0-001.jpeg" descr="51FA9D7F-139F-43DE-9182-8D6B95800679-L0-001.jpeg"/>
          <p:cNvPicPr>
            <a:picLocks noChangeAspect="1"/>
          </p:cNvPicPr>
          <p:nvPr/>
        </p:nvPicPr>
        <p:blipFill>
          <a:blip r:embed="rId3" cstate="screen">
            <a:extLst/>
          </a:blip>
          <a:stretch>
            <a:fillRect/>
          </a:stretch>
        </p:blipFill>
        <p:spPr>
          <a:xfrm>
            <a:off x="142845" y="1"/>
            <a:ext cx="1285884" cy="17469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4000504"/>
            <a:ext cx="4103688" cy="266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716463" y="4000504"/>
            <a:ext cx="4249737" cy="2668584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2643174" y="1571612"/>
            <a:ext cx="5786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Гран-при Монако и Монте-Карло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7158" y="1928802"/>
            <a:ext cx="8429684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ru-RU" dirty="0" smtClean="0"/>
              <a:t>	Так же казну Монако пополняют казино находящиеся на территории Монте-Карло. Монте-Карло является одним из самым популярным местом для любителей казино, а так же полюбившихся центров отдыха во всем мире.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dirty="0" smtClean="0"/>
              <a:t>	Львиную долю приносят в казну автомобильные гонки, гран-при Монако  - до 100 млн. евро в год.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690813" y="260350"/>
            <a:ext cx="61558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haroni" pitchFamily="2" charset="-79"/>
              </a:rPr>
              <a:t>Транспорт </a:t>
            </a: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haroni" pitchFamily="2" charset="-79"/>
              </a:rPr>
              <a:t>Монако</a:t>
            </a:r>
            <a:endParaRPr lang="ru-RU" sz="4400" b="1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2" name="51FA9D7F-139F-43DE-9182-8D6B95800679-L0-001.jpeg" descr="51FA9D7F-139F-43DE-9182-8D6B95800679-L0-001.jpeg"/>
          <p:cNvPicPr>
            <a:picLocks noChangeAspect="1"/>
          </p:cNvPicPr>
          <p:nvPr/>
        </p:nvPicPr>
        <p:blipFill>
          <a:blip r:embed="rId3" cstate="screen">
            <a:extLst/>
          </a:blip>
          <a:stretch>
            <a:fillRect/>
          </a:stretch>
        </p:blipFill>
        <p:spPr>
          <a:xfrm>
            <a:off x="142845" y="1"/>
            <a:ext cx="1214445" cy="1649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F8E338DB-02E3-49E0-8F80-C17AAEE6A526-L0-001.jpeg" descr="F8E338DB-02E3-49E0-8F80-C17AAEE6A526-L0-001.jpeg"/>
          <p:cNvPicPr>
            <a:picLocks noChangeAspect="1"/>
          </p:cNvPicPr>
          <p:nvPr/>
        </p:nvPicPr>
        <p:blipFill>
          <a:blip r:embed="rId4" cstate="screen">
            <a:extLst/>
          </a:blip>
          <a:stretch>
            <a:fillRect/>
          </a:stretch>
        </p:blipFill>
        <p:spPr>
          <a:xfrm>
            <a:off x="5857884" y="1571612"/>
            <a:ext cx="3143272" cy="307719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Прямоугольник 13"/>
          <p:cNvSpPr/>
          <p:nvPr/>
        </p:nvSpPr>
        <p:spPr>
          <a:xfrm>
            <a:off x="0" y="1643050"/>
            <a:ext cx="58578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Монако связано с окружающим миром при помощи ж/</a:t>
            </a:r>
            <a:r>
              <a:rPr lang="ru-RU" dirty="0" err="1" smtClean="0"/>
              <a:t>д</a:t>
            </a:r>
            <a:r>
              <a:rPr lang="ru-RU" dirty="0" smtClean="0"/>
              <a:t>, автомобильного, морского и воздушного транспорта. Протяженность ж/</a:t>
            </a:r>
            <a:r>
              <a:rPr lang="ru-RU" dirty="0" err="1" smtClean="0"/>
              <a:t>д</a:t>
            </a:r>
            <a:r>
              <a:rPr lang="ru-RU" dirty="0" smtClean="0"/>
              <a:t> составляет 1,7 км. Общая длина автомагистралей составляет 50 км.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0034" y="6396335"/>
            <a:ext cx="8643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Всего на территории Монако есть 143 автобусных остановки </a:t>
            </a:r>
            <a:endParaRPr lang="ru-RU" dirty="0"/>
          </a:p>
        </p:txBody>
      </p:sp>
      <p:pic>
        <p:nvPicPr>
          <p:cNvPr id="19" name="Picture 1" descr="C:\Documents and Settings\Люба\Рабочий стол\11 класс 2\Фотогалерея ТУРЫ. по Монак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643314"/>
            <a:ext cx="5072098" cy="2793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5357818" y="4643446"/>
            <a:ext cx="36433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стране действует 7 автобусных маршрутов, а также автобусное сообщение с аэропортом Ниццы.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690813" y="260350"/>
            <a:ext cx="61558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haroni" pitchFamily="2" charset="-79"/>
              </a:rPr>
              <a:t>Транспорт </a:t>
            </a: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haroni" pitchFamily="2" charset="-79"/>
              </a:rPr>
              <a:t>Монако</a:t>
            </a:r>
            <a:endParaRPr lang="ru-RU" sz="4400" b="1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5" name="51FA9D7F-139F-43DE-9182-8D6B95800679-L0-001.jpeg" descr="51FA9D7F-139F-43DE-9182-8D6B95800679-L0-001.jpeg"/>
          <p:cNvPicPr>
            <a:picLocks noChangeAspect="1"/>
          </p:cNvPicPr>
          <p:nvPr/>
        </p:nvPicPr>
        <p:blipFill>
          <a:blip r:embed="rId3" cstate="screen">
            <a:extLst/>
          </a:blip>
          <a:stretch>
            <a:fillRect/>
          </a:stretch>
        </p:blipFill>
        <p:spPr>
          <a:xfrm>
            <a:off x="142845" y="2"/>
            <a:ext cx="1285883" cy="1746956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Княжество связано вертолетной линией с аэропортом Ниццы."/>
          <p:cNvSpPr txBox="1"/>
          <p:nvPr/>
        </p:nvSpPr>
        <p:spPr>
          <a:xfrm>
            <a:off x="642910" y="1785926"/>
            <a:ext cx="824924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433136" indent="-433136" algn="l">
              <a:buSzPct val="75000"/>
              <a:buChar char="•"/>
              <a:defRPr sz="3600">
                <a:solidFill>
                  <a:srgbClr val="000000"/>
                </a:solidFill>
              </a:defRPr>
            </a:lvl1pPr>
          </a:lstStyle>
          <a:p>
            <a:pPr>
              <a:buNone/>
            </a:pPr>
            <a:r>
              <a:rPr sz="2400"/>
              <a:t>Княжество связано вертолетной линией с аэропортом Ниццы</a:t>
            </a:r>
            <a:r>
              <a:rPr sz="2400" smtClean="0"/>
              <a:t>.</a:t>
            </a:r>
            <a:r>
              <a:rPr lang="ru-RU" sz="2400" dirty="0" smtClean="0"/>
              <a:t> </a:t>
            </a:r>
            <a:endParaRPr sz="2400"/>
          </a:p>
        </p:txBody>
      </p:sp>
      <p:pic>
        <p:nvPicPr>
          <p:cNvPr id="19" name="3818A3D2-BFDE-4641-BF9D-1D0C2A1CC184-L0-001.jpeg" descr="3818A3D2-BFDE-4641-BF9D-1D0C2A1CC184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0034" y="4500570"/>
            <a:ext cx="5286412" cy="2168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D687E31A-1AD4-45FE-877A-169DFAE7845A-L0-001.jpeg" descr="D687E31A-1AD4-45FE-877A-169DFAE7845A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57950" y="2428868"/>
            <a:ext cx="2640517" cy="4214842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Действует два морских порта: в районах Ла-Кондамин и Фонвьей. В порту Эркюль, района Ла-Кондамин, действует водный автобус, соединяющий южную и северную часть порта. Так же развита служба водного такси."/>
          <p:cNvSpPr txBox="1"/>
          <p:nvPr/>
        </p:nvSpPr>
        <p:spPr>
          <a:xfrm>
            <a:off x="-500098" y="2214554"/>
            <a:ext cx="7038713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433136" indent="-433136" algn="l">
              <a:buSzPct val="75000"/>
              <a:buChar char="•"/>
              <a:defRPr sz="3600">
                <a:solidFill>
                  <a:srgbClr val="000000"/>
                </a:solidFill>
              </a:defRPr>
            </a:lvl1pPr>
          </a:lstStyle>
          <a:p>
            <a:pPr algn="ctr">
              <a:buNone/>
            </a:pPr>
            <a:r>
              <a:rPr sz="2400"/>
              <a:t>Действует два морских порта: в районах </a:t>
            </a:r>
            <a:r>
              <a:rPr sz="2400" smtClean="0"/>
              <a:t>Ла</a:t>
            </a:r>
            <a:r>
              <a:rPr lang="ru-RU" sz="2400" dirty="0" smtClean="0"/>
              <a:t>-</a:t>
            </a:r>
            <a:r>
              <a:rPr sz="2400" smtClean="0"/>
              <a:t>Кондамин </a:t>
            </a:r>
            <a:r>
              <a:rPr sz="2400"/>
              <a:t>и Фонвьей. В порту Эркюль, </a:t>
            </a:r>
            <a:endParaRPr lang="ru-RU" sz="2400" dirty="0" smtClean="0"/>
          </a:p>
          <a:p>
            <a:pPr algn="ctr">
              <a:buNone/>
            </a:pPr>
            <a:r>
              <a:rPr sz="2400" smtClean="0"/>
              <a:t>района</a:t>
            </a:r>
            <a:r>
              <a:rPr lang="ru-RU" sz="2400" dirty="0" smtClean="0"/>
              <a:t> </a:t>
            </a:r>
            <a:r>
              <a:rPr sz="2400" smtClean="0"/>
              <a:t>Ла-Кондамин</a:t>
            </a:r>
            <a:r>
              <a:rPr sz="2400"/>
              <a:t>, действует водный автобус, соединяющий южную и </a:t>
            </a:r>
            <a:r>
              <a:rPr sz="2400">
                <a:latin typeface="+mn-lt"/>
              </a:rPr>
              <a:t>северную</a:t>
            </a:r>
            <a:r>
              <a:rPr sz="2400"/>
              <a:t> </a:t>
            </a:r>
            <a:endParaRPr lang="ru-RU" sz="2400" dirty="0" smtClean="0"/>
          </a:p>
          <a:p>
            <a:pPr algn="ctr">
              <a:buNone/>
            </a:pPr>
            <a:r>
              <a:rPr sz="2400" smtClean="0"/>
              <a:t>часть </a:t>
            </a:r>
            <a:r>
              <a:rPr sz="2400"/>
              <a:t>порта. Так же развита служба </a:t>
            </a:r>
            <a:endParaRPr lang="ru-RU" sz="2400" dirty="0" smtClean="0"/>
          </a:p>
          <a:p>
            <a:pPr algn="ctr">
              <a:buNone/>
            </a:pPr>
            <a:r>
              <a:rPr sz="2400" smtClean="0"/>
              <a:t>водного </a:t>
            </a:r>
            <a:r>
              <a:rPr sz="2400"/>
              <a:t>такси.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dvAuto="0"/>
      <p:bldP spid="19" grpId="0" animBg="1" advAuto="0"/>
      <p:bldP spid="20" grpId="0" animBg="1" advAuto="0"/>
      <p:bldP spid="21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714488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714488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714488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57290" y="142852"/>
            <a:ext cx="755046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haroni" pitchFamily="2" charset="-79"/>
              </a:rPr>
              <a:t>Достопримечательности</a:t>
            </a: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haroni" pitchFamily="2" charset="-79"/>
              </a:rPr>
              <a:t> 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haroni" pitchFamily="2" charset="-79"/>
              </a:rPr>
              <a:t>Монако</a:t>
            </a:r>
            <a:endParaRPr lang="ru-RU" sz="4400" b="1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5" name="51FA9D7F-139F-43DE-9182-8D6B95800679-L0-001.jpeg" descr="51FA9D7F-139F-43DE-9182-8D6B95800679-L0-001.jpeg"/>
          <p:cNvPicPr>
            <a:picLocks noChangeAspect="1"/>
          </p:cNvPicPr>
          <p:nvPr/>
        </p:nvPicPr>
        <p:blipFill>
          <a:blip r:embed="rId3" cstate="screen">
            <a:extLst/>
          </a:blip>
          <a:stretch>
            <a:fillRect/>
          </a:stretch>
        </p:blipFill>
        <p:spPr>
          <a:xfrm>
            <a:off x="0" y="0"/>
            <a:ext cx="1285883" cy="1746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4D560809-44F0-4A01-BE47-109CEE5A35A1-L0-001.jpeg" descr="4D560809-44F0-4A01-BE47-109CEE5A35A1-L0-001.jpeg"/>
          <p:cNvPicPr>
            <a:picLocks noChangeAspect="1"/>
          </p:cNvPicPr>
          <p:nvPr/>
        </p:nvPicPr>
        <p:blipFill>
          <a:blip r:embed="rId4" cstate="screen">
            <a:extLst/>
          </a:blip>
          <a:stretch>
            <a:fillRect/>
          </a:stretch>
        </p:blipFill>
        <p:spPr>
          <a:xfrm>
            <a:off x="0" y="4000504"/>
            <a:ext cx="2499471" cy="1785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EE6E884C-F5E8-4E29-9542-A9598D447A23-L0-001.jpeg" descr="EE6E884C-F5E8-4E29-9542-A9598D447A23-L0-001.jpeg"/>
          <p:cNvPicPr>
            <a:picLocks noChangeAspect="1"/>
          </p:cNvPicPr>
          <p:nvPr/>
        </p:nvPicPr>
        <p:blipFill>
          <a:blip r:embed="rId5" cstate="screen">
            <a:extLst/>
          </a:blip>
          <a:stretch>
            <a:fillRect/>
          </a:stretch>
        </p:blipFill>
        <p:spPr>
          <a:xfrm>
            <a:off x="6757678" y="4071943"/>
            <a:ext cx="2386321" cy="164307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Прямоугольник 10"/>
          <p:cNvSpPr/>
          <p:nvPr/>
        </p:nvSpPr>
        <p:spPr>
          <a:xfrm>
            <a:off x="357158" y="200024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Сады Святого Мартина. С</a:t>
            </a:r>
            <a:r>
              <a:rPr lang="ru-RU" dirty="0" smtClean="0"/>
              <a:t>ад находится на въезде в Монако, на вершине скалы, откуда открывается удивительный вид на море. Открыт в 1933 году. Среди сосен, агав и алоэ разместились фонтаны и бронзовые фигуры. 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643174" y="3500438"/>
            <a:ext cx="138783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071935" y="3786190"/>
            <a:ext cx="1357322" cy="232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3500438"/>
            <a:ext cx="1214446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dvAuto="0"/>
      <p:bldP spid="10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1619250" y="0"/>
            <a:ext cx="77771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800000"/>
                </a:solidFill>
              </a:rPr>
              <a:t>Тема урока: </a:t>
            </a:r>
            <a:r>
              <a:rPr lang="ru-RU" sz="2800" b="1" dirty="0" smtClean="0">
                <a:solidFill>
                  <a:srgbClr val="800000"/>
                </a:solidFill>
              </a:rPr>
              <a:t>Княжество Монако. </a:t>
            </a:r>
            <a:r>
              <a:rPr lang="ru-RU" sz="2800" b="1" dirty="0">
                <a:solidFill>
                  <a:srgbClr val="800000"/>
                </a:solidFill>
              </a:rPr>
              <a:t>Географическое положение,  население и экономика страны.</a:t>
            </a:r>
          </a:p>
        </p:txBody>
      </p:sp>
      <p:pic>
        <p:nvPicPr>
          <p:cNvPr id="9220" name="Picture 3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412875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1412875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412875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6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1412875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dharma_whee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1700213"/>
            <a:ext cx="2124075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Rectangle 3"/>
          <p:cNvSpPr>
            <a:spLocks noChangeArrowheads="1"/>
          </p:cNvSpPr>
          <p:nvPr/>
        </p:nvSpPr>
        <p:spPr bwMode="auto">
          <a:xfrm>
            <a:off x="0" y="1773238"/>
            <a:ext cx="9431338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Цель урока: </a:t>
            </a:r>
            <a:r>
              <a:rPr lang="ru-RU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сформировать представление о стране,                                                о населении, и экономике </a:t>
            </a:r>
            <a:r>
              <a:rPr lang="ru-RU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Монако.</a:t>
            </a:r>
            <a:r>
              <a:rPr lang="ru-RU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</a:t>
            </a:r>
            <a:br>
              <a:rPr lang="ru-RU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b="1" dirty="0">
                <a:ea typeface="Calibri" pitchFamily="34" charset="0"/>
                <a:cs typeface="Times New Roman" pitchFamily="18" charset="0"/>
              </a:rPr>
              <a:t>Задачи урока: </a:t>
            </a:r>
          </a:p>
          <a:p>
            <a:pPr eaLnBrk="0" hangingPunct="0"/>
            <a:r>
              <a:rPr lang="ru-RU" b="1" dirty="0">
                <a:ea typeface="Calibri" pitchFamily="34" charset="0"/>
                <a:cs typeface="Times New Roman" pitchFamily="18" charset="0"/>
              </a:rPr>
              <a:t>Образовательные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:  сформировать представления и                                         знания об особенностях географии  и экономики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Монако; 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сформировать представление о факторах, определяющих важнейшие экономико-географические особенности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Монако; 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рассмотреть </a:t>
            </a:r>
            <a:endParaRPr lang="ru-RU" dirty="0" smtClean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dirty="0" smtClean="0">
                <a:ea typeface="Calibri" pitchFamily="34" charset="0"/>
                <a:cs typeface="Times New Roman" pitchFamily="18" charset="0"/>
              </a:rPr>
              <a:t>уровень 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развития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Монако;</a:t>
            </a:r>
            <a:endParaRPr lang="ru-RU" dirty="0">
              <a:ea typeface="Calibri" pitchFamily="34" charset="0"/>
            </a:endParaRPr>
          </a:p>
          <a:p>
            <a:pPr eaLnBrk="0" hangingPunct="0"/>
            <a:r>
              <a:rPr lang="ru-RU" b="1" dirty="0">
                <a:ea typeface="Calibri" pitchFamily="34" charset="0"/>
              </a:rPr>
              <a:t>Развивающие</a:t>
            </a:r>
            <a:r>
              <a:rPr lang="ru-RU" dirty="0">
                <a:ea typeface="Calibri" pitchFamily="34" charset="0"/>
              </a:rPr>
              <a:t>: продолжить формирование умения работать с различными источниками информации; развивать познавательный интерес к </a:t>
            </a:r>
            <a:r>
              <a:rPr lang="ru-RU" dirty="0" smtClean="0">
                <a:ea typeface="Calibri" pitchFamily="34" charset="0"/>
              </a:rPr>
              <a:t>Монако. </a:t>
            </a:r>
            <a:endParaRPr lang="ru-RU" dirty="0">
              <a:ea typeface="Calibri" pitchFamily="34" charset="0"/>
            </a:endParaRPr>
          </a:p>
          <a:p>
            <a:pPr eaLnBrk="0" hangingPunct="0"/>
            <a:r>
              <a:rPr lang="ru-RU" b="1" dirty="0">
                <a:ea typeface="Calibri" pitchFamily="34" charset="0"/>
              </a:rPr>
              <a:t>Воспитательная: </a:t>
            </a:r>
            <a:r>
              <a:rPr lang="ru-RU" dirty="0">
                <a:ea typeface="Calibri" pitchFamily="34" charset="0"/>
              </a:rPr>
              <a:t>воспитывать терпимое отношение к людям других национальностей и религий.</a:t>
            </a:r>
          </a:p>
        </p:txBody>
      </p:sp>
      <p:pic>
        <p:nvPicPr>
          <p:cNvPr id="11" name="51FA9D7F-139F-43DE-9182-8D6B95800679-L0-001.jpeg" descr="51FA9D7F-139F-43DE-9182-8D6B95800679-L0-001.jpeg"/>
          <p:cNvPicPr>
            <a:picLocks noChangeAspect="1"/>
          </p:cNvPicPr>
          <p:nvPr/>
        </p:nvPicPr>
        <p:blipFill>
          <a:blip r:embed="rId4" cstate="screen">
            <a:extLst/>
          </a:blip>
          <a:stretch>
            <a:fillRect/>
          </a:stretch>
        </p:blipFill>
        <p:spPr>
          <a:xfrm>
            <a:off x="142845" y="1"/>
            <a:ext cx="1261983" cy="17144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714488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714488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714488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57290" y="142852"/>
            <a:ext cx="755046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haroni" pitchFamily="2" charset="-79"/>
              </a:rPr>
              <a:t>Достопримечательности</a:t>
            </a: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haroni" pitchFamily="2" charset="-79"/>
              </a:rPr>
              <a:t> 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haroni" pitchFamily="2" charset="-79"/>
              </a:rPr>
              <a:t>Монако</a:t>
            </a:r>
            <a:endParaRPr lang="ru-RU" sz="4400" b="1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5" name="51FA9D7F-139F-43DE-9182-8D6B95800679-L0-001.jpeg" descr="51FA9D7F-139F-43DE-9182-8D6B95800679-L0-001.jpeg"/>
          <p:cNvPicPr>
            <a:picLocks noChangeAspect="1"/>
          </p:cNvPicPr>
          <p:nvPr/>
        </p:nvPicPr>
        <p:blipFill>
          <a:blip r:embed="rId3" cstate="screen">
            <a:extLst/>
          </a:blip>
          <a:stretch>
            <a:fillRect/>
          </a:stretch>
        </p:blipFill>
        <p:spPr>
          <a:xfrm>
            <a:off x="0" y="0"/>
            <a:ext cx="1285883" cy="174695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Княжеский Дворец, построенный на месте крепости, воздвигнутой в 1215 году прямо на вершине скалы, сегодня служит официальной резиденцией правящей семьи Гримальди."/>
          <p:cNvSpPr txBox="1"/>
          <p:nvPr/>
        </p:nvSpPr>
        <p:spPr>
          <a:xfrm>
            <a:off x="214282" y="2000240"/>
            <a:ext cx="857256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>
                <a:solidFill>
                  <a:srgbClr val="000000"/>
                </a:solidFill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Княжеский Дворец</a:t>
            </a:r>
            <a:r>
              <a:t>, построенный на месте крепости</a:t>
            </a:r>
            <a:r>
              <a:rPr/>
              <a:t>, </a:t>
            </a:r>
            <a:endParaRPr lang="ru-RU" dirty="0" smtClean="0"/>
          </a:p>
          <a:p>
            <a:pPr algn="ctr">
              <a:defRPr>
                <a:solidFill>
                  <a:srgbClr val="000000"/>
                </a:solidFill>
              </a:defRPr>
            </a:pPr>
            <a:r>
              <a:rPr smtClean="0"/>
              <a:t>воздвигнутой </a:t>
            </a:r>
            <a:r>
              <a:t>в 1215 году прямо на вершине скалы</a:t>
            </a:r>
            <a:r>
              <a:rPr/>
              <a:t>, </a:t>
            </a:r>
            <a:r>
              <a:rPr smtClean="0"/>
              <a:t>сегодня </a:t>
            </a:r>
            <a:r>
              <a:t>служит официальной </a:t>
            </a:r>
            <a:r>
              <a:rPr/>
              <a:t>резиденцией </a:t>
            </a:r>
            <a:r>
              <a:rPr smtClean="0"/>
              <a:t>правящей </a:t>
            </a:r>
            <a:r>
              <a:t>семьи Гримальди.</a:t>
            </a:r>
          </a:p>
        </p:txBody>
      </p:sp>
      <p:pic>
        <p:nvPicPr>
          <p:cNvPr id="16" name="48C3F2F3-C7B7-49E5-9F93-94AB63471905-L0-001.jpeg" descr="48C3F2F3-C7B7-49E5-9F93-94AB63471905-L0-001.jpeg"/>
          <p:cNvPicPr>
            <a:picLocks noChangeAspect="1"/>
          </p:cNvPicPr>
          <p:nvPr/>
        </p:nvPicPr>
        <p:blipFill>
          <a:blip r:embed="rId4" cstate="screen">
            <a:extLst/>
          </a:blip>
          <a:stretch>
            <a:fillRect/>
          </a:stretch>
        </p:blipFill>
        <p:spPr>
          <a:xfrm>
            <a:off x="6572264" y="3214686"/>
            <a:ext cx="2033282" cy="1699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74" name="Picture 2" descr="http://www.mytravelbook.org/object_foto/2017/09/Knjazheskii_dvorec_v_Monako_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28926" y="3214686"/>
            <a:ext cx="3428992" cy="2308855"/>
          </a:xfrm>
          <a:prstGeom prst="rect">
            <a:avLst/>
          </a:prstGeom>
          <a:noFill/>
        </p:spPr>
      </p:pic>
      <p:pic>
        <p:nvPicPr>
          <p:cNvPr id="28676" name="Picture 4" descr="http://puzzleit.ru/files/puzzles/147/146979/_original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4282" y="4736086"/>
            <a:ext cx="3214678" cy="2121914"/>
          </a:xfrm>
          <a:prstGeom prst="rect">
            <a:avLst/>
          </a:prstGeom>
          <a:noFill/>
        </p:spPr>
      </p:pic>
      <p:pic>
        <p:nvPicPr>
          <p:cNvPr id="28678" name="Picture 6" descr="http://new.obatur.ru/images/places/monako/knyazheskiy_dvores/___-1440x564_c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29058" y="5011328"/>
            <a:ext cx="4714908" cy="1846672"/>
          </a:xfrm>
          <a:prstGeom prst="rect">
            <a:avLst/>
          </a:prstGeom>
          <a:noFill/>
        </p:spPr>
      </p:pic>
      <p:pic>
        <p:nvPicPr>
          <p:cNvPr id="28680" name="Picture 8" descr="http://static.palais.mc/medias_upload/vos_fichiers/Pages_wysiwyg/Les_grands_appartements_7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42844" y="3143248"/>
            <a:ext cx="2357454" cy="1490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714488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714488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714488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57290" y="142852"/>
            <a:ext cx="755046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haroni" pitchFamily="2" charset="-79"/>
              </a:rPr>
              <a:t>Достопримечательности</a:t>
            </a: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haroni" pitchFamily="2" charset="-79"/>
              </a:rPr>
              <a:t> 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haroni" pitchFamily="2" charset="-79"/>
              </a:rPr>
              <a:t>Монако</a:t>
            </a:r>
            <a:endParaRPr lang="ru-RU" sz="4400" b="1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5" name="51FA9D7F-139F-43DE-9182-8D6B95800679-L0-001.jpeg" descr="51FA9D7F-139F-43DE-9182-8D6B95800679-L0-001.jpeg"/>
          <p:cNvPicPr>
            <a:picLocks noChangeAspect="1"/>
          </p:cNvPicPr>
          <p:nvPr/>
        </p:nvPicPr>
        <p:blipFill>
          <a:blip r:embed="rId3" cstate="screen">
            <a:extLst/>
          </a:blip>
          <a:stretch>
            <a:fillRect/>
          </a:stretch>
        </p:blipFill>
        <p:spPr>
          <a:xfrm>
            <a:off x="0" y="0"/>
            <a:ext cx="1285883" cy="1746956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Форт Антуан - крепость начала 18 века, построенная князем Антуаном I - любителем музыки - сегодня представляет собой открытый театр."/>
          <p:cNvSpPr txBox="1"/>
          <p:nvPr/>
        </p:nvSpPr>
        <p:spPr>
          <a:xfrm>
            <a:off x="0" y="1928802"/>
            <a:ext cx="914400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>
                <a:solidFill>
                  <a:srgbClr val="000000"/>
                </a:solidFill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Форт Антуан</a:t>
            </a:r>
            <a:r>
              <a:t> - крепость начала 18 века, построенная </a:t>
            </a:r>
            <a:r>
              <a:rPr/>
              <a:t>князем </a:t>
            </a:r>
            <a:endParaRPr lang="ru-RU" dirty="0" smtClean="0"/>
          </a:p>
          <a:p>
            <a:pPr algn="ctr">
              <a:defRPr>
                <a:solidFill>
                  <a:srgbClr val="000000"/>
                </a:solidFill>
              </a:defRPr>
            </a:pPr>
            <a:r>
              <a:rPr smtClean="0"/>
              <a:t>Антуаном </a:t>
            </a:r>
            <a:r>
              <a:t>I - любителем музыки - сегодня представляет </a:t>
            </a:r>
            <a:r>
              <a:rPr/>
              <a:t>собой </a:t>
            </a:r>
            <a:endParaRPr lang="ru-RU" dirty="0" smtClean="0"/>
          </a:p>
          <a:p>
            <a:pPr algn="ctr">
              <a:defRPr>
                <a:solidFill>
                  <a:srgbClr val="000000"/>
                </a:solidFill>
              </a:defRPr>
            </a:pPr>
            <a:r>
              <a:rPr smtClean="0"/>
              <a:t>открытый </a:t>
            </a:r>
            <a:r>
              <a:t>театр.</a:t>
            </a:r>
          </a:p>
        </p:txBody>
      </p:sp>
      <p:pic>
        <p:nvPicPr>
          <p:cNvPr id="19" name="A1BCA5C7-9446-4501-BDB6-91CC7F414B8A-L0-001.jpeg" descr="A1BCA5C7-9446-4501-BDB6-91CC7F414B8A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4282" y="3286124"/>
            <a:ext cx="2888962" cy="3310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AA9B3153-48BF-4F27-B3E1-441C08AB93F8-L0-001.jpeg" descr="AA9B3153-48BF-4F27-B3E1-441C08AB93F8-L0-001.jpeg"/>
          <p:cNvPicPr>
            <a:picLocks noChangeAspect="1"/>
          </p:cNvPicPr>
          <p:nvPr/>
        </p:nvPicPr>
        <p:blipFill>
          <a:blip r:embed="rId5" cstate="screen">
            <a:extLst/>
          </a:blip>
          <a:stretch>
            <a:fillRect/>
          </a:stretch>
        </p:blipFill>
        <p:spPr>
          <a:xfrm>
            <a:off x="6675690" y="3286124"/>
            <a:ext cx="2270219" cy="3357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66" name="Picture 2" descr="https://yandex.ru/collections/picture/cards/59b65e8c215a84eb8af653c6/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00364" y="4173510"/>
            <a:ext cx="3576604" cy="2684490"/>
          </a:xfrm>
          <a:prstGeom prst="rect">
            <a:avLst/>
          </a:prstGeom>
          <a:noFill/>
        </p:spPr>
      </p:pic>
      <p:pic>
        <p:nvPicPr>
          <p:cNvPr id="36868" name="Picture 4" descr="http://discoveric.ru/tmp/upload/record/2863/w_2863-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285984" y="3143248"/>
            <a:ext cx="2643206" cy="1749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 advAuto="0"/>
      <p:bldP spid="20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714488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714488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714488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57290" y="142852"/>
            <a:ext cx="755046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haroni" pitchFamily="2" charset="-79"/>
              </a:rPr>
              <a:t>Достопримечательности</a:t>
            </a: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haroni" pitchFamily="2" charset="-79"/>
              </a:rPr>
              <a:t> 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haroni" pitchFamily="2" charset="-79"/>
              </a:rPr>
              <a:t>Монако</a:t>
            </a:r>
            <a:endParaRPr lang="ru-RU" sz="4400" b="1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5" name="51FA9D7F-139F-43DE-9182-8D6B95800679-L0-001.jpeg" descr="51FA9D7F-139F-43DE-9182-8D6B95800679-L0-001.jpeg"/>
          <p:cNvPicPr>
            <a:picLocks noChangeAspect="1"/>
          </p:cNvPicPr>
          <p:nvPr/>
        </p:nvPicPr>
        <p:blipFill>
          <a:blip r:embed="rId3" cstate="screen">
            <a:extLst/>
          </a:blip>
          <a:stretch>
            <a:fillRect/>
          </a:stretch>
        </p:blipFill>
        <p:spPr>
          <a:xfrm>
            <a:off x="0" y="0"/>
            <a:ext cx="1285883" cy="174695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Кафедральный собор Монако - построенный на утесе 1875 г., который стоит на месте более старой церкви 13 в. В интерьере Собора использованы картины известного живописца Луи Бреа. Во время концертов религиозной музыки и праздников звучит орган."/>
          <p:cNvSpPr txBox="1"/>
          <p:nvPr/>
        </p:nvSpPr>
        <p:spPr>
          <a:xfrm>
            <a:off x="0" y="1928802"/>
            <a:ext cx="921550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>
                <a:solidFill>
                  <a:srgbClr val="000000"/>
                </a:solidFill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Кафедральный собор Монако</a:t>
            </a:r>
            <a:r>
              <a:t> </a:t>
            </a:r>
            <a:r>
              <a:rPr/>
              <a:t>- </a:t>
            </a:r>
            <a:r>
              <a:rPr lang="ru-RU" dirty="0" smtClean="0"/>
              <a:t>католический </a:t>
            </a:r>
            <a:r>
              <a:rPr lang="ru-RU" b="1" dirty="0" smtClean="0"/>
              <a:t>собор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воздвигнутый из белого камня</a:t>
            </a:r>
            <a:r>
              <a:rPr lang="ru-RU" dirty="0" smtClean="0">
                <a:solidFill>
                  <a:srgbClr val="3333CC"/>
                </a:solidFill>
              </a:rPr>
              <a:t> </a:t>
            </a:r>
            <a:r>
              <a:rPr smtClean="0"/>
              <a:t>построенный </a:t>
            </a:r>
            <a:r>
              <a:t>на утесе 1875 г</a:t>
            </a:r>
            <a:r>
              <a:rPr/>
              <a:t>., </a:t>
            </a:r>
            <a:endParaRPr lang="ru-RU" dirty="0" smtClean="0"/>
          </a:p>
          <a:p>
            <a:pPr algn="ctr">
              <a:defRPr>
                <a:solidFill>
                  <a:srgbClr val="000000"/>
                </a:solidFill>
              </a:defRPr>
            </a:pPr>
            <a:r>
              <a:rPr smtClean="0"/>
              <a:t>который </a:t>
            </a:r>
            <a:r>
              <a:t>стоит на месте более старой церкви 13 в. В </a:t>
            </a:r>
            <a:r>
              <a:rPr/>
              <a:t>интерьере </a:t>
            </a:r>
            <a:endParaRPr lang="ru-RU" dirty="0" smtClean="0"/>
          </a:p>
          <a:p>
            <a:pPr algn="ctr">
              <a:defRPr>
                <a:solidFill>
                  <a:srgbClr val="000000"/>
                </a:solidFill>
              </a:defRPr>
            </a:pPr>
            <a:r>
              <a:rPr smtClean="0"/>
              <a:t>Собора </a:t>
            </a:r>
            <a:r>
              <a:t>использованы картины известного живописца Луи Бреа</a:t>
            </a:r>
            <a:r>
              <a:rPr/>
              <a:t>. </a:t>
            </a:r>
            <a:endParaRPr lang="ru-RU" dirty="0" smtClean="0"/>
          </a:p>
          <a:p>
            <a:pPr algn="ctr">
              <a:defRPr>
                <a:solidFill>
                  <a:srgbClr val="000000"/>
                </a:solidFill>
              </a:defRPr>
            </a:pPr>
            <a:r>
              <a:rPr smtClean="0"/>
              <a:t>Во </a:t>
            </a:r>
            <a:r>
              <a:t>время концертов религиозной музыки и праздников звучит орган.</a:t>
            </a:r>
          </a:p>
        </p:txBody>
      </p:sp>
      <p:pic>
        <p:nvPicPr>
          <p:cNvPr id="14" name="03070BBA-562C-4CED-90A5-3A257BE1DEAC-L0-001.jpeg" descr="03070BBA-562C-4CED-90A5-3A257BE1DEAC-L0-001.jpeg"/>
          <p:cNvPicPr>
            <a:picLocks noChangeAspect="1"/>
          </p:cNvPicPr>
          <p:nvPr/>
        </p:nvPicPr>
        <p:blipFill>
          <a:blip r:embed="rId4" cstate="screen">
            <a:extLst/>
          </a:blip>
          <a:stretch>
            <a:fillRect/>
          </a:stretch>
        </p:blipFill>
        <p:spPr>
          <a:xfrm>
            <a:off x="6786578" y="4071918"/>
            <a:ext cx="2357422" cy="27860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98D4CF01-8464-4E7D-820F-5B3B688CAA4A-L0-001.jpeg" descr="98D4CF01-8464-4E7D-820F-5B3B688CAA4A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4100374"/>
            <a:ext cx="2684089" cy="2757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928926" y="3928504"/>
            <a:ext cx="3500462" cy="292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dvAuto="0"/>
      <p:bldP spid="16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714488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714488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714488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57290" y="142852"/>
            <a:ext cx="755046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haroni" pitchFamily="2" charset="-79"/>
              </a:rPr>
              <a:t>Достопримечательности</a:t>
            </a: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haroni" pitchFamily="2" charset="-79"/>
              </a:rPr>
              <a:t> 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haroni" pitchFamily="2" charset="-79"/>
              </a:rPr>
              <a:t>Монако</a:t>
            </a:r>
            <a:endParaRPr lang="ru-RU" sz="4400" b="1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5" name="51FA9D7F-139F-43DE-9182-8D6B95800679-L0-001.jpeg" descr="51FA9D7F-139F-43DE-9182-8D6B95800679-L0-001.jpeg"/>
          <p:cNvPicPr>
            <a:picLocks noChangeAspect="1"/>
          </p:cNvPicPr>
          <p:nvPr/>
        </p:nvPicPr>
        <p:blipFill>
          <a:blip r:embed="rId3" cstate="screen">
            <a:extLst/>
          </a:blip>
          <a:stretch>
            <a:fillRect/>
          </a:stretch>
        </p:blipFill>
        <p:spPr>
          <a:xfrm>
            <a:off x="0" y="0"/>
            <a:ext cx="1285883" cy="1746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14" name="Picture 2" descr="https://yandex.ru/collections/picture/cards/5870ca7c1e37f6e0df7ac707/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43570" y="3071810"/>
            <a:ext cx="3362300" cy="2253850"/>
          </a:xfrm>
          <a:prstGeom prst="rect">
            <a:avLst/>
          </a:prstGeom>
          <a:noFill/>
        </p:spPr>
      </p:pic>
      <p:sp>
        <p:nvSpPr>
          <p:cNvPr id="19" name="Кафедральный собор Монако - построенный на утесе 1875 г., который стоит на месте более старой церкви 13 в. В интерьере Собора использованы картины известного живописца Луи Бреа. Во время концертов религиозной музыки и праздников звучит орган."/>
          <p:cNvSpPr txBox="1"/>
          <p:nvPr/>
        </p:nvSpPr>
        <p:spPr>
          <a:xfrm>
            <a:off x="0" y="1857364"/>
            <a:ext cx="9215502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>
                <a:solidFill>
                  <a:srgbClr val="000000"/>
                </a:solidFill>
              </a:defRPr>
            </a:pPr>
            <a:r>
              <a:rPr lang="ru-RU" b="1" kern="0" dirty="0" smtClean="0"/>
              <a:t>Часовня Милосердия Божьего </a:t>
            </a:r>
            <a:r>
              <a:rPr lang="ru-RU" kern="0" dirty="0" smtClean="0"/>
              <a:t>- одно из старейших зданий в Монако. Она была построена в 1635 г. Главное сокровище часовни — деревянная скульптура Христа</a:t>
            </a:r>
            <a:endParaRPr/>
          </a:p>
        </p:txBody>
      </p:sp>
      <p:pic>
        <p:nvPicPr>
          <p:cNvPr id="38916" name="Picture 4" descr="http://img1.liveinternet.ru/images/attach/c/0/120/662/120662749_chasovnya_Miloserdiya_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3000372"/>
            <a:ext cx="2786050" cy="3857628"/>
          </a:xfrm>
          <a:prstGeom prst="rect">
            <a:avLst/>
          </a:prstGeom>
          <a:noFill/>
        </p:spPr>
      </p:pic>
      <p:pic>
        <p:nvPicPr>
          <p:cNvPr id="38918" name="Picture 6" descr="http://puzzleit.ru/files/puzzles/94/93578/_original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285984" y="4286256"/>
            <a:ext cx="3857652" cy="2353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714488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714488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714488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57290" y="142852"/>
            <a:ext cx="755046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haroni" pitchFamily="2" charset="-79"/>
              </a:rPr>
              <a:t>Достопримечательности</a:t>
            </a: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haroni" pitchFamily="2" charset="-79"/>
              </a:rPr>
              <a:t> 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haroni" pitchFamily="2" charset="-79"/>
              </a:rPr>
              <a:t>Монако</a:t>
            </a:r>
            <a:endParaRPr lang="ru-RU" sz="4400" b="1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5" name="51FA9D7F-139F-43DE-9182-8D6B95800679-L0-001.jpeg" descr="51FA9D7F-139F-43DE-9182-8D6B95800679-L0-001.jpeg"/>
          <p:cNvPicPr>
            <a:picLocks noChangeAspect="1"/>
          </p:cNvPicPr>
          <p:nvPr/>
        </p:nvPicPr>
        <p:blipFill>
          <a:blip r:embed="rId3" cstate="screen">
            <a:extLst/>
          </a:blip>
          <a:stretch>
            <a:fillRect/>
          </a:stretch>
        </p:blipFill>
        <p:spPr>
          <a:xfrm>
            <a:off x="0" y="0"/>
            <a:ext cx="1285883" cy="174695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Прямоугольник 13"/>
          <p:cNvSpPr/>
          <p:nvPr/>
        </p:nvSpPr>
        <p:spPr>
          <a:xfrm>
            <a:off x="0" y="2000240"/>
            <a:ext cx="9144000" cy="2010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Океанографический музей Монако</a:t>
            </a:r>
            <a:r>
              <a:rPr lang="ru-RU" dirty="0" smtClean="0"/>
              <a:t>— объединяет собственно музей и океанографический институт в Монако. Музей был основан в 1889 году князем Монако Альбером I, океанографический институт открылся в 1906 году. С 1957 года директором музея был Жак Ив </a:t>
            </a:r>
            <a:r>
              <a:rPr lang="ru-RU" dirty="0" err="1" smtClean="0"/>
              <a:t>Кусто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9943" name="Picture 7" descr="http://d1misl14v3c1i.cloudfront.net/wp-content/uploads/2012/02/MonacoOceanographicMuseum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4000504"/>
            <a:ext cx="4071918" cy="2707825"/>
          </a:xfrm>
          <a:prstGeom prst="rect">
            <a:avLst/>
          </a:prstGeom>
          <a:noFill/>
        </p:spPr>
      </p:pic>
      <p:pic>
        <p:nvPicPr>
          <p:cNvPr id="39945" name="Picture 9" descr="https://s3-eu-west-1.amazonaws.com/media.agentika.com/user/e3b9ff2f-b84a-44bf-b409-3f4ee27c8b75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00562" y="3714752"/>
            <a:ext cx="4429124" cy="2956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692275" y="188913"/>
            <a:ext cx="7451725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Спасибо за внимание!</a:t>
            </a:r>
          </a:p>
        </p:txBody>
      </p:sp>
      <p:pic>
        <p:nvPicPr>
          <p:cNvPr id="9" name="51FA9D7F-139F-43DE-9182-8D6B95800679-L0-001.jpeg" descr="51FA9D7F-139F-43DE-9182-8D6B95800679-L0-001.jpeg"/>
          <p:cNvPicPr>
            <a:picLocks noChangeAspect="1"/>
          </p:cNvPicPr>
          <p:nvPr/>
        </p:nvPicPr>
        <p:blipFill>
          <a:blip r:embed="rId3" cstate="screen">
            <a:extLst/>
          </a:blip>
          <a:stretch>
            <a:fillRect/>
          </a:stretch>
        </p:blipFill>
        <p:spPr>
          <a:xfrm>
            <a:off x="0" y="0"/>
            <a:ext cx="1285883" cy="1746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98" name="Picture 2" descr="https://getbg.net/upload/full/www.GetBg.net_World___other_world_Fontvieille__Monaco_058444_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1785926"/>
            <a:ext cx="8358246" cy="4930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3124200" y="152400"/>
            <a:ext cx="4733948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Монако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50000">
                    <a:srgbClr val="FF9933"/>
                  </a:gs>
                  <a:gs pos="100000">
                    <a:srgbClr val="FF33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388" y="1628775"/>
            <a:ext cx="4608512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cs typeface="+mn-cs"/>
              </a:rPr>
              <a:t>          План урока: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dirty="0">
                <a:cs typeface="+mn-cs"/>
              </a:rPr>
              <a:t>Общая характеристика страны;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dirty="0">
                <a:cs typeface="+mn-cs"/>
              </a:rPr>
              <a:t>Население и религии </a:t>
            </a:r>
          </a:p>
          <a:p>
            <a:pPr marL="457200" indent="-457200">
              <a:defRPr/>
            </a:pPr>
            <a:r>
              <a:rPr lang="ru-RU" dirty="0" smtClean="0">
                <a:cs typeface="+mn-cs"/>
              </a:rPr>
              <a:t>Монако;</a:t>
            </a:r>
            <a:endParaRPr lang="ru-RU" dirty="0">
              <a:cs typeface="+mn-cs"/>
            </a:endParaRPr>
          </a:p>
          <a:p>
            <a:pPr marL="457200" indent="-457200">
              <a:defRPr/>
            </a:pPr>
            <a:r>
              <a:rPr lang="ru-RU" dirty="0">
                <a:cs typeface="+mn-cs"/>
              </a:rPr>
              <a:t>3.   Экономика </a:t>
            </a:r>
            <a:r>
              <a:rPr lang="ru-RU" dirty="0" smtClean="0">
                <a:cs typeface="+mn-cs"/>
              </a:rPr>
              <a:t>Монако:</a:t>
            </a:r>
            <a:endParaRPr lang="ru-RU" dirty="0">
              <a:cs typeface="+mn-cs"/>
            </a:endParaRPr>
          </a:p>
          <a:p>
            <a:pPr marL="457200" indent="-457200">
              <a:defRPr/>
            </a:pPr>
            <a:r>
              <a:rPr lang="ru-RU" dirty="0">
                <a:cs typeface="+mn-cs"/>
              </a:rPr>
              <a:t> а) промышленность,</a:t>
            </a:r>
          </a:p>
          <a:p>
            <a:pPr marL="457200" indent="-457200">
              <a:defRPr/>
            </a:pPr>
            <a:r>
              <a:rPr lang="ru-RU" dirty="0" smtClean="0">
                <a:cs typeface="+mn-cs"/>
              </a:rPr>
              <a:t> б) </a:t>
            </a:r>
            <a:r>
              <a:rPr lang="ru-RU" dirty="0">
                <a:cs typeface="+mn-cs"/>
              </a:rPr>
              <a:t>транспорт;</a:t>
            </a:r>
          </a:p>
          <a:p>
            <a:pPr marL="457200" indent="-457200">
              <a:buFontTx/>
              <a:buAutoNum type="arabicPeriod" startAt="4"/>
              <a:defRPr/>
            </a:pPr>
            <a:r>
              <a:rPr lang="ru-RU" dirty="0">
                <a:cs typeface="+mn-cs"/>
              </a:rPr>
              <a:t>Достопримечательности</a:t>
            </a:r>
          </a:p>
          <a:p>
            <a:pPr marL="457200" indent="-457200">
              <a:defRPr/>
            </a:pPr>
            <a:r>
              <a:rPr lang="ru-RU" dirty="0">
                <a:cs typeface="+mn-cs"/>
              </a:rPr>
              <a:t> </a:t>
            </a:r>
            <a:r>
              <a:rPr lang="ru-RU" dirty="0" smtClean="0">
                <a:cs typeface="+mn-cs"/>
              </a:rPr>
              <a:t>Монако.</a:t>
            </a:r>
            <a:endParaRPr lang="ru-RU" dirty="0">
              <a:cs typeface="+mn-cs"/>
            </a:endParaRPr>
          </a:p>
        </p:txBody>
      </p:sp>
      <p:pic>
        <p:nvPicPr>
          <p:cNvPr id="8197" name="Picture 5" descr="http://www.ilgiornale.it/sites/default/files/foto/2013/02/11/2013-02-mont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86182" y="1714488"/>
            <a:ext cx="2500330" cy="1871578"/>
          </a:xfrm>
          <a:prstGeom prst="rect">
            <a:avLst/>
          </a:prstGeom>
          <a:noFill/>
        </p:spPr>
      </p:pic>
      <p:pic>
        <p:nvPicPr>
          <p:cNvPr id="8199" name="Picture 7" descr="https://i11.fotocdn.net/s11/195/public_pin_l/131/229995385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00826" y="1714488"/>
            <a:ext cx="2471062" cy="1857388"/>
          </a:xfrm>
          <a:prstGeom prst="rect">
            <a:avLst/>
          </a:prstGeom>
          <a:noFill/>
        </p:spPr>
      </p:pic>
      <p:pic>
        <p:nvPicPr>
          <p:cNvPr id="8203" name="Picture 11" descr="http://lookw.ru/8/840/1476174635-monaco.-hd-wallpapers-part-1-7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4810" y="3714752"/>
            <a:ext cx="4643470" cy="2906400"/>
          </a:xfrm>
          <a:prstGeom prst="rect">
            <a:avLst/>
          </a:prstGeom>
          <a:noFill/>
        </p:spPr>
      </p:pic>
      <p:pic>
        <p:nvPicPr>
          <p:cNvPr id="19" name="51FA9D7F-139F-43DE-9182-8D6B95800679-L0-001.jpeg" descr="51FA9D7F-139F-43DE-9182-8D6B95800679-L0-001.jpeg"/>
          <p:cNvPicPr>
            <a:picLocks noChangeAspect="1"/>
          </p:cNvPicPr>
          <p:nvPr/>
        </p:nvPicPr>
        <p:blipFill>
          <a:blip r:embed="rId6" cstate="screen">
            <a:extLst/>
          </a:blip>
          <a:stretch>
            <a:fillRect/>
          </a:stretch>
        </p:blipFill>
        <p:spPr>
          <a:xfrm>
            <a:off x="142845" y="1"/>
            <a:ext cx="1261983" cy="17144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2000232" y="142852"/>
            <a:ext cx="6715172" cy="10001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Княжество Монако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50000">
                    <a:srgbClr val="FF9933"/>
                  </a:gs>
                  <a:gs pos="100000">
                    <a:srgbClr val="FF33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2428860" y="1785926"/>
            <a:ext cx="54102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Площадь страны – </a:t>
            </a:r>
            <a:r>
              <a:rPr lang="ru-RU" b="1" dirty="0" smtClean="0"/>
              <a:t>2,02 км²</a:t>
            </a:r>
            <a:endParaRPr lang="ru-RU" b="1" dirty="0"/>
          </a:p>
          <a:p>
            <a:r>
              <a:rPr lang="ru-RU" b="1" dirty="0"/>
              <a:t>Население – </a:t>
            </a:r>
            <a:r>
              <a:rPr lang="ru-RU" b="1" dirty="0" smtClean="0"/>
              <a:t>37 863 чел.</a:t>
            </a:r>
            <a:endParaRPr lang="ru-RU" b="1" dirty="0"/>
          </a:p>
          <a:p>
            <a:r>
              <a:rPr lang="ru-RU" b="1" dirty="0" smtClean="0"/>
              <a:t>Конституционная монархия </a:t>
            </a:r>
            <a:endParaRPr lang="ru-RU" b="1" dirty="0"/>
          </a:p>
          <a:p>
            <a:r>
              <a:rPr lang="ru-RU" b="1" dirty="0"/>
              <a:t>( </a:t>
            </a:r>
            <a:r>
              <a:rPr lang="ru-RU" b="1" dirty="0" smtClean="0"/>
              <a:t>АТД - 3 коммуны)</a:t>
            </a:r>
            <a:endParaRPr lang="ru-RU" b="1" dirty="0"/>
          </a:p>
          <a:p>
            <a:r>
              <a:rPr lang="ru-RU" b="1" dirty="0"/>
              <a:t>Столица – </a:t>
            </a:r>
            <a:r>
              <a:rPr lang="ru-RU" b="1" dirty="0" smtClean="0"/>
              <a:t>Монако</a:t>
            </a:r>
            <a:endParaRPr lang="ru-RU" b="1" dirty="0"/>
          </a:p>
        </p:txBody>
      </p:sp>
      <p:sp>
        <p:nvSpPr>
          <p:cNvPr id="11276" name="Text Box 13"/>
          <p:cNvSpPr txBox="1">
            <a:spLocks noChangeArrowheads="1"/>
          </p:cNvSpPr>
          <p:nvPr/>
        </p:nvSpPr>
        <p:spPr bwMode="auto">
          <a:xfrm>
            <a:off x="428596" y="3643314"/>
            <a:ext cx="42909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dirty="0" smtClean="0"/>
              <a:t>Монако обрела независимость</a:t>
            </a:r>
          </a:p>
          <a:p>
            <a:r>
              <a:rPr lang="ru-RU" dirty="0" smtClean="0"/>
              <a:t>17 декабря 1962 года</a:t>
            </a:r>
            <a:endParaRPr lang="ru-RU" dirty="0"/>
          </a:p>
          <a:p>
            <a:endParaRPr lang="ru-RU" dirty="0"/>
          </a:p>
        </p:txBody>
      </p:sp>
      <p:pic>
        <p:nvPicPr>
          <p:cNvPr id="14" name="93F8281A-0C13-4182-B0BE-FA66351CE660-L0-001.png" descr="93F8281A-0C13-4182-B0BE-FA66351CE660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4" y="1785926"/>
            <a:ext cx="2203992" cy="1763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531637C9-3F7F-427E-8EFF-CA0F3AD0EE10-L0-001.jpeg" descr="531637C9-3F7F-427E-8EFF-CA0F3AD0EE10-L0-001.jpeg"/>
          <p:cNvPicPr>
            <a:picLocks noChangeAspect="1"/>
          </p:cNvPicPr>
          <p:nvPr/>
        </p:nvPicPr>
        <p:blipFill>
          <a:blip r:embed="rId4" cstate="screen">
            <a:extLst/>
          </a:blip>
          <a:stretch>
            <a:fillRect/>
          </a:stretch>
        </p:blipFill>
        <p:spPr>
          <a:xfrm>
            <a:off x="6572264" y="1500174"/>
            <a:ext cx="2571736" cy="2286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1" descr="C:\Documents and Settings\Люба\Рабочий стол\11 класс 2\Принц Монако Альберд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4290653"/>
            <a:ext cx="2143108" cy="2567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0" name="Picture 2" descr="http://static.panoramio.com/photos/large/1899656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7158" y="4449372"/>
            <a:ext cx="6000792" cy="2217988"/>
          </a:xfrm>
          <a:prstGeom prst="rect">
            <a:avLst/>
          </a:prstGeom>
          <a:noFill/>
        </p:spPr>
      </p:pic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786446" y="3786191"/>
            <a:ext cx="3357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Князь Монако Альбер</a:t>
            </a:r>
            <a:r>
              <a:rPr lang="en-US" dirty="0" smtClean="0"/>
              <a:t> II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1" name="51FA9D7F-139F-43DE-9182-8D6B95800679-L0-001.jpeg" descr="51FA9D7F-139F-43DE-9182-8D6B95800679-L0-001.jpeg"/>
          <p:cNvPicPr>
            <a:picLocks noChangeAspect="1"/>
          </p:cNvPicPr>
          <p:nvPr/>
        </p:nvPicPr>
        <p:blipFill>
          <a:blip r:embed="rId7" cstate="screen">
            <a:extLst/>
          </a:blip>
          <a:stretch>
            <a:fillRect/>
          </a:stretch>
        </p:blipFill>
        <p:spPr>
          <a:xfrm>
            <a:off x="142845" y="1"/>
            <a:ext cx="1261983" cy="17144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dvAuto="0"/>
      <p:bldP spid="15" grpId="0" animBg="1" advAuto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1268413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2895600" y="381000"/>
            <a:ext cx="4676796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Монако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50000">
                    <a:srgbClr val="FF9933"/>
                  </a:gs>
                  <a:gs pos="100000">
                    <a:srgbClr val="FF33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81000" y="5181600"/>
            <a:ext cx="515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800000"/>
              </a:solidFill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356100" y="1557338"/>
            <a:ext cx="4537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214414" cy="1425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" descr="F:\Монако\монакооо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14488"/>
            <a:ext cx="4500562" cy="478634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572000" y="178592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Монако расположено на юге Европы на побережье Средиземного моря близ французского Лазурного Берега в 20 км к северо-востоку от Ниццы.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00050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Длина береговой линии — 4,1 км, протяжённость сухопутных границ — 4,4 км. За последние 20 лет территория страны увеличилась почти на 40 га за счёт осушения морских территорий.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1268413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268413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1268413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95736" y="188640"/>
            <a:ext cx="6264696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  <a:cs typeface="+mn-cs"/>
              </a:rPr>
              <a:t>Население </a:t>
            </a:r>
            <a:r>
              <a:rPr lang="ru-RU" sz="54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  <a:cs typeface="+mn-cs"/>
              </a:rPr>
              <a:t>Монако</a:t>
            </a:r>
            <a:endParaRPr lang="ru-RU" sz="54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50000">
                    <a:srgbClr val="FF9933"/>
                  </a:gs>
                  <a:gs pos="100000">
                    <a:srgbClr val="FF33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  <a:cs typeface="+mn-cs"/>
            </a:endParaRPr>
          </a:p>
        </p:txBody>
      </p:sp>
      <p:sp>
        <p:nvSpPr>
          <p:cNvPr id="14344" name="Прямоугольник 8"/>
          <p:cNvSpPr>
            <a:spLocks noChangeArrowheads="1"/>
          </p:cNvSpPr>
          <p:nvPr/>
        </p:nvSpPr>
        <p:spPr bwMode="auto">
          <a:xfrm>
            <a:off x="5929322" y="4286256"/>
            <a:ext cx="3071834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dirty="0">
              <a:solidFill>
                <a:srgbClr val="6633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dirty="0"/>
              <a:t>Уровень урбанизации </a:t>
            </a:r>
            <a:endParaRPr lang="ru-RU" dirty="0" smtClean="0"/>
          </a:p>
          <a:p>
            <a:pPr algn="ctr">
              <a:lnSpc>
                <a:spcPct val="80000"/>
              </a:lnSpc>
            </a:pPr>
            <a:r>
              <a:rPr lang="ru-RU" dirty="0" smtClean="0"/>
              <a:t>в Монако 100 %</a:t>
            </a:r>
            <a:endParaRPr lang="ru-RU" dirty="0"/>
          </a:p>
          <a:p>
            <a:pPr algn="ctr">
              <a:lnSpc>
                <a:spcPct val="80000"/>
              </a:lnSpc>
            </a:pPr>
            <a:endParaRPr lang="ru-RU" dirty="0">
              <a:solidFill>
                <a:srgbClr val="6633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dirty="0" smtClean="0"/>
              <a:t>Уровень грамотности </a:t>
            </a:r>
          </a:p>
          <a:p>
            <a:pPr algn="ctr">
              <a:lnSpc>
                <a:spcPct val="80000"/>
              </a:lnSpc>
            </a:pPr>
            <a:r>
              <a:rPr lang="ru-RU" dirty="0" smtClean="0"/>
              <a:t>составляет 99%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643050"/>
            <a:ext cx="50720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Плотность населения 18 285 чел/км² Высокая плотность населения обусловливается тем, что Монако является карликовым государством. </a:t>
            </a:r>
          </a:p>
          <a:p>
            <a:pPr algn="ctr"/>
            <a:r>
              <a:rPr lang="ru-RU" dirty="0" smtClean="0"/>
              <a:t>Средняя продолжительность жизни составляет 79,96 лет. Среди населения незначительно преобладают женщины. </a:t>
            </a:r>
          </a:p>
        </p:txBody>
      </p:sp>
      <p:pic>
        <p:nvPicPr>
          <p:cNvPr id="31746" name="Picture 2" descr="http://mtdata.ru/u24/photo80A6/20690176267-0/origina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17" y="1643050"/>
            <a:ext cx="3857652" cy="2571768"/>
          </a:xfrm>
          <a:prstGeom prst="rect">
            <a:avLst/>
          </a:prstGeom>
          <a:noFill/>
        </p:spPr>
      </p:pic>
      <p:pic>
        <p:nvPicPr>
          <p:cNvPr id="31750" name="Picture 6" descr="https://travel.rambler.ru/media/cropped_images/a31a0d65-f0f1-429f-95cf-47a1a9518a1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4655352"/>
            <a:ext cx="4857784" cy="1982405"/>
          </a:xfrm>
          <a:prstGeom prst="rect">
            <a:avLst/>
          </a:prstGeom>
          <a:noFill/>
        </p:spPr>
      </p:pic>
      <p:pic>
        <p:nvPicPr>
          <p:cNvPr id="18" name="51FA9D7F-139F-43DE-9182-8D6B95800679-L0-001.jpeg" descr="51FA9D7F-139F-43DE-9182-8D6B95800679-L0-001.jpeg"/>
          <p:cNvPicPr>
            <a:picLocks noChangeAspect="1"/>
          </p:cNvPicPr>
          <p:nvPr/>
        </p:nvPicPr>
        <p:blipFill>
          <a:blip r:embed="rId5" cstate="screen">
            <a:extLst/>
          </a:blip>
          <a:stretch>
            <a:fillRect/>
          </a:stretch>
        </p:blipFill>
        <p:spPr>
          <a:xfrm>
            <a:off x="142845" y="0"/>
            <a:ext cx="1261983" cy="17144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2987674" y="260350"/>
            <a:ext cx="4370407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Народы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Монако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50000">
                    <a:srgbClr val="FF9933"/>
                  </a:gs>
                  <a:gs pos="100000">
                    <a:srgbClr val="FF33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81000" y="5181600"/>
            <a:ext cx="515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800000"/>
              </a:solidFill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267200" y="19812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372" name="Прямоугольник 14"/>
          <p:cNvSpPr>
            <a:spLocks noChangeArrowheads="1"/>
          </p:cNvSpPr>
          <p:nvPr/>
        </p:nvSpPr>
        <p:spPr bwMode="auto">
          <a:xfrm>
            <a:off x="755650" y="1484313"/>
            <a:ext cx="7956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Монако </a:t>
            </a:r>
            <a:r>
              <a:rPr lang="ru-RU" b="1" dirty="0"/>
              <a:t>- многонациональное государство.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221455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b="1" dirty="0" smtClean="0"/>
              <a:t>Национальный состав:</a:t>
            </a:r>
          </a:p>
          <a:p>
            <a:pPr marL="0" lvl="0" indent="0" algn="ctr">
              <a:buNone/>
            </a:pPr>
            <a:r>
              <a:rPr lang="ru-RU" dirty="0" smtClean="0"/>
              <a:t>французы — 47 %; </a:t>
            </a:r>
          </a:p>
          <a:p>
            <a:pPr marL="0" lvl="0" indent="0" algn="ctr">
              <a:buNone/>
            </a:pPr>
            <a:r>
              <a:rPr lang="ru-RU" dirty="0" smtClean="0"/>
              <a:t>монегаски — 16 %;</a:t>
            </a:r>
          </a:p>
          <a:p>
            <a:pPr marL="0" lvl="0" indent="0" algn="ctr">
              <a:buNone/>
            </a:pPr>
            <a:r>
              <a:rPr lang="ru-RU" dirty="0" smtClean="0"/>
              <a:t> итальянцы — 16 %; </a:t>
            </a:r>
          </a:p>
          <a:p>
            <a:pPr marL="0" lvl="0" indent="0" algn="ctr">
              <a:buNone/>
            </a:pPr>
            <a:r>
              <a:rPr lang="ru-RU" dirty="0" smtClean="0"/>
              <a:t>другие — 21 %. </a:t>
            </a:r>
          </a:p>
          <a:p>
            <a:pPr marL="0" lvl="0" indent="0" algn="ctr">
              <a:buNone/>
            </a:pPr>
            <a:r>
              <a:rPr lang="ru-RU" dirty="0" smtClean="0"/>
              <a:t>В эту многочисленную категорию входят представители 125 национальностей.</a:t>
            </a:r>
          </a:p>
          <a:p>
            <a:pPr marL="0" lvl="0" indent="0" algn="ctr">
              <a:buNone/>
            </a:pPr>
            <a:r>
              <a:rPr lang="ru-RU" dirty="0" smtClean="0"/>
              <a:t>Официальный язык - французский</a:t>
            </a: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071678"/>
            <a:ext cx="409577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51FA9D7F-139F-43DE-9182-8D6B95800679-L0-001.jpeg" descr="51FA9D7F-139F-43DE-9182-8D6B95800679-L0-001.jpeg"/>
          <p:cNvPicPr>
            <a:picLocks noChangeAspect="1"/>
          </p:cNvPicPr>
          <p:nvPr/>
        </p:nvPicPr>
        <p:blipFill>
          <a:blip r:embed="rId4" cstate="screen">
            <a:extLst/>
          </a:blip>
          <a:stretch>
            <a:fillRect/>
          </a:stretch>
        </p:blipFill>
        <p:spPr>
          <a:xfrm>
            <a:off x="214282" y="214290"/>
            <a:ext cx="1261983" cy="17144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268413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1268413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268413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4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1268413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979712" y="188640"/>
            <a:ext cx="6408712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  <a:cs typeface="+mn-cs"/>
              </a:rPr>
              <a:t>Население </a:t>
            </a:r>
            <a:r>
              <a:rPr lang="ru-RU" sz="54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  <a:cs typeface="+mn-cs"/>
              </a:rPr>
              <a:t>Монако</a:t>
            </a:r>
            <a:endParaRPr lang="ru-RU" sz="54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50000">
                    <a:srgbClr val="FF9933"/>
                  </a:gs>
                  <a:gs pos="100000">
                    <a:srgbClr val="FF33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  <a:cs typeface="+mn-cs"/>
            </a:endParaRPr>
          </a:p>
        </p:txBody>
      </p:sp>
      <p:pic>
        <p:nvPicPr>
          <p:cNvPr id="29698" name="Picture 2" descr="http://photo-day.ru/wp-content/uploads/2011/07/monaco_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4643446"/>
            <a:ext cx="3105163" cy="2053169"/>
          </a:xfrm>
          <a:prstGeom prst="rect">
            <a:avLst/>
          </a:prstGeom>
          <a:noFill/>
        </p:spPr>
      </p:pic>
      <p:pic>
        <p:nvPicPr>
          <p:cNvPr id="29700" name="Picture 4" descr="http://www.monacowealthmanagement.com/images/articles/royalnews/2013/23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57554" y="1500174"/>
            <a:ext cx="2706161" cy="4071966"/>
          </a:xfrm>
          <a:prstGeom prst="rect">
            <a:avLst/>
          </a:prstGeom>
          <a:noFill/>
        </p:spPr>
      </p:pic>
      <p:pic>
        <p:nvPicPr>
          <p:cNvPr id="29702" name="Picture 6" descr="http://jetsetter.ua/data/storys/33/4/334_331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1472" y="1714488"/>
            <a:ext cx="1898684" cy="2857520"/>
          </a:xfrm>
          <a:prstGeom prst="rect">
            <a:avLst/>
          </a:prstGeom>
          <a:noFill/>
        </p:spPr>
      </p:pic>
      <p:pic>
        <p:nvPicPr>
          <p:cNvPr id="29704" name="Picture 8" descr="https://www.ctvnews.ca/polopoly_fs/1.2142407.1418255567!/httpImage/image.jpg_gen/derivatives/landscape_620/image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72132" y="4786322"/>
            <a:ext cx="3426567" cy="1928826"/>
          </a:xfrm>
          <a:prstGeom prst="rect">
            <a:avLst/>
          </a:prstGeom>
          <a:noFill/>
        </p:spPr>
      </p:pic>
      <p:pic>
        <p:nvPicPr>
          <p:cNvPr id="29706" name="Picture 10" descr="http://europe-today.ru/media/2015/01/image210-600x406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43636" y="1785926"/>
            <a:ext cx="2857480" cy="2143140"/>
          </a:xfrm>
          <a:prstGeom prst="rect">
            <a:avLst/>
          </a:prstGeom>
          <a:noFill/>
        </p:spPr>
      </p:pic>
      <p:pic>
        <p:nvPicPr>
          <p:cNvPr id="24" name="51FA9D7F-139F-43DE-9182-8D6B95800679-L0-001.jpeg" descr="51FA9D7F-139F-43DE-9182-8D6B95800679-L0-001.jpeg"/>
          <p:cNvPicPr>
            <a:picLocks noChangeAspect="1"/>
          </p:cNvPicPr>
          <p:nvPr/>
        </p:nvPicPr>
        <p:blipFill>
          <a:blip r:embed="rId8" cstate="screen">
            <a:extLst/>
          </a:blip>
          <a:stretch>
            <a:fillRect/>
          </a:stretch>
        </p:blipFill>
        <p:spPr>
          <a:xfrm>
            <a:off x="142845" y="1"/>
            <a:ext cx="1214445" cy="16499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3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4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5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6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282700"/>
            <a:ext cx="175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WordArt 7"/>
          <p:cNvSpPr>
            <a:spLocks noChangeArrowheads="1" noChangeShapeType="1" noTextEdit="1"/>
          </p:cNvSpPr>
          <p:nvPr/>
        </p:nvSpPr>
        <p:spPr bwMode="auto">
          <a:xfrm>
            <a:off x="2590800" y="152400"/>
            <a:ext cx="5695976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Религии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Монако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50000">
                    <a:srgbClr val="FF9933"/>
                  </a:gs>
                  <a:gs pos="100000">
                    <a:srgbClr val="FF33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76200" y="381000"/>
          <a:ext cx="9067800" cy="6056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Picture 2" descr="https://upload.wikimedia.org/wikipedia/commons/thumb/6/6d/Monaco_BW_2011-06-07_15-59-21.jpg/1024px-Monaco_BW_2011-06-07_15-59-2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28" y="4071942"/>
            <a:ext cx="3899016" cy="2613025"/>
          </a:xfrm>
          <a:prstGeom prst="rect">
            <a:avLst/>
          </a:prstGeom>
          <a:noFill/>
        </p:spPr>
      </p:pic>
      <p:pic>
        <p:nvPicPr>
          <p:cNvPr id="16" name="chart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4282" y="4286255"/>
            <a:ext cx="3786214" cy="2391729"/>
          </a:xfrm>
          <a:prstGeom prst="rect">
            <a:avLst/>
          </a:prstGeom>
        </p:spPr>
      </p:pic>
      <p:pic>
        <p:nvPicPr>
          <p:cNvPr id="17" name="51FA9D7F-139F-43DE-9182-8D6B95800679-L0-001.jpeg" descr="51FA9D7F-139F-43DE-9182-8D6B95800679-L0-001.jpeg"/>
          <p:cNvPicPr>
            <a:picLocks noChangeAspect="1"/>
          </p:cNvPicPr>
          <p:nvPr/>
        </p:nvPicPr>
        <p:blipFill>
          <a:blip r:embed="rId6" cstate="screen">
            <a:extLst/>
          </a:blip>
          <a:stretch>
            <a:fillRect/>
          </a:stretch>
        </p:blipFill>
        <p:spPr>
          <a:xfrm>
            <a:off x="214282" y="214290"/>
            <a:ext cx="1261983" cy="17144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557</Words>
  <Application>Microsoft Office PowerPoint</Application>
  <PresentationFormat>Экран (4:3)</PresentationFormat>
  <Paragraphs>113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Оформление по умолчанию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Oulianovs</dc:creator>
  <cp:lastModifiedBy>geograf36</cp:lastModifiedBy>
  <cp:revision>138</cp:revision>
  <dcterms:created xsi:type="dcterms:W3CDTF">2005-04-01T10:24:37Z</dcterms:created>
  <dcterms:modified xsi:type="dcterms:W3CDTF">2018-09-21T03:01:13Z</dcterms:modified>
</cp:coreProperties>
</file>