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4" r:id="rId8"/>
    <p:sldId id="262" r:id="rId9"/>
    <p:sldId id="263" r:id="rId10"/>
    <p:sldId id="264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63" autoAdjust="0"/>
    <p:restoredTop sz="94688" autoAdjust="0"/>
  </p:normalViewPr>
  <p:slideViewPr>
    <p:cSldViewPr>
      <p:cViewPr varScale="1">
        <p:scale>
          <a:sx n="116" d="100"/>
          <a:sy n="116" d="100"/>
        </p:scale>
        <p:origin x="-22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7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1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9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90" y="4867275"/>
            <a:ext cx="6413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90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2" y="5788025"/>
            <a:ext cx="274639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2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68B10-D46B-459F-8148-5B1221DFB725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7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90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40C89-627A-4A9D-8639-0DBF555EC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B6918-F3D8-4BFF-811C-26FADE9F7C39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C388-96C2-4616-BC40-05B78FAD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0C0D-5E09-41E3-B7AF-95CB5BD5EB6B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E158-BA05-4486-83AD-C8D6EAD71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6503C7-1E80-473D-9161-8F82E7116FE5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E11AA7-AFFC-40B8-BA59-0171CAC4A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7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1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6" y="4867275"/>
            <a:ext cx="642939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90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2" y="5791200"/>
            <a:ext cx="274639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7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62A1E-2128-4163-95B7-BE91CFAEEFBF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2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1" y="4929190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22A0F-6718-44B5-A240-62550EEE7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D83A6-5A7E-4E39-82DE-1D5A4569BA49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100B2-9E1A-412F-9A54-4AA3E9A7B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730C-83D5-448E-AA3A-C0BFF4E24A3B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F77D7-977D-4063-91F4-FE3246298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13C78D-EDB4-402E-83D6-3E49C53C366F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595C174-7B2B-4293-9CA2-6FE4ADD58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4B9D-745C-4850-B24F-810E2D011B71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559B3-C98C-4BE5-BCAB-FC456C50E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9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7" y="571500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0A337D-0971-474B-80B5-9897612425D4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E88340-BB40-4138-939C-90FF4C3F1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7" y="571500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9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960EAB-C829-4CD9-8881-6B406C16323F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BECB9E-8965-40FF-83C4-D1A8E3AE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6" y="1081883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12A82F-DD6C-4C03-8B06-78DA3534BC89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6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7" y="571500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1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6ADA22-5DF5-45D0-A0A9-78104D542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9" r:id="rId6"/>
    <p:sldLayoutId id="2147483693" r:id="rId7"/>
    <p:sldLayoutId id="2147483700" r:id="rId8"/>
    <p:sldLayoutId id="2147483701" r:id="rId9"/>
    <p:sldLayoutId id="2147483692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4600" y="457200"/>
            <a:ext cx="6019800" cy="2590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SCHOOL.                  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THE THINGS YOU CAN USE IN THE LESSON.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3314" name="Picture 6" descr="Картинка 76 из 35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429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7400" y="381001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Let’s check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1800" y="1524000"/>
            <a:ext cx="17526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blackboard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/>
              <a:t>copy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/>
              <a:t>teacher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/>
              <a:t>desk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/>
              <a:t>question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/>
              <a:t>dictionary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/>
              <a:t>pencil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/>
              <a:t>pen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/>
              <a:t>rubber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/>
              <a:t>lesson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09600" y="1143000"/>
          <a:ext cx="5397500" cy="5422144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</a:tblGrid>
              <a:tr h="596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l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q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Картинка 9 из 47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1905000" y="1905001"/>
            <a:ext cx="49530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US" sz="4800" b="1" dirty="0">
                <a:solidFill>
                  <a:srgbClr val="CC0000"/>
                </a:solidFill>
                <a:latin typeface="Century Schoolbook" pitchFamily="18" charset="0"/>
              </a:rPr>
              <a:t>You can use</a:t>
            </a:r>
          </a:p>
          <a:p>
            <a:pPr marL="609600" indent="-609600">
              <a:lnSpc>
                <a:spcPct val="80000"/>
              </a:lnSpc>
            </a:pPr>
            <a:r>
              <a:rPr lang="en-US" sz="4800" b="1" dirty="0">
                <a:solidFill>
                  <a:srgbClr val="CC0000"/>
                </a:solidFill>
                <a:latin typeface="Century Schoolbook" pitchFamily="18" charset="0"/>
              </a:rPr>
              <a:t>(a) ……</a:t>
            </a:r>
          </a:p>
          <a:p>
            <a:pPr marL="609600" indent="-609600">
              <a:lnSpc>
                <a:spcPct val="80000"/>
              </a:lnSpc>
            </a:pPr>
            <a:r>
              <a:rPr lang="en-US" sz="4800" b="1" dirty="0">
                <a:solidFill>
                  <a:srgbClr val="CC0000"/>
                </a:solidFill>
                <a:latin typeface="Century Schoolbook" pitchFamily="18" charset="0"/>
              </a:rPr>
              <a:t>in the lesson</a:t>
            </a:r>
            <a:r>
              <a:rPr lang="en-US" sz="4800" b="1" dirty="0" smtClean="0">
                <a:solidFill>
                  <a:srgbClr val="CC0000"/>
                </a:solidFill>
                <a:latin typeface="Century Schoolbook" pitchFamily="18" charset="0"/>
              </a:rPr>
              <a:t>.</a:t>
            </a:r>
            <a:endParaRPr lang="en-US" sz="4800" b="1" dirty="0">
              <a:solidFill>
                <a:srgbClr val="CC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cap="none" dirty="0" smtClean="0">
                <a:solidFill>
                  <a:srgbClr val="FF0000"/>
                </a:solidFill>
              </a:rPr>
              <a:t>Home task:</a:t>
            </a:r>
            <a:endParaRPr lang="ru-RU" sz="5400" b="1" u="sng" cap="none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                  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</a:rPr>
              <a:t>W.B. p.57, ex.6-8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Darklion\Desktop\1372311663_pencil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2133600"/>
            <a:ext cx="2743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4191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600" b="1" cap="none" dirty="0" smtClean="0">
                <a:solidFill>
                  <a:srgbClr val="FF0000"/>
                </a:solidFill>
              </a:rPr>
              <a:t>    </a:t>
            </a:r>
            <a:r>
              <a:rPr lang="en-US" sz="3600" b="1" cap="none" dirty="0" smtClean="0">
                <a:solidFill>
                  <a:srgbClr val="FF0000"/>
                </a:solidFill>
                <a:latin typeface="Calisto MT"/>
              </a:rPr>
              <a:t>[Ə]</a:t>
            </a:r>
            <a:r>
              <a:rPr lang="en-US" sz="3200" b="1" cap="none" dirty="0" smtClean="0">
                <a:solidFill>
                  <a:srgbClr val="FF0000"/>
                </a:solidFill>
                <a:latin typeface="Calisto MT"/>
              </a:rPr>
              <a:t>                         </a:t>
            </a:r>
            <a:r>
              <a:rPr lang="en-US" sz="3600" b="1" cap="none" dirty="0" smtClean="0">
                <a:solidFill>
                  <a:srgbClr val="FF0000"/>
                </a:solidFill>
                <a:latin typeface="Calisto MT"/>
              </a:rPr>
              <a:t>[</a:t>
            </a:r>
            <a:r>
              <a:rPr lang="en-US" sz="3600" b="1" cap="none" dirty="0" smtClean="0">
                <a:solidFill>
                  <a:srgbClr val="FF0000"/>
                </a:solidFill>
                <a:latin typeface="Calisto MT"/>
                <a:cs typeface="Times New Roman" pitchFamily="18" charset="0"/>
              </a:rPr>
              <a:t>e</a:t>
            </a:r>
            <a:r>
              <a:rPr lang="en-US" sz="3600" b="1" cap="none" dirty="0" smtClean="0">
                <a:solidFill>
                  <a:srgbClr val="FF0000"/>
                </a:solidFill>
                <a:latin typeface="Calisto MT"/>
              </a:rPr>
              <a:t>]                  </a:t>
            </a:r>
            <a:r>
              <a:rPr lang="en-US" sz="3600" b="1" cap="none" dirty="0" smtClean="0">
                <a:solidFill>
                  <a:srgbClr val="FF0000"/>
                </a:solidFill>
                <a:latin typeface="Calisto MT"/>
                <a:cs typeface="Times New Roman" pitchFamily="18" charset="0"/>
              </a:rPr>
              <a:t>[U] </a:t>
            </a:r>
            <a:r>
              <a:rPr lang="en-US" sz="3200" b="1" cap="none" dirty="0" smtClean="0">
                <a:solidFill>
                  <a:schemeClr val="tx1"/>
                </a:solidFill>
                <a:latin typeface="Calisto MT"/>
              </a:rPr>
              <a:t/>
            </a:r>
            <a:br>
              <a:rPr lang="en-US" sz="3200" b="1" cap="none" dirty="0" smtClean="0">
                <a:solidFill>
                  <a:schemeClr val="tx1"/>
                </a:solidFill>
                <a:latin typeface="Calisto MT"/>
              </a:rPr>
            </a:br>
            <a:r>
              <a:rPr lang="en-US" sz="2900" cap="none" dirty="0" smtClean="0">
                <a:solidFill>
                  <a:schemeClr val="tx1"/>
                </a:solidFill>
                <a:latin typeface="Calisto MT"/>
              </a:rPr>
              <a:t>    </a:t>
            </a:r>
            <a:r>
              <a:rPr lang="en-US" sz="32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  <a:t>teach</a:t>
            </a:r>
            <a:r>
              <a:rPr lang="en-US" sz="3200" b="1" cap="none" dirty="0" smtClean="0">
                <a:solidFill>
                  <a:srgbClr val="FF0000"/>
                </a:solidFill>
                <a:latin typeface="Calisto MT"/>
                <a:cs typeface="Times New Roman" pitchFamily="18" charset="0"/>
              </a:rPr>
              <a:t>er</a:t>
            </a:r>
            <a:r>
              <a:rPr lang="en-US" sz="32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  <a:t>                p</a:t>
            </a:r>
            <a:r>
              <a:rPr lang="en-US" sz="3200" b="1" cap="none" dirty="0" smtClean="0">
                <a:solidFill>
                  <a:srgbClr val="FF0000"/>
                </a:solidFill>
                <a:latin typeface="Calisto MT"/>
                <a:cs typeface="Times New Roman" pitchFamily="18" charset="0"/>
              </a:rPr>
              <a:t>e</a:t>
            </a:r>
            <a:r>
              <a:rPr lang="en-US" sz="32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  <a:t>ncil                b</a:t>
            </a:r>
            <a:r>
              <a:rPr lang="en-US" sz="3200" b="1" cap="none" dirty="0" smtClean="0">
                <a:solidFill>
                  <a:srgbClr val="FF0000"/>
                </a:solidFill>
                <a:latin typeface="Calisto MT"/>
                <a:cs typeface="Times New Roman" pitchFamily="18" charset="0"/>
              </a:rPr>
              <a:t>oo</a:t>
            </a:r>
            <a:r>
              <a:rPr lang="en-US" sz="32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  <a:t>k</a:t>
            </a:r>
            <a:r>
              <a:rPr lang="en-US" sz="29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  <a:t/>
            </a:r>
            <a:br>
              <a:rPr lang="en-US" sz="29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</a:br>
            <a:r>
              <a:rPr lang="en-US" sz="29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  <a:t>   comput</a:t>
            </a:r>
            <a:r>
              <a:rPr lang="en-US" sz="2900" b="1" cap="none" dirty="0" smtClean="0">
                <a:solidFill>
                  <a:srgbClr val="FF0000"/>
                </a:solidFill>
                <a:latin typeface="Calisto MT"/>
                <a:cs typeface="Times New Roman" pitchFamily="18" charset="0"/>
              </a:rPr>
              <a:t>er</a:t>
            </a:r>
            <a:r>
              <a:rPr lang="en-US" sz="29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  <a:t>                 d</a:t>
            </a:r>
            <a:r>
              <a:rPr lang="en-US" sz="2900" b="1" cap="none" dirty="0" smtClean="0">
                <a:solidFill>
                  <a:srgbClr val="FF0000"/>
                </a:solidFill>
                <a:latin typeface="Calisto MT"/>
                <a:cs typeface="Times New Roman" pitchFamily="18" charset="0"/>
              </a:rPr>
              <a:t>e</a:t>
            </a:r>
            <a:r>
              <a:rPr lang="en-US" sz="29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  <a:t>sk                 textb</a:t>
            </a:r>
            <a:r>
              <a:rPr lang="en-US" sz="2900" b="1" cap="none" dirty="0" smtClean="0">
                <a:solidFill>
                  <a:srgbClr val="FF0000"/>
                </a:solidFill>
                <a:latin typeface="Calisto MT"/>
                <a:cs typeface="Times New Roman" pitchFamily="18" charset="0"/>
              </a:rPr>
              <a:t>oo</a:t>
            </a:r>
            <a:r>
              <a:rPr lang="en-US" sz="29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  <a:t>k </a:t>
            </a:r>
            <a:br>
              <a:rPr lang="en-US" sz="29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</a:br>
            <a:r>
              <a:rPr lang="en-US" sz="29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  <a:t>   sharpen</a:t>
            </a:r>
            <a:r>
              <a:rPr lang="en-US" sz="2900" b="1" cap="none" dirty="0" smtClean="0">
                <a:solidFill>
                  <a:srgbClr val="FF0000"/>
                </a:solidFill>
                <a:latin typeface="Calisto MT"/>
                <a:cs typeface="Times New Roman" pitchFamily="18" charset="0"/>
              </a:rPr>
              <a:t>er  </a:t>
            </a:r>
            <a:r>
              <a:rPr lang="en-US" sz="29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  <a:t>              l</a:t>
            </a:r>
            <a:r>
              <a:rPr lang="en-US" sz="2900" b="1" cap="none" dirty="0" smtClean="0">
                <a:solidFill>
                  <a:srgbClr val="FF0000"/>
                </a:solidFill>
                <a:latin typeface="Calisto MT"/>
                <a:cs typeface="Times New Roman" pitchFamily="18" charset="0"/>
              </a:rPr>
              <a:t>e</a:t>
            </a:r>
            <a:r>
              <a:rPr lang="en-US" sz="29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  <a:t>sson             workb</a:t>
            </a:r>
            <a:r>
              <a:rPr lang="en-US" sz="2900" b="1" cap="none" dirty="0" smtClean="0">
                <a:solidFill>
                  <a:srgbClr val="FF0000"/>
                </a:solidFill>
                <a:latin typeface="Calisto MT"/>
                <a:cs typeface="Times New Roman" pitchFamily="18" charset="0"/>
              </a:rPr>
              <a:t>oo</a:t>
            </a:r>
            <a:r>
              <a:rPr lang="en-US" sz="29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  <a:t>k </a:t>
            </a:r>
            <a:br>
              <a:rPr lang="en-US" sz="29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</a:br>
            <a:r>
              <a:rPr lang="en-US" sz="29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  <a:t>      answ</a:t>
            </a:r>
            <a:r>
              <a:rPr lang="en-US" sz="2900" b="1" cap="none" dirty="0" smtClean="0">
                <a:solidFill>
                  <a:srgbClr val="FF0000"/>
                </a:solidFill>
                <a:latin typeface="Calisto MT"/>
                <a:cs typeface="Times New Roman" pitchFamily="18" charset="0"/>
              </a:rPr>
              <a:t>er </a:t>
            </a:r>
            <a:r>
              <a:rPr lang="en-US" sz="29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  <a:t>                 qu</a:t>
            </a:r>
            <a:r>
              <a:rPr lang="en-US" sz="2900" b="1" cap="none" dirty="0" smtClean="0">
                <a:solidFill>
                  <a:srgbClr val="FF0000"/>
                </a:solidFill>
                <a:latin typeface="Calisto MT"/>
                <a:cs typeface="Times New Roman" pitchFamily="18" charset="0"/>
              </a:rPr>
              <a:t>e</a:t>
            </a:r>
            <a:r>
              <a:rPr lang="en-US" sz="29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  <a:t>stion              l</a:t>
            </a:r>
            <a:r>
              <a:rPr lang="en-US" sz="2900" b="1" cap="none" dirty="0" smtClean="0">
                <a:solidFill>
                  <a:srgbClr val="FF0000"/>
                </a:solidFill>
                <a:latin typeface="Calisto MT"/>
                <a:cs typeface="Times New Roman" pitchFamily="18" charset="0"/>
              </a:rPr>
              <a:t>oo</a:t>
            </a:r>
            <a:r>
              <a:rPr lang="en-US" sz="2900" b="1" cap="none" dirty="0" smtClean="0">
                <a:solidFill>
                  <a:schemeClr val="tx1"/>
                </a:solidFill>
                <a:latin typeface="Calisto MT"/>
                <a:cs typeface="Times New Roman" pitchFamily="18" charset="0"/>
              </a:rPr>
              <a:t>k</a:t>
            </a:r>
            <a:r>
              <a:rPr lang="en-US" sz="2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9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9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447803" y="381002"/>
            <a:ext cx="5943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Things for School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12" descr="Картинка 145 из 12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Картинка 11 из 128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05600" y="1295400"/>
            <a:ext cx="175260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6" descr="i?id=452426294-37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48000" y="1295400"/>
            <a:ext cx="1828800" cy="1752600"/>
          </a:xfrm>
          <a:prstGeom prst="rect">
            <a:avLst/>
          </a:prstGeom>
        </p:spPr>
      </p:pic>
      <p:pic>
        <p:nvPicPr>
          <p:cNvPr id="19" name="Picture 18" descr="i?id=372904190-47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72000" y="3416808"/>
            <a:ext cx="1600200" cy="1536192"/>
          </a:xfrm>
          <a:prstGeom prst="rect">
            <a:avLst/>
          </a:prstGeom>
        </p:spPr>
      </p:pic>
      <p:pic>
        <p:nvPicPr>
          <p:cNvPr id="20" name="Picture 23" descr="Картинка 2 из 825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38200" y="4343400"/>
            <a:ext cx="2438400" cy="1981200"/>
          </a:xfrm>
          <a:prstGeom prst="rect">
            <a:avLst/>
          </a:prstGeom>
        </p:spPr>
      </p:pic>
      <p:pic>
        <p:nvPicPr>
          <p:cNvPr id="21" name="Picture 12" descr="Картинка 2 из 347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248400" y="3962400"/>
            <a:ext cx="1981200" cy="1546860"/>
          </a:xfrm>
          <a:prstGeom prst="rect">
            <a:avLst/>
          </a:prstGeom>
        </p:spPr>
      </p:pic>
      <p:pic>
        <p:nvPicPr>
          <p:cNvPr id="22" name="Picture 17" descr="i?id=125168487-03-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09600" y="762000"/>
            <a:ext cx="1524000" cy="1371600"/>
          </a:xfrm>
          <a:prstGeom prst="rect">
            <a:avLst/>
          </a:prstGeom>
        </p:spPr>
      </p:pic>
      <p:pic>
        <p:nvPicPr>
          <p:cNvPr id="23" name="Picture 19" descr="i?id=422031950-48-7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352800" y="4953000"/>
            <a:ext cx="1828800" cy="1676400"/>
          </a:xfrm>
          <a:prstGeom prst="rect">
            <a:avLst/>
          </a:prstGeom>
        </p:spPr>
      </p:pic>
      <p:pic>
        <p:nvPicPr>
          <p:cNvPr id="24" name="Picture 21" descr="i?id=94230603-14-7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943602" y="5181602"/>
            <a:ext cx="1828801" cy="1512887"/>
          </a:xfrm>
          <a:prstGeom prst="rect">
            <a:avLst/>
          </a:prstGeom>
        </p:spPr>
      </p:pic>
      <p:pic>
        <p:nvPicPr>
          <p:cNvPr id="25" name="Picture 13" descr="Картинка 10 из 1265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971802" y="2743200"/>
            <a:ext cx="1703388" cy="1600200"/>
          </a:xfrm>
          <a:prstGeom prst="rect">
            <a:avLst/>
          </a:prstGeom>
        </p:spPr>
      </p:pic>
      <p:pic>
        <p:nvPicPr>
          <p:cNvPr id="26" name="Picture 14" descr="Картинка 119 из 127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05400" y="12954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95400" y="838201"/>
            <a:ext cx="502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I have got (a)…</a:t>
            </a:r>
            <a:endParaRPr lang="ru-RU" sz="4400" b="1" dirty="0" smtClean="0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in my schoolbag.</a:t>
            </a:r>
            <a:endParaRPr lang="ru-RU" sz="4400" dirty="0"/>
          </a:p>
        </p:txBody>
      </p:sp>
      <p:pic>
        <p:nvPicPr>
          <p:cNvPr id="11" name="Picture 26" descr="Картинка 76 из 35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3763" y="3344206"/>
            <a:ext cx="3017639" cy="290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COMPLETE THE DIALOGUE: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2000" y="1143002"/>
            <a:ext cx="579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P1:</a:t>
            </a:r>
            <a:r>
              <a:rPr lang="en-US" sz="2400" dirty="0" smtClean="0"/>
              <a:t> </a:t>
            </a:r>
            <a:r>
              <a:rPr lang="en-US" sz="2400" b="1" dirty="0" smtClean="0"/>
              <a:t>Hello, _____!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P2:</a:t>
            </a:r>
            <a:r>
              <a:rPr lang="en-US" sz="2400" b="1" dirty="0" smtClean="0"/>
              <a:t> Hello, ____! How are you?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P1:</a:t>
            </a:r>
            <a:r>
              <a:rPr lang="en-US" sz="2400" b="1" dirty="0" smtClean="0"/>
              <a:t> I’ m fine, thank you. 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P1:</a:t>
            </a:r>
            <a:r>
              <a:rPr lang="en-US" sz="2400" b="1" dirty="0" smtClean="0"/>
              <a:t> ____, what do you usually take to school? 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P2:</a:t>
            </a:r>
            <a:r>
              <a:rPr lang="en-US" sz="2400" b="1" dirty="0" smtClean="0"/>
              <a:t> I take _______ to school. But what’s the matter?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P1:</a:t>
            </a:r>
            <a:r>
              <a:rPr lang="en-US" sz="2400" b="1" dirty="0" smtClean="0"/>
              <a:t> I’ve left my ______  at home. Could you give me your _____ please?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P2:</a:t>
            </a:r>
            <a:r>
              <a:rPr lang="en-US" sz="2400" b="1" dirty="0" smtClean="0"/>
              <a:t> Oh, yes. Here you are.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P1: </a:t>
            </a:r>
            <a:r>
              <a:rPr lang="en-US" sz="2400" b="1" dirty="0" smtClean="0"/>
              <a:t>Thank you!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P2:</a:t>
            </a:r>
            <a:r>
              <a:rPr lang="en-US" sz="2400" b="1" dirty="0" smtClean="0"/>
              <a:t>  You’re welcome. </a:t>
            </a:r>
            <a:endParaRPr lang="ru-RU" sz="2400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343401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 err="1" smtClean="0">
                <a:solidFill>
                  <a:srgbClr val="FF0000"/>
                </a:solidFill>
              </a:rPr>
              <a:t>Mag’s</a:t>
            </a:r>
            <a:r>
              <a:rPr lang="en-US" sz="3200" b="1" cap="none" dirty="0" smtClean="0">
                <a:solidFill>
                  <a:srgbClr val="FF0000"/>
                </a:solidFill>
              </a:rPr>
              <a:t> letter.</a:t>
            </a:r>
            <a:r>
              <a:rPr lang="en-US" sz="3600" b="1" cap="none" dirty="0" smtClean="0">
                <a:solidFill>
                  <a:srgbClr val="002060"/>
                </a:solidFill>
              </a:rPr>
              <a:t/>
            </a:r>
            <a:br>
              <a:rPr lang="en-US" sz="3600" b="1" cap="none" dirty="0" smtClean="0">
                <a:solidFill>
                  <a:srgbClr val="002060"/>
                </a:solidFill>
              </a:rPr>
            </a:br>
            <a:r>
              <a:rPr lang="en-US" sz="1800" b="1" cap="none" dirty="0" smtClean="0">
                <a:solidFill>
                  <a:srgbClr val="002060"/>
                </a:solidFill>
              </a:rPr>
              <a:t>Read the letter, fill in the gaps and answer the questions.</a:t>
            </a:r>
            <a:endParaRPr lang="ru-RU" sz="3600" b="1" cap="none" dirty="0">
              <a:solidFill>
                <a:srgbClr val="002060"/>
              </a:solidFill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1"/>
          </p:nvPr>
        </p:nvGraphicFramePr>
        <p:xfrm>
          <a:off x="1371600" y="1371600"/>
          <a:ext cx="6324600" cy="7620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324600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/>
                        <a:t>break</a:t>
                      </a:r>
                      <a:r>
                        <a:rPr lang="en-US" sz="1600" b="1" dirty="0"/>
                        <a:t>, bag, answer, textbooks, write, 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/>
                        <a:t>pencil box, learn, lessons, workbooks, read</a:t>
                      </a:r>
                      <a:r>
                        <a:rPr lang="en-US" sz="1600" b="1" dirty="0" smtClean="0"/>
                        <a:t>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513" marR="417513" marT="0" marB="0"/>
                </a:tc>
              </a:tr>
            </a:tbl>
          </a:graphicData>
        </a:graphic>
      </p:graphicFrame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52400" y="2286001"/>
            <a:ext cx="7924800" cy="4190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Hello Friends,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My name is Mag. I am from England. I am a pupil of the 4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form. I’d like to tell you about my school. English children go to school at the age of five. They have holidays three times a year. Some schools in England are only for boys or for girls. My school is nice and big. There are many classrooms in my school.                                                                                                            I put my _______, ________and a ______ into my ______  and then I  go to school. We usually have four ______  every day. At the lessons we ____ new words in our workbooks, ____  the questions  and ____ English texts in our textbooks. Sometimes we ____ poems by heart. I like to answer  the teacher’s questions. During the ____ I usually talk to my friends and have lunch. I have got a lot of friends there. We have  a good time at school. </a:t>
            </a: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What form are you in?</a:t>
            </a: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Is your school nice and big? </a:t>
            </a: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How many lessons do you usually have every day? </a:t>
            </a: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What school things do you take to school?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What do you usually do during the lessons?</a:t>
            </a:r>
          </a:p>
          <a:p>
            <a:pPr algn="just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Love,  Mag.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solidFill>
                  <a:srgbClr val="FF0000"/>
                </a:solidFill>
              </a:rPr>
              <a:t/>
            </a:r>
            <a:br>
              <a:rPr lang="ru-RU" sz="3100" b="1" cap="none" dirty="0" smtClean="0">
                <a:solidFill>
                  <a:srgbClr val="FF0000"/>
                </a:solidFill>
              </a:rPr>
            </a:br>
            <a:r>
              <a:rPr lang="ru-RU" sz="3100" b="1" cap="none" dirty="0" smtClean="0">
                <a:solidFill>
                  <a:srgbClr val="FF0000"/>
                </a:solidFill>
              </a:rPr>
              <a:t/>
            </a:r>
            <a:br>
              <a:rPr lang="ru-RU" sz="3100" b="1" cap="none" dirty="0" smtClean="0">
                <a:solidFill>
                  <a:srgbClr val="FF0000"/>
                </a:solidFill>
              </a:rPr>
            </a:br>
            <a:r>
              <a:rPr lang="ru-RU" sz="3100" b="1" cap="none" dirty="0" smtClean="0">
                <a:solidFill>
                  <a:srgbClr val="FF0000"/>
                </a:solidFill>
              </a:rPr>
              <a:t/>
            </a:r>
            <a:br>
              <a:rPr lang="ru-RU" sz="3100" b="1" cap="none" dirty="0" smtClean="0">
                <a:solidFill>
                  <a:srgbClr val="FF0000"/>
                </a:solidFill>
              </a:rPr>
            </a:br>
            <a:r>
              <a:rPr lang="ru-RU" sz="3100" b="1" cap="none" dirty="0" smtClean="0">
                <a:solidFill>
                  <a:srgbClr val="FF0000"/>
                </a:solidFill>
              </a:rPr>
              <a:t/>
            </a:r>
            <a:br>
              <a:rPr lang="ru-RU" sz="3100" b="1" cap="none" dirty="0" smtClean="0">
                <a:solidFill>
                  <a:srgbClr val="FF0000"/>
                </a:solidFill>
              </a:rPr>
            </a:br>
            <a:r>
              <a:rPr lang="ru-RU" sz="3100" b="1" cap="none" dirty="0" smtClean="0">
                <a:solidFill>
                  <a:srgbClr val="FF0000"/>
                </a:solidFill>
              </a:rPr>
              <a:t/>
            </a:r>
            <a:br>
              <a:rPr lang="ru-RU" sz="3100" b="1" cap="none" dirty="0" smtClean="0">
                <a:solidFill>
                  <a:srgbClr val="FF0000"/>
                </a:solidFill>
              </a:rPr>
            </a:br>
            <a:r>
              <a:rPr lang="en-US" sz="3100" b="1" cap="none" dirty="0" err="1" smtClean="0">
                <a:solidFill>
                  <a:srgbClr val="FF0000"/>
                </a:solidFill>
              </a:rPr>
              <a:t>Mag’s</a:t>
            </a:r>
            <a:r>
              <a:rPr lang="en-US" sz="3100" b="1" cap="none" dirty="0" smtClean="0">
                <a:solidFill>
                  <a:srgbClr val="FF0000"/>
                </a:solidFill>
              </a:rPr>
              <a:t> letter.</a:t>
            </a:r>
            <a:r>
              <a:rPr lang="en-US" sz="5400" b="1" cap="none" dirty="0" smtClean="0">
                <a:solidFill>
                  <a:srgbClr val="002060"/>
                </a:solidFill>
              </a:rPr>
              <a:t/>
            </a:r>
            <a:br>
              <a:rPr lang="en-US" sz="5400" b="1" cap="none" dirty="0" smtClean="0">
                <a:solidFill>
                  <a:srgbClr val="002060"/>
                </a:solidFill>
              </a:rPr>
            </a:br>
            <a:r>
              <a:rPr lang="en-US" sz="2000" b="1" cap="none" dirty="0" smtClean="0">
                <a:solidFill>
                  <a:srgbClr val="002060"/>
                </a:solidFill>
              </a:rPr>
              <a:t>Read the letter, fill in the gaps and answer the questions.</a:t>
            </a:r>
            <a:r>
              <a:rPr lang="ru-RU" sz="2000" b="1" cap="none" dirty="0" smtClean="0">
                <a:solidFill>
                  <a:srgbClr val="002060"/>
                </a:solidFill>
              </a:rPr>
              <a:t/>
            </a:r>
            <a:br>
              <a:rPr lang="ru-RU" sz="2000" b="1" cap="none" dirty="0" smtClean="0">
                <a:solidFill>
                  <a:srgbClr val="002060"/>
                </a:solidFill>
              </a:rPr>
            </a:br>
            <a:r>
              <a:rPr lang="ru-RU" sz="2000" b="1" cap="none" dirty="0" smtClean="0">
                <a:solidFill>
                  <a:srgbClr val="002060"/>
                </a:solidFill>
              </a:rPr>
              <a:t/>
            </a:r>
            <a:br>
              <a:rPr lang="ru-RU" sz="2000" b="1" cap="none" dirty="0" smtClean="0">
                <a:solidFill>
                  <a:srgbClr val="002060"/>
                </a:solidFill>
              </a:rPr>
            </a:br>
            <a:r>
              <a:rPr lang="en-US" sz="1800" b="1" cap="none" dirty="0" smtClean="0">
                <a:solidFill>
                  <a:schemeClr val="tx1"/>
                </a:solidFill>
              </a:rPr>
              <a:t>Break, bag, answer, textbooks, write, a pencil box, </a:t>
            </a:r>
            <a:r>
              <a:rPr lang="ru-RU" sz="1800" b="1" cap="none" dirty="0" smtClean="0">
                <a:solidFill>
                  <a:schemeClr val="tx1"/>
                </a:solidFill>
              </a:rPr>
              <a:t/>
            </a:r>
            <a:br>
              <a:rPr lang="ru-RU" sz="1800" b="1" cap="none" dirty="0" smtClean="0">
                <a:solidFill>
                  <a:schemeClr val="tx1"/>
                </a:solidFill>
              </a:rPr>
            </a:br>
            <a:r>
              <a:rPr lang="en-US" sz="1800" b="1" cap="none" dirty="0" smtClean="0">
                <a:solidFill>
                  <a:schemeClr val="tx1"/>
                </a:solidFill>
              </a:rPr>
              <a:t>learn, lessons, workbooks, read.</a:t>
            </a:r>
            <a:r>
              <a:rPr lang="ru-RU" sz="1400" b="1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latin typeface="Calibri"/>
                <a:ea typeface="Times New Roman"/>
                <a:cs typeface="Times New Roman"/>
              </a:rPr>
            </a:b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1524000" y="1219200"/>
          <a:ext cx="5638800" cy="685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6388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2400" y="2057400"/>
            <a:ext cx="8534400" cy="480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Hello Friends,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 name is Mag. I am from England. I am a pupil of the 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form. I’d like to tell you about my school. English children go to school at the age of five. They have holidays three times a year. Some schools in England are only for boys or for girls. My school is nice and big. There are many classrooms in my school.                                                                               I put my 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textbooks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workbooks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pencil box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into my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and then I  go to school. We usually have four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every day. At the lessons we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new words in our workbooks,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the questions  and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English texts in our textbooks. Sometimes we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poems by heart. I like to answer  the teacher’s questions. During the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break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 usually talk to my friends and have lunch. I have got a lot of friends there. We have  a good time at school. </a:t>
            </a: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What form are you in?</a:t>
            </a: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Is your school nice and big? </a:t>
            </a: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How many lessons do you usually have every day? </a:t>
            </a: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What school things do you take to school?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What do you usually do during the lessons?</a:t>
            </a:r>
          </a:p>
          <a:p>
            <a:pPr algn="just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Love,  Mag.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b="1" cap="none" dirty="0" smtClean="0">
                <a:solidFill>
                  <a:srgbClr val="FF0000"/>
                </a:solidFill>
              </a:rPr>
              <a:t>A guessing – game.</a:t>
            </a:r>
            <a:endParaRPr lang="ru-RU" cap="none" dirty="0">
              <a:solidFill>
                <a:srgbClr val="FF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620000" cy="5105400"/>
          </a:xfrm>
        </p:spPr>
        <p:txBody>
          <a:bodyPr/>
          <a:lstStyle/>
          <a:p>
            <a:r>
              <a:rPr lang="en-US" sz="2800" b="1" dirty="0" smtClean="0"/>
              <a:t>Is it big or small?</a:t>
            </a:r>
            <a:endParaRPr lang="ru-RU" sz="2800" b="1" dirty="0" smtClean="0"/>
          </a:p>
          <a:p>
            <a:r>
              <a:rPr lang="en-US" sz="2800" b="1" dirty="0" smtClean="0"/>
              <a:t> What </a:t>
            </a:r>
            <a:r>
              <a:rPr lang="en-US" sz="2800" b="1" dirty="0" err="1" smtClean="0"/>
              <a:t>colour</a:t>
            </a:r>
            <a:r>
              <a:rPr lang="en-US" sz="2800" b="1" dirty="0" smtClean="0"/>
              <a:t> is it?</a:t>
            </a:r>
            <a:endParaRPr lang="ru-RU" sz="2800" b="1" dirty="0" smtClean="0"/>
          </a:p>
          <a:p>
            <a:r>
              <a:rPr lang="en-US" sz="2800" b="1" dirty="0" smtClean="0"/>
              <a:t> Is it in the bag or on the desk?</a:t>
            </a:r>
          </a:p>
          <a:p>
            <a:r>
              <a:rPr lang="en-US" sz="2800" b="1" dirty="0" smtClean="0"/>
              <a:t>Can we …. using it?</a:t>
            </a:r>
            <a:endParaRPr lang="ru-RU" sz="2800" b="1" dirty="0" smtClean="0"/>
          </a:p>
          <a:p>
            <a:r>
              <a:rPr lang="en-US" sz="2800" b="1" dirty="0" smtClean="0"/>
              <a:t> Is it…?</a:t>
            </a:r>
            <a:endParaRPr lang="ru-RU" sz="2800" b="1" dirty="0" smtClean="0"/>
          </a:p>
          <a:p>
            <a:r>
              <a:rPr lang="en-US" sz="2800" b="1" dirty="0" smtClean="0"/>
              <a:t> What is it?</a:t>
            </a:r>
            <a:endParaRPr lang="ru-RU" sz="2800" b="1" dirty="0"/>
          </a:p>
        </p:txBody>
      </p:sp>
      <p:pic>
        <p:nvPicPr>
          <p:cNvPr id="2052" name="Picture 4" descr="C:\Users\Darklion\Desktop\Thinking-smi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733800"/>
            <a:ext cx="24384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00200" y="533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Find 10 words</a:t>
            </a:r>
            <a:endParaRPr lang="ru-RU" sz="3200" dirty="0"/>
          </a:p>
        </p:txBody>
      </p:sp>
      <p:pic>
        <p:nvPicPr>
          <p:cNvPr id="1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5450312" cy="4953000"/>
          </a:xfrm>
          <a:prstGeom prst="rect">
            <a:avLst/>
          </a:prstGeom>
        </p:spPr>
      </p:pic>
      <p:sp>
        <p:nvSpPr>
          <p:cNvPr id="14" name="Text Box 136"/>
          <p:cNvSpPr txBox="1">
            <a:spLocks noChangeArrowheads="1"/>
          </p:cNvSpPr>
          <p:nvPr/>
        </p:nvSpPr>
        <p:spPr bwMode="auto">
          <a:xfrm>
            <a:off x="6696075" y="914400"/>
            <a:ext cx="17621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6433463" indent="-259762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 b="1" dirty="0"/>
          </a:p>
          <a:p>
            <a:pPr algn="ctr">
              <a:spcBef>
                <a:spcPct val="50000"/>
              </a:spcBef>
            </a:pPr>
            <a:r>
              <a:rPr lang="en-US" sz="2000" b="1" dirty="0"/>
              <a:t>blackboard</a:t>
            </a:r>
          </a:p>
          <a:p>
            <a:pPr algn="ctr">
              <a:spcBef>
                <a:spcPct val="50000"/>
              </a:spcBef>
            </a:pPr>
            <a:r>
              <a:rPr lang="en-US" sz="2000" b="1" dirty="0"/>
              <a:t>copy</a:t>
            </a:r>
          </a:p>
          <a:p>
            <a:pPr algn="ctr">
              <a:spcBef>
                <a:spcPct val="50000"/>
              </a:spcBef>
            </a:pPr>
            <a:r>
              <a:rPr lang="en-US" sz="2000" b="1" dirty="0"/>
              <a:t>teacher</a:t>
            </a:r>
          </a:p>
          <a:p>
            <a:pPr algn="ctr">
              <a:spcBef>
                <a:spcPct val="50000"/>
              </a:spcBef>
            </a:pPr>
            <a:r>
              <a:rPr lang="en-US" sz="2000" b="1" dirty="0"/>
              <a:t>desk</a:t>
            </a:r>
          </a:p>
          <a:p>
            <a:pPr algn="ctr">
              <a:spcBef>
                <a:spcPct val="50000"/>
              </a:spcBef>
            </a:pPr>
            <a:r>
              <a:rPr lang="en-US" sz="2000" b="1" dirty="0"/>
              <a:t>question</a:t>
            </a:r>
          </a:p>
          <a:p>
            <a:pPr algn="ctr">
              <a:spcBef>
                <a:spcPct val="50000"/>
              </a:spcBef>
            </a:pPr>
            <a:r>
              <a:rPr lang="en-US" sz="2000" b="1" dirty="0"/>
              <a:t>dictionary</a:t>
            </a:r>
          </a:p>
          <a:p>
            <a:pPr algn="ctr">
              <a:spcBef>
                <a:spcPct val="50000"/>
              </a:spcBef>
            </a:pPr>
            <a:r>
              <a:rPr lang="en-US" sz="2000" b="1" dirty="0"/>
              <a:t>pencil</a:t>
            </a:r>
          </a:p>
          <a:p>
            <a:pPr algn="ctr">
              <a:spcBef>
                <a:spcPct val="50000"/>
              </a:spcBef>
            </a:pPr>
            <a:r>
              <a:rPr lang="en-US" sz="2000" b="1" dirty="0"/>
              <a:t>pen</a:t>
            </a:r>
          </a:p>
          <a:p>
            <a:pPr algn="ctr">
              <a:spcBef>
                <a:spcPct val="50000"/>
              </a:spcBef>
            </a:pPr>
            <a:r>
              <a:rPr lang="en-US" sz="2000" b="1" dirty="0"/>
              <a:t>rubber</a:t>
            </a:r>
          </a:p>
          <a:p>
            <a:pPr algn="ctr">
              <a:spcBef>
                <a:spcPct val="50000"/>
              </a:spcBef>
            </a:pPr>
            <a:r>
              <a:rPr lang="en-US" sz="2000" b="1" dirty="0"/>
              <a:t>lesson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423</TotalTime>
  <Words>872</Words>
  <PresentationFormat>Экран (4:3)</PresentationFormat>
  <Paragraphs>172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SCHOOL.                  THE THINGS YOU CAN USE IN THE LESSON.</vt:lpstr>
      <vt:lpstr>    [Ə]                         [e]                  [U]      teacher                pencil                book    computer                 desk                 textbook     sharpener                lesson             workbook        answer                  question              look    </vt:lpstr>
      <vt:lpstr>Слайд 3</vt:lpstr>
      <vt:lpstr>Слайд 4</vt:lpstr>
      <vt:lpstr>COMPLETE THE DIALOGUE: </vt:lpstr>
      <vt:lpstr>Mag’s letter. Read the letter, fill in the gaps and answer the questions.</vt:lpstr>
      <vt:lpstr>     Mag’s letter. Read the letter, fill in the gaps and answer the questions.  Break, bag, answer, textbooks, write, a pencil box,  learn, lessons, workbooks, read. </vt:lpstr>
      <vt:lpstr>A guessing – game.</vt:lpstr>
      <vt:lpstr>Слайд 9</vt:lpstr>
      <vt:lpstr>Слайд 10</vt:lpstr>
      <vt:lpstr>Слайд 11</vt:lpstr>
      <vt:lpstr>Home task: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SCHOOL.                  THE THINGS YOU CAN USE IN THE LESSON.</dc:title>
  <dc:creator>Darklion</dc:creator>
  <cp:lastModifiedBy>Darklion</cp:lastModifiedBy>
  <cp:revision>49</cp:revision>
  <dcterms:created xsi:type="dcterms:W3CDTF">2016-04-09T16:01:13Z</dcterms:created>
  <dcterms:modified xsi:type="dcterms:W3CDTF">2017-03-23T16:24:38Z</dcterms:modified>
</cp:coreProperties>
</file>