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318" r:id="rId3"/>
    <p:sldId id="270" r:id="rId4"/>
    <p:sldId id="273" r:id="rId5"/>
    <p:sldId id="271" r:id="rId6"/>
    <p:sldId id="275" r:id="rId7"/>
    <p:sldId id="276" r:id="rId8"/>
    <p:sldId id="272" r:id="rId9"/>
    <p:sldId id="279" r:id="rId10"/>
    <p:sldId id="277" r:id="rId11"/>
    <p:sldId id="278" r:id="rId12"/>
    <p:sldId id="309" r:id="rId13"/>
    <p:sldId id="310" r:id="rId14"/>
    <p:sldId id="311" r:id="rId15"/>
    <p:sldId id="280" r:id="rId16"/>
    <p:sldId id="266" r:id="rId17"/>
    <p:sldId id="264" r:id="rId18"/>
    <p:sldId id="312" r:id="rId19"/>
    <p:sldId id="263" r:id="rId20"/>
    <p:sldId id="285" r:id="rId21"/>
    <p:sldId id="267" r:id="rId22"/>
    <p:sldId id="283" r:id="rId23"/>
    <p:sldId id="314" r:id="rId24"/>
    <p:sldId id="257" r:id="rId25"/>
    <p:sldId id="313" r:id="rId26"/>
    <p:sldId id="315" r:id="rId27"/>
    <p:sldId id="296" r:id="rId28"/>
    <p:sldId id="261" r:id="rId29"/>
    <p:sldId id="281" r:id="rId30"/>
    <p:sldId id="286" r:id="rId31"/>
    <p:sldId id="287" r:id="rId32"/>
    <p:sldId id="288" r:id="rId33"/>
    <p:sldId id="289" r:id="rId34"/>
    <p:sldId id="290" r:id="rId35"/>
    <p:sldId id="265" r:id="rId36"/>
    <p:sldId id="284" r:id="rId37"/>
    <p:sldId id="304" r:id="rId38"/>
    <p:sldId id="295" r:id="rId39"/>
    <p:sldId id="293" r:id="rId40"/>
    <p:sldId id="297" r:id="rId41"/>
    <p:sldId id="298" r:id="rId42"/>
    <p:sldId id="299" r:id="rId43"/>
    <p:sldId id="300" r:id="rId44"/>
    <p:sldId id="302" r:id="rId45"/>
    <p:sldId id="301" r:id="rId46"/>
    <p:sldId id="305" r:id="rId47"/>
    <p:sldId id="303" r:id="rId48"/>
    <p:sldId id="306" r:id="rId49"/>
    <p:sldId id="308" r:id="rId50"/>
    <p:sldId id="319" r:id="rId51"/>
    <p:sldId id="258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8B832"/>
    <a:srgbClr val="C7B8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1.jpeg"/><Relationship Id="rId7" Type="http://schemas.openxmlformats.org/officeDocument/2006/relationships/image" Target="../media/image3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hyperlink" Target="http://ru.wikipedia.org/wiki/%D0%A4%D0%B0%D0%B9%D0%BB:Isatis_tinctoria02.JPG" TargetMode="External"/><Relationship Id="rId9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Sydney_batik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Baticart1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Abbindebatik_in_Bicolor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White_Peacock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jpeg"/><Relationship Id="rId5" Type="http://schemas.openxmlformats.org/officeDocument/2006/relationships/image" Target="../media/image106.jpeg"/><Relationship Id="rId4" Type="http://schemas.openxmlformats.org/officeDocument/2006/relationships/image" Target="../media/image10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jpeg"/><Relationship Id="rId5" Type="http://schemas.openxmlformats.org/officeDocument/2006/relationships/image" Target="../media/image110.jpeg"/><Relationship Id="rId4" Type="http://schemas.openxmlformats.org/officeDocument/2006/relationships/image" Target="../media/image109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jpeg"/><Relationship Id="rId5" Type="http://schemas.openxmlformats.org/officeDocument/2006/relationships/image" Target="../media/image116.jpeg"/><Relationship Id="rId4" Type="http://schemas.openxmlformats.org/officeDocument/2006/relationships/image" Target="../media/image11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jpeg"/><Relationship Id="rId5" Type="http://schemas.openxmlformats.org/officeDocument/2006/relationships/image" Target="../media/image120.jpeg"/><Relationship Id="rId4" Type="http://schemas.openxmlformats.org/officeDocument/2006/relationships/image" Target="../media/image119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4.jpeg"/><Relationship Id="rId4" Type="http://schemas.openxmlformats.org/officeDocument/2006/relationships/image" Target="../media/image123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6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9.jpeg"/><Relationship Id="rId4" Type="http://schemas.openxmlformats.org/officeDocument/2006/relationships/image" Target="../media/image12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narodko.ru/image/article/0001/229.jpg"/>
          <p:cNvPicPr/>
          <p:nvPr/>
        </p:nvPicPr>
        <p:blipFill>
          <a:blip r:embed="rId2" cstate="print">
            <a:lum bright="48000"/>
          </a:blip>
          <a:srcRect t="2643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357422" y="285728"/>
            <a:ext cx="43141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УРОКИ РЕМЕСЛА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1071546"/>
            <a:ext cx="7429552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К</a:t>
            </a:r>
            <a:r>
              <a:rPr lang="ru-RU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Р</a:t>
            </a:r>
            <a:r>
              <a:rPr lang="ru-RU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А</a:t>
            </a:r>
            <a:r>
              <a:rPr lang="ru-RU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Ш</a:t>
            </a:r>
            <a:r>
              <a:rPr lang="ru-RU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Е</a:t>
            </a:r>
            <a:r>
              <a:rPr lang="ru-RU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Н</a:t>
            </a:r>
            <a:r>
              <a:rPr lang="ru-RU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И</a:t>
            </a:r>
            <a:r>
              <a:rPr lang="ru-RU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Е</a:t>
            </a:r>
            <a:r>
              <a:rPr lang="ru-RU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  </a:t>
            </a:r>
            <a:r>
              <a:rPr lang="ru-RU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Т</a:t>
            </a:r>
            <a:r>
              <a:rPr lang="ru-RU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К</a:t>
            </a:r>
            <a:r>
              <a:rPr lang="ru-RU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А</a:t>
            </a:r>
            <a:r>
              <a:rPr lang="ru-RU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Н</a:t>
            </a:r>
            <a:r>
              <a:rPr lang="ru-RU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14942" y="3929066"/>
            <a:ext cx="33575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Класс: 5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Раздел программы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: «Материаловедение»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Тема: «Отделка ткани»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Урок – экскурсия в красильную лавку «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Синюшка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14348" y="3143248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Вайда красильная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4810" y="5000636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Резеда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72264" y="5929330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Марена красильная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357166"/>
            <a:ext cx="3143272" cy="257176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Вайда красильная">
            <a:hlinkClick r:id="rId4" tooltip="&quot;Вайда красильная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500042"/>
            <a:ext cx="26193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Изображение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44" y="1500174"/>
            <a:ext cx="250033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Картинка 1 из 1883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6182" y="1928802"/>
            <a:ext cx="1981735" cy="2643206"/>
          </a:xfrm>
          <a:prstGeom prst="rect">
            <a:avLst/>
          </a:prstGeom>
          <a:noFill/>
        </p:spPr>
      </p:pic>
      <p:pic>
        <p:nvPicPr>
          <p:cNvPr id="14" name="Рисунок 13" descr="Изображение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7950" y="2714620"/>
            <a:ext cx="257173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http://upload.wikimedia.org/wikipedia/commons/9/9b/Rubia_tinctorum_-_K%C3%B6hler%E2%80%93s_Medizinal-Pflanzen-123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8" y="2928934"/>
            <a:ext cx="2087484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85720" y="142852"/>
            <a:ext cx="82927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Окрашивание ткани в технике батика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00430" y="5357826"/>
            <a:ext cx="189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Холодный батик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http://upload.wikimedia.org/wikipedia/commons/thumb/c/c9/Sydney_batik.jpg/220px-Sydney_batik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1071546"/>
            <a:ext cx="421484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85720" y="142852"/>
            <a:ext cx="82927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Окрашивание ткани в технике батика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http://upload.wikimedia.org/wikipedia/commons/f/f3/Baticart1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1000108"/>
            <a:ext cx="321471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571868" y="5286388"/>
            <a:ext cx="1722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Горячий  батик 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85720" y="142852"/>
            <a:ext cx="82927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Окрашивание ткани в технике батика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http://upload.wikimedia.org/wikipedia/commons/thumb/f/ff/Abbindebatik_in_Bicolor.jpg/220px-Abbindebatik_in_Bicolor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1000108"/>
            <a:ext cx="364333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286116" y="5143512"/>
            <a:ext cx="1992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Узелковый  батик 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85720" y="142852"/>
            <a:ext cx="82927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Окрашивание ткани в технике батика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http://upload.wikimedia.org/wikipedia/commons/thumb/b/be/White_Peacock.JPG/120px-White_Peacock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1000108"/>
            <a:ext cx="328614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500430" y="5357826"/>
            <a:ext cx="2132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Свободная роспись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рисунки на одежде (не батик) - объявления Megadoski.ru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928670"/>
            <a:ext cx="192882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57224" y="285728"/>
            <a:ext cx="7358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Изделия, украшенные в технике батика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http://life-art.com.ua/wp-content/lifeartcomua/pic-bat_07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12" y="2428868"/>
            <a:ext cx="228601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starichki.ru/_files/gallery/images/13447/1360/889448.jpe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16" y="1643050"/>
            <a:ext cx="2428892" cy="3595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28596" y="214290"/>
            <a:ext cx="83582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Нанесение рисунка на ткань как отбеленную, так и гладкокрашеную с помощью трафаретов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Картинка 17 из 5829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68" y="3214686"/>
            <a:ext cx="242889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g-eburg.fotki.yandex.ru/get/4808/cem-cema.a7/0_5b521_90fce054_L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285992"/>
            <a:ext cx="292895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nskwood.com/photo/Cliche_pattern_paint_decor_q3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74" y="2285992"/>
            <a:ext cx="264320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307002" y="285728"/>
            <a:ext cx="85725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Получение рисунка на гладкокрашеной ткани при помощи отбеливателя - вытравная печать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1028" name="Picture 4" descr="C:\Documents and Settings\Admin\Рабочий стол\отделка ткани\синюшк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630" y="2143116"/>
            <a:ext cx="3600476" cy="3429024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отделка ткани\лист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33739">
            <a:off x="5788678" y="2091921"/>
            <a:ext cx="2268000" cy="2160000"/>
          </a:xfrm>
          <a:prstGeom prst="rect">
            <a:avLst/>
          </a:prstGeom>
          <a:noFill/>
        </p:spPr>
      </p:pic>
      <p:pic>
        <p:nvPicPr>
          <p:cNvPr id="11266" name="Picture 2" descr="Картинка 1 из 387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799358">
            <a:off x="1104795" y="3685289"/>
            <a:ext cx="854619" cy="2562116"/>
          </a:xfrm>
          <a:prstGeom prst="rect">
            <a:avLst/>
          </a:prstGeom>
          <a:noFill/>
        </p:spPr>
      </p:pic>
      <p:pic>
        <p:nvPicPr>
          <p:cNvPr id="11270" name="Picture 6" descr="Картинка 45 из 454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20516">
            <a:off x="3135100" y="3871734"/>
            <a:ext cx="965304" cy="2515641"/>
          </a:xfrm>
          <a:prstGeom prst="rect">
            <a:avLst/>
          </a:prstGeom>
          <a:noFill/>
        </p:spPr>
      </p:pic>
      <p:pic>
        <p:nvPicPr>
          <p:cNvPr id="11272" name="Picture 8" descr="Картинка 167 из 454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4390" y="3571876"/>
            <a:ext cx="714380" cy="2540002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отделка ткани\синь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4786" y="4429132"/>
            <a:ext cx="3240431" cy="128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C:\Documents and Settings\Admin\Рабочий стол\отделка ткани\синюшк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082041"/>
            <a:ext cx="4500595" cy="4286280"/>
          </a:xfrm>
          <a:prstGeom prst="rect">
            <a:avLst/>
          </a:prstGeom>
          <a:noFill/>
        </p:spPr>
      </p:pic>
      <p:pic>
        <p:nvPicPr>
          <p:cNvPr id="6" name="Picture 5" descr="C:\Documents and Settings\Admin\Рабочий стол\отделка ткани\синюшка 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0263" y="1078215"/>
            <a:ext cx="4500594" cy="4286280"/>
          </a:xfrm>
          <a:prstGeom prst="rect">
            <a:avLst/>
          </a:prstGeom>
          <a:noFill/>
        </p:spPr>
      </p:pic>
      <p:pic>
        <p:nvPicPr>
          <p:cNvPr id="7" name="Picture 6" descr="C:\Documents and Settings\Admin\Рабочий стол\отделка ткани\синюшка 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0560" y="1082041"/>
            <a:ext cx="4500594" cy="428627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357422" y="357166"/>
            <a:ext cx="4429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Вытравная печать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357158" y="285728"/>
            <a:ext cx="84296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Окрашивание ткани с предварительно нанесенным рисунком резервирующим составом – резервная печать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2207243"/>
            <a:ext cx="4331240" cy="3248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C:\Documents and Settings\Admin\Рабочий стол\отделка ткани\лист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2233001"/>
            <a:ext cx="4357718" cy="3305857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narodko.ru/image/article/0001/229.jpg"/>
          <p:cNvPicPr/>
          <p:nvPr/>
        </p:nvPicPr>
        <p:blipFill>
          <a:blip r:embed="rId2" cstate="print">
            <a:lum bright="48000"/>
          </a:blip>
          <a:srcRect t="2643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357422" y="285728"/>
            <a:ext cx="43141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УРОКИ РЕМЕСЛА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1071546"/>
            <a:ext cx="7429552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К</a:t>
            </a:r>
            <a:r>
              <a:rPr lang="ru-RU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Р</a:t>
            </a:r>
            <a:r>
              <a:rPr lang="ru-RU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А</a:t>
            </a:r>
            <a:r>
              <a:rPr lang="ru-RU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Ш</a:t>
            </a:r>
            <a:r>
              <a:rPr lang="ru-RU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Е</a:t>
            </a:r>
            <a:r>
              <a:rPr lang="ru-RU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Н</a:t>
            </a:r>
            <a:r>
              <a:rPr lang="ru-RU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И</a:t>
            </a:r>
            <a:r>
              <a:rPr lang="ru-RU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Е</a:t>
            </a:r>
            <a:r>
              <a:rPr lang="ru-RU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  </a:t>
            </a:r>
            <a:r>
              <a:rPr lang="ru-RU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Т</a:t>
            </a:r>
            <a:r>
              <a:rPr lang="ru-RU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К</a:t>
            </a:r>
            <a:r>
              <a:rPr lang="ru-RU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А</a:t>
            </a:r>
            <a:r>
              <a:rPr lang="ru-RU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Н</a:t>
            </a:r>
            <a:r>
              <a:rPr lang="ru-RU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14942" y="3929066"/>
            <a:ext cx="33575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Класс: 5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Раздел программы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: «Материаловедение»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Тема: «Отделка ткани»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Урок – экскурсия в красильную лавку «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Синюшка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8" name="Picture 2" descr="C:\Documents and Settings\Admin\Рабочий стол\отделка ткани\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Рисунок 20" descr="http://zagorod-tv.ru/upload/blog/360/img_9388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8794" y="2143116"/>
            <a:ext cx="542928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214290"/>
            <a:ext cx="85725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Нанесение рисунка на ткань помощью штампов или печатей – набивной рисунок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Содержимое 3" descr="ручное печатание -  способ нанесения рисунка на ткань"/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2143116"/>
            <a:ext cx="3714776" cy="285752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620489" y="1951751"/>
            <a:ext cx="433217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00100" y="5786454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Так наносили рисунок на ткань в старые времена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86380" y="5786454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Многовальная</a:t>
            </a:r>
            <a:r>
              <a:rPr lang="ru-RU" b="1" dirty="0" smtClean="0">
                <a:solidFill>
                  <a:srgbClr val="002060"/>
                </a:solidFill>
              </a:rPr>
              <a:t> печатная машина в старину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0" name="Picture 2" descr="C:\Documents and Settings\Admin\Рабочий стол\отделка ткани\птица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000108"/>
            <a:ext cx="3714776" cy="342902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14546" y="5286388"/>
            <a:ext cx="49292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Печатание рисунка вручную с помощью набоек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8" name="Picture 1" descr="C:\Documents and Settings\Admin\Рабочий стол\отделка ткани\ваза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571480"/>
            <a:ext cx="4000528" cy="4000528"/>
          </a:xfrm>
          <a:prstGeom prst="rect">
            <a:avLst/>
          </a:prstGeom>
          <a:noFill/>
        </p:spPr>
      </p:pic>
      <p:pic>
        <p:nvPicPr>
          <p:cNvPr id="4" name="Рисунок 3" descr="http://citycelebrity.ru/userfiles/1(97)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928670"/>
            <a:ext cx="38100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narodko.ru/image/gallery/kargopol_naboika/20101102073838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500042"/>
            <a:ext cx="400052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Содержимое 3" descr="http://www.narodko.ru/image/gallery/kargopol_naboika/20101102073730.jpg"/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357166"/>
            <a:ext cx="321471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narodko.ru/image/gallery/kargopol_naboika/20101102073713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174" y="3000372"/>
            <a:ext cx="328614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narodko.ru/image/gallery/kargopol_naboika/20101102073701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42" y="285728"/>
            <a:ext cx="357186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http://cs304601.vkontakte.ru/u2043427/-14/x_583398b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571480"/>
            <a:ext cx="457203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Photobucket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66"/>
            <a:ext cx="314327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Photobucket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4000504"/>
            <a:ext cx="328614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www.tvoyapechat.ru/wyswyg/image/kalamkar/59452234_1274741551_4184013666_8988fac3fb_o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4071942"/>
            <a:ext cx="300039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www.tvoyapechat.ru/wyswyg/image/kalamkar/indian%20stamps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285728"/>
            <a:ext cx="3024192" cy="1890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Photobucket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488" y="2071678"/>
            <a:ext cx="357190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Photobucket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58" y="285728"/>
            <a:ext cx="857256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8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http://museum.fondpotanin.ru/upload/iblock/6c7/y_82836c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928670"/>
            <a:ext cx="5940425" cy="4453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narodko.ru/image/gallery/kargopol_naboika/20101102073746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812669"/>
            <a:ext cx="4286280" cy="54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narodko.ru/image/gallery/kargopol_naboika/20101102073852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85728"/>
            <a:ext cx="4281501" cy="595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14348" y="642918"/>
            <a:ext cx="7786742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Два основных типа набивных тканей: </a:t>
            </a:r>
          </a:p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Белоземельные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рисунком по белому фону,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Кубовые – с рисунком 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фону синему.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pic>
        <p:nvPicPr>
          <p:cNvPr id="6" name="Рисунок 5" descr="http://www.logostextil.ru/wp-content/gallery/len_otbelennyj_skaterti/len-otbeleniy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5822165" y="1321579"/>
            <a:ext cx="2357454" cy="257176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7" name="Рисунок 6" descr="Картинка 26 из 350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8" y="3929066"/>
            <a:ext cx="257176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 descr="http://komiperm.ru/museum/g_photo/pic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1285860"/>
            <a:ext cx="4733312" cy="3571900"/>
          </a:xfrm>
          <a:prstGeom prst="rect">
            <a:avLst/>
          </a:prstGeom>
          <a:noFill/>
        </p:spPr>
      </p:pic>
      <p:pic>
        <p:nvPicPr>
          <p:cNvPr id="5124" name="Picture 4" descr="http://www.archive.perm.ru/img/calendar/aug/1588_1_745_00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357166"/>
            <a:ext cx="1857388" cy="224684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786182" y="142852"/>
            <a:ext cx="52149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Коми-Пермяцкий Краеведческий музей им. П.И. Субботина-Пермяка в  г. Кудымкаре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7" name="Picture 2" descr="http://autotravel.ru/phalbum/90209/18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3357562"/>
            <a:ext cx="4834149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Рисунок 18" descr="image259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8794" y="285728"/>
            <a:ext cx="457203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5720" y="4214818"/>
            <a:ext cx="84296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Доска для набойки тканей. Кон. XIX – </a:t>
            </a:r>
            <a:r>
              <a:rPr lang="ru-RU" sz="2000" b="1" dirty="0" err="1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нач</a:t>
            </a:r>
            <a:r>
              <a:rPr lang="ru-RU" sz="2000" b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. </a:t>
            </a:r>
            <a:r>
              <a:rPr lang="ru-RU" sz="2000" b="1" dirty="0" err="1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ХХвв</a:t>
            </a:r>
            <a:r>
              <a:rPr lang="ru-RU" sz="2000" b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.</a:t>
            </a:r>
            <a:endParaRPr lang="ru-RU" sz="2000" b="1" dirty="0" smtClean="0">
              <a:solidFill>
                <a:srgbClr val="002060"/>
              </a:solidFill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ea typeface="Times New Roman" pitchFamily="18" charset="0"/>
              </a:rPr>
              <a:t>Мастер неизвестен; дерево, металл; столярная работа, ковка металла; </a:t>
            </a:r>
            <a:br>
              <a:rPr lang="ru-RU" sz="2000" b="1" dirty="0" smtClean="0">
                <a:solidFill>
                  <a:srgbClr val="002060"/>
                </a:solidFill>
                <a:ea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ea typeface="Times New Roman" pitchFamily="18" charset="0"/>
              </a:rPr>
              <a:t>15 </a:t>
            </a:r>
            <a:r>
              <a:rPr lang="ru-RU" sz="2000" b="1" dirty="0" err="1" smtClean="0">
                <a:solidFill>
                  <a:srgbClr val="002060"/>
                </a:solidFill>
                <a:ea typeface="Times New Roman" pitchFamily="18" charset="0"/>
              </a:rPr>
              <a:t>х</a:t>
            </a:r>
            <a:r>
              <a:rPr lang="ru-RU" sz="2000" b="1" dirty="0" smtClean="0">
                <a:solidFill>
                  <a:srgbClr val="002060"/>
                </a:solidFill>
                <a:ea typeface="Times New Roman" pitchFamily="18" charset="0"/>
              </a:rPr>
              <a:t> 15 </a:t>
            </a:r>
            <a:r>
              <a:rPr lang="ru-RU" sz="2000" b="1" dirty="0" err="1" smtClean="0">
                <a:solidFill>
                  <a:srgbClr val="002060"/>
                </a:solidFill>
                <a:ea typeface="Times New Roman" pitchFamily="18" charset="0"/>
              </a:rPr>
              <a:t>х</a:t>
            </a:r>
            <a:r>
              <a:rPr lang="ru-RU" sz="2000" b="1" dirty="0" smtClean="0">
                <a:solidFill>
                  <a:srgbClr val="002060"/>
                </a:solidFill>
                <a:ea typeface="Times New Roman" pitchFamily="18" charset="0"/>
              </a:rPr>
              <a:t> 4,5см 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ea typeface="Times New Roman" pitchFamily="18" charset="0"/>
              </a:rPr>
              <a:t>Поступила в 1920-е гг. от П.И.Субботина - Пермяка из г.Кудымкар; </a:t>
            </a:r>
            <a:br>
              <a:rPr lang="ru-RU" sz="2000" b="1" dirty="0" smtClean="0">
                <a:solidFill>
                  <a:srgbClr val="002060"/>
                </a:solidFill>
                <a:ea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ea typeface="Times New Roman" pitchFamily="18" charset="0"/>
              </a:rPr>
              <a:t>КПОКМ № 1113/3</a:t>
            </a:r>
            <a:br>
              <a:rPr lang="ru-RU" sz="2000" b="1" dirty="0" smtClean="0">
                <a:solidFill>
                  <a:srgbClr val="002060"/>
                </a:solidFill>
                <a:ea typeface="Times New Roman" pitchFamily="18" charset="0"/>
              </a:rPr>
            </a:b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narodko.ru/image/article/0001/229.jpg"/>
          <p:cNvPicPr/>
          <p:nvPr/>
        </p:nvPicPr>
        <p:blipFill>
          <a:blip r:embed="rId2" cstate="email">
            <a:lum brigh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narodko.ru/image/article/0001/10146652ckz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500042"/>
            <a:ext cx="721523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182112" y="6215082"/>
            <a:ext cx="66976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Ткани с кубовой набойкой (старинные образцы)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image26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5984" y="285728"/>
            <a:ext cx="435771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0034" y="928670"/>
            <a:ext cx="8429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ea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ea typeface="Times New Roman" pitchFamily="18" charset="0"/>
              </a:rPr>
            </a:b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143380"/>
            <a:ext cx="87868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Доска для набойки тканей. Кон. XIX – </a:t>
            </a:r>
            <a:r>
              <a:rPr lang="ru-RU" sz="2000" b="1" dirty="0" err="1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нач</a:t>
            </a:r>
            <a:r>
              <a:rPr lang="ru-RU" sz="2000" b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. ХХ вв.</a:t>
            </a:r>
            <a:endParaRPr lang="ru-RU" sz="2000" b="1" dirty="0" smtClean="0">
              <a:solidFill>
                <a:srgbClr val="002060"/>
              </a:solidFill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ea typeface="Times New Roman" pitchFamily="18" charset="0"/>
              </a:rPr>
              <a:t>Мастер неизвестен; </a:t>
            </a:r>
            <a:r>
              <a:rPr lang="en-US" sz="2000" b="1" dirty="0" smtClean="0">
                <a:solidFill>
                  <a:srgbClr val="002060"/>
                </a:solidFill>
                <a:ea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ea typeface="Times New Roman" pitchFamily="18" charset="0"/>
              </a:rPr>
              <a:t>дерево, металл; </a:t>
            </a:r>
            <a:r>
              <a:rPr lang="en-US" sz="2000" b="1" dirty="0" smtClean="0">
                <a:solidFill>
                  <a:srgbClr val="002060"/>
                </a:solidFill>
                <a:ea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ea typeface="Times New Roman" pitchFamily="18" charset="0"/>
              </a:rPr>
              <a:t>столярная работа, ковка металла; </a:t>
            </a:r>
            <a:r>
              <a:rPr lang="en-US" sz="2000" b="1" dirty="0" smtClean="0">
                <a:solidFill>
                  <a:srgbClr val="002060"/>
                </a:solidFill>
                <a:ea typeface="Times New Roman" pitchFamily="18" charset="0"/>
              </a:rPr>
              <a:t> 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ea typeface="Times New Roman" pitchFamily="18" charset="0"/>
              </a:rPr>
              <a:t>15 </a:t>
            </a:r>
            <a:r>
              <a:rPr lang="ru-RU" sz="2000" b="1" dirty="0" err="1" smtClean="0">
                <a:solidFill>
                  <a:srgbClr val="002060"/>
                </a:solidFill>
                <a:ea typeface="Times New Roman" pitchFamily="18" charset="0"/>
              </a:rPr>
              <a:t>х</a:t>
            </a:r>
            <a:r>
              <a:rPr lang="ru-RU" sz="2000" b="1" dirty="0" smtClean="0">
                <a:solidFill>
                  <a:srgbClr val="002060"/>
                </a:solidFill>
                <a:ea typeface="Times New Roman" pitchFamily="18" charset="0"/>
              </a:rPr>
              <a:t> 15 </a:t>
            </a:r>
            <a:r>
              <a:rPr lang="ru-RU" sz="2000" b="1" dirty="0" err="1" smtClean="0">
                <a:solidFill>
                  <a:srgbClr val="002060"/>
                </a:solidFill>
                <a:ea typeface="Times New Roman" pitchFamily="18" charset="0"/>
              </a:rPr>
              <a:t>х</a:t>
            </a:r>
            <a:r>
              <a:rPr lang="ru-RU" sz="2000" b="1" dirty="0" smtClean="0">
                <a:solidFill>
                  <a:srgbClr val="002060"/>
                </a:solidFill>
                <a:ea typeface="Times New Roman" pitchFamily="18" charset="0"/>
              </a:rPr>
              <a:t> 13см </a:t>
            </a:r>
            <a:br>
              <a:rPr lang="ru-RU" sz="2000" b="1" dirty="0" smtClean="0">
                <a:solidFill>
                  <a:srgbClr val="002060"/>
                </a:solidFill>
                <a:ea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ea typeface="Times New Roman" pitchFamily="18" charset="0"/>
              </a:rPr>
              <a:t>Поступила в 1920-е гг. от </a:t>
            </a:r>
            <a:r>
              <a:rPr lang="ru-RU" sz="2000" b="1" dirty="0" err="1" smtClean="0">
                <a:solidFill>
                  <a:srgbClr val="002060"/>
                </a:solidFill>
                <a:ea typeface="Times New Roman" pitchFamily="18" charset="0"/>
              </a:rPr>
              <a:t>П.И.Субботина-Пермяка</a:t>
            </a:r>
            <a:r>
              <a:rPr lang="ru-RU" sz="2000" b="1" dirty="0" smtClean="0">
                <a:solidFill>
                  <a:srgbClr val="002060"/>
                </a:solidFill>
                <a:ea typeface="Times New Roman" pitchFamily="18" charset="0"/>
              </a:rPr>
              <a:t> из с.Ошиб </a:t>
            </a:r>
            <a:r>
              <a:rPr lang="ru-RU" sz="2000" b="1" dirty="0" err="1" smtClean="0">
                <a:solidFill>
                  <a:srgbClr val="002060"/>
                </a:solidFill>
                <a:ea typeface="Times New Roman" pitchFamily="18" charset="0"/>
              </a:rPr>
              <a:t>Кудымкарского</a:t>
            </a:r>
            <a:r>
              <a:rPr lang="ru-RU" sz="2000" b="1" dirty="0" smtClean="0">
                <a:solidFill>
                  <a:srgbClr val="002060"/>
                </a:solidFill>
                <a:ea typeface="Times New Roman" pitchFamily="18" charset="0"/>
              </a:rPr>
              <a:t> р-на; </a:t>
            </a:r>
            <a:r>
              <a:rPr lang="en-US" sz="2000" b="1" dirty="0" smtClean="0">
                <a:solidFill>
                  <a:srgbClr val="002060"/>
                </a:solidFill>
                <a:ea typeface="Times New Roman" pitchFamily="18" charset="0"/>
              </a:rPr>
              <a:t>  </a:t>
            </a:r>
            <a:r>
              <a:rPr lang="ru-RU" sz="2000" b="1" dirty="0" smtClean="0">
                <a:solidFill>
                  <a:srgbClr val="002060"/>
                </a:solidFill>
                <a:ea typeface="Times New Roman" pitchFamily="18" charset="0"/>
              </a:rPr>
              <a:t>КПОКМ № 1113/4</a:t>
            </a:r>
            <a:br>
              <a:rPr lang="ru-RU" sz="2000" b="1" dirty="0" smtClean="0">
                <a:solidFill>
                  <a:srgbClr val="002060"/>
                </a:solidFill>
                <a:ea typeface="Times New Roman" pitchFamily="18" charset="0"/>
              </a:rPr>
            </a:b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image26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08" y="571480"/>
            <a:ext cx="478634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4500570"/>
            <a:ext cx="878684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Доска для набойки тканей. Кон. XIX – </a:t>
            </a:r>
            <a:r>
              <a:rPr lang="ru-RU" sz="2000" b="1" dirty="0" err="1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нач</a:t>
            </a:r>
            <a:r>
              <a:rPr lang="ru-RU" sz="2000" b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. ХХ вв.</a:t>
            </a:r>
            <a:endParaRPr lang="ru-RU" sz="2000" b="1" dirty="0" smtClean="0">
              <a:solidFill>
                <a:srgbClr val="002060"/>
              </a:solidFill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ea typeface="Times New Roman" pitchFamily="18" charset="0"/>
              </a:rPr>
              <a:t>Мастер неизвестен; </a:t>
            </a:r>
            <a:r>
              <a:rPr lang="en-US" sz="2000" b="1" dirty="0" smtClean="0">
                <a:solidFill>
                  <a:srgbClr val="002060"/>
                </a:solidFill>
                <a:ea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ea typeface="Times New Roman" pitchFamily="18" charset="0"/>
              </a:rPr>
              <a:t>дерево, металл; </a:t>
            </a:r>
            <a:r>
              <a:rPr lang="en-US" sz="2000" b="1" dirty="0" smtClean="0">
                <a:solidFill>
                  <a:srgbClr val="002060"/>
                </a:solidFill>
                <a:ea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ea typeface="Times New Roman" pitchFamily="18" charset="0"/>
              </a:rPr>
              <a:t>столярная работа, ковка металла; </a:t>
            </a:r>
            <a:r>
              <a:rPr lang="en-US" sz="2000" b="1" dirty="0" smtClean="0">
                <a:solidFill>
                  <a:srgbClr val="002060"/>
                </a:solidFill>
                <a:ea typeface="Times New Roman" pitchFamily="18" charset="0"/>
              </a:rPr>
              <a:t> 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ea typeface="Times New Roman" pitchFamily="18" charset="0"/>
              </a:rPr>
              <a:t>15 </a:t>
            </a:r>
            <a:r>
              <a:rPr lang="ru-RU" sz="2000" b="1" dirty="0" err="1" smtClean="0">
                <a:solidFill>
                  <a:srgbClr val="002060"/>
                </a:solidFill>
                <a:ea typeface="Times New Roman" pitchFamily="18" charset="0"/>
              </a:rPr>
              <a:t>х</a:t>
            </a:r>
            <a:r>
              <a:rPr lang="ru-RU" sz="2000" b="1" dirty="0" smtClean="0">
                <a:solidFill>
                  <a:srgbClr val="002060"/>
                </a:solidFill>
                <a:ea typeface="Times New Roman" pitchFamily="18" charset="0"/>
              </a:rPr>
              <a:t> 15 </a:t>
            </a:r>
            <a:r>
              <a:rPr lang="ru-RU" sz="2000" b="1" dirty="0" err="1" smtClean="0">
                <a:solidFill>
                  <a:srgbClr val="002060"/>
                </a:solidFill>
                <a:ea typeface="Times New Roman" pitchFamily="18" charset="0"/>
              </a:rPr>
              <a:t>х</a:t>
            </a:r>
            <a:r>
              <a:rPr lang="ru-RU" sz="2000" b="1" dirty="0" smtClean="0">
                <a:solidFill>
                  <a:srgbClr val="002060"/>
                </a:solidFill>
                <a:ea typeface="Times New Roman" pitchFamily="18" charset="0"/>
              </a:rPr>
              <a:t> 13см </a:t>
            </a:r>
            <a:br>
              <a:rPr lang="ru-RU" sz="2000" b="1" dirty="0" smtClean="0">
                <a:solidFill>
                  <a:srgbClr val="002060"/>
                </a:solidFill>
                <a:ea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ea typeface="Times New Roman" pitchFamily="18" charset="0"/>
              </a:rPr>
              <a:t>Поступила в 1920-е гг. от </a:t>
            </a:r>
            <a:r>
              <a:rPr lang="ru-RU" sz="2000" b="1" dirty="0" err="1" smtClean="0">
                <a:solidFill>
                  <a:srgbClr val="002060"/>
                </a:solidFill>
                <a:ea typeface="Times New Roman" pitchFamily="18" charset="0"/>
              </a:rPr>
              <a:t>П.И.Субботина-Пермяка</a:t>
            </a:r>
            <a:r>
              <a:rPr lang="ru-RU" sz="2000" b="1" dirty="0" smtClean="0">
                <a:solidFill>
                  <a:srgbClr val="002060"/>
                </a:solidFill>
                <a:ea typeface="Times New Roman" pitchFamily="18" charset="0"/>
              </a:rPr>
              <a:t> из с.Ошиб </a:t>
            </a:r>
            <a:r>
              <a:rPr lang="ru-RU" sz="2000" b="1" dirty="0" err="1" smtClean="0">
                <a:solidFill>
                  <a:srgbClr val="002060"/>
                </a:solidFill>
                <a:ea typeface="Times New Roman" pitchFamily="18" charset="0"/>
              </a:rPr>
              <a:t>Кудымкарского</a:t>
            </a:r>
            <a:r>
              <a:rPr lang="ru-RU" sz="2000" b="1" dirty="0" smtClean="0">
                <a:solidFill>
                  <a:srgbClr val="002060"/>
                </a:solidFill>
                <a:ea typeface="Times New Roman" pitchFamily="18" charset="0"/>
              </a:rPr>
              <a:t> р-на; </a:t>
            </a:r>
            <a:r>
              <a:rPr lang="en-US" sz="2000" b="1" dirty="0" smtClean="0">
                <a:solidFill>
                  <a:srgbClr val="002060"/>
                </a:solidFill>
                <a:ea typeface="Times New Roman" pitchFamily="18" charset="0"/>
              </a:rPr>
              <a:t>  </a:t>
            </a:r>
            <a:r>
              <a:rPr lang="ru-RU" sz="2000" b="1" dirty="0" smtClean="0">
                <a:solidFill>
                  <a:srgbClr val="002060"/>
                </a:solidFill>
                <a:ea typeface="Times New Roman" pitchFamily="18" charset="0"/>
              </a:rPr>
              <a:t>КПОКМ № 1113/4</a:t>
            </a:r>
            <a:r>
              <a:rPr lang="ru-RU" dirty="0" smtClean="0">
                <a:solidFill>
                  <a:srgbClr val="002060"/>
                </a:solidFill>
                <a:ea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ea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image27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5918" y="428604"/>
            <a:ext cx="542928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4714884"/>
            <a:ext cx="88582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Доска для набойки тканей. Кон. XIX – </a:t>
            </a:r>
            <a:r>
              <a:rPr lang="ru-RU" sz="2000" b="1" dirty="0" err="1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нач</a:t>
            </a:r>
            <a:r>
              <a:rPr lang="ru-RU" sz="2000" b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. ХХ вв.</a:t>
            </a:r>
            <a:endParaRPr lang="ru-RU" sz="2000" b="1" dirty="0" smtClean="0">
              <a:solidFill>
                <a:srgbClr val="002060"/>
              </a:solidFill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ea typeface="Times New Roman" pitchFamily="18" charset="0"/>
              </a:rPr>
              <a:t>Мастер неизвестен;</a:t>
            </a:r>
            <a:r>
              <a:rPr lang="en-US" sz="2000" b="1" dirty="0" smtClean="0">
                <a:solidFill>
                  <a:srgbClr val="002060"/>
                </a:solidFill>
                <a:ea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ea typeface="Times New Roman" pitchFamily="18" charset="0"/>
              </a:rPr>
              <a:t>дерево, металл; </a:t>
            </a:r>
            <a:r>
              <a:rPr lang="en-US" sz="2000" b="1" dirty="0" smtClean="0">
                <a:solidFill>
                  <a:srgbClr val="002060"/>
                </a:solidFill>
                <a:ea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ea typeface="Times New Roman" pitchFamily="18" charset="0"/>
              </a:rPr>
              <a:t>столярная работа, ковка металла; </a:t>
            </a:r>
            <a:br>
              <a:rPr lang="ru-RU" sz="2000" b="1" dirty="0" smtClean="0">
                <a:solidFill>
                  <a:srgbClr val="002060"/>
                </a:solidFill>
                <a:ea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ea typeface="Times New Roman" pitchFamily="18" charset="0"/>
              </a:rPr>
              <a:t>21 </a:t>
            </a:r>
            <a:r>
              <a:rPr lang="ru-RU" sz="2000" b="1" dirty="0" err="1" smtClean="0">
                <a:solidFill>
                  <a:srgbClr val="002060"/>
                </a:solidFill>
                <a:ea typeface="Times New Roman" pitchFamily="18" charset="0"/>
              </a:rPr>
              <a:t>х</a:t>
            </a:r>
            <a:r>
              <a:rPr lang="ru-RU" sz="2000" b="1" dirty="0" smtClean="0">
                <a:solidFill>
                  <a:srgbClr val="002060"/>
                </a:solidFill>
                <a:ea typeface="Times New Roman" pitchFamily="18" charset="0"/>
              </a:rPr>
              <a:t> 14 </a:t>
            </a:r>
            <a:r>
              <a:rPr lang="ru-RU" sz="2000" b="1" dirty="0" err="1" smtClean="0">
                <a:solidFill>
                  <a:srgbClr val="002060"/>
                </a:solidFill>
                <a:ea typeface="Times New Roman" pitchFamily="18" charset="0"/>
              </a:rPr>
              <a:t>х</a:t>
            </a:r>
            <a:r>
              <a:rPr lang="ru-RU" sz="2000" b="1" dirty="0" smtClean="0">
                <a:solidFill>
                  <a:srgbClr val="002060"/>
                </a:solidFill>
                <a:ea typeface="Times New Roman" pitchFamily="18" charset="0"/>
              </a:rPr>
              <a:t> 4,8см </a:t>
            </a:r>
            <a:endParaRPr lang="en-US" sz="2000" b="1" dirty="0" smtClean="0">
              <a:solidFill>
                <a:srgbClr val="002060"/>
              </a:solidFill>
              <a:ea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ea typeface="Times New Roman" pitchFamily="18" charset="0"/>
              </a:rPr>
              <a:t>Поступила в 1920-е гг. от П.И. Субботина-Пермяка из </a:t>
            </a:r>
            <a:r>
              <a:rPr lang="ru-RU" sz="2000" b="1" dirty="0" err="1" smtClean="0">
                <a:solidFill>
                  <a:srgbClr val="002060"/>
                </a:solidFill>
                <a:ea typeface="Times New Roman" pitchFamily="18" charset="0"/>
              </a:rPr>
              <a:t>с.Белоево</a:t>
            </a:r>
            <a:r>
              <a:rPr lang="ru-RU" sz="2000" b="1" dirty="0" smtClean="0">
                <a:solidFill>
                  <a:srgbClr val="002060"/>
                </a:solidFill>
                <a:ea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ea typeface="Times New Roman" pitchFamily="18" charset="0"/>
              </a:rPr>
              <a:t>Кудымкарского</a:t>
            </a:r>
            <a:r>
              <a:rPr lang="ru-RU" sz="2000" b="1" dirty="0" smtClean="0">
                <a:solidFill>
                  <a:srgbClr val="002060"/>
                </a:solidFill>
                <a:ea typeface="Times New Roman" pitchFamily="18" charset="0"/>
              </a:rPr>
              <a:t> р-на;</a:t>
            </a:r>
            <a:r>
              <a:rPr lang="en-US" sz="2000" b="1" dirty="0" smtClean="0">
                <a:solidFill>
                  <a:srgbClr val="002060"/>
                </a:solidFill>
                <a:ea typeface="Times New Roman" pitchFamily="18" charset="0"/>
              </a:rPr>
              <a:t>  </a:t>
            </a:r>
            <a:r>
              <a:rPr lang="ru-RU" sz="2000" b="1" dirty="0" smtClean="0">
                <a:solidFill>
                  <a:srgbClr val="002060"/>
                </a:solidFill>
                <a:ea typeface="Times New Roman" pitchFamily="18" charset="0"/>
              </a:rPr>
              <a:t>КПОКМ № 1113/14</a:t>
            </a:r>
            <a:br>
              <a:rPr lang="ru-RU" sz="2000" b="1" dirty="0" smtClean="0">
                <a:solidFill>
                  <a:srgbClr val="002060"/>
                </a:solidFill>
                <a:ea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</a:br>
            <a:endParaRPr lang="ru-RU" sz="4400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image26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14" y="428604"/>
            <a:ext cx="692948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4611231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Доска для набойки тканей. Кон. XIX – </a:t>
            </a:r>
            <a:r>
              <a:rPr lang="ru-RU" sz="2000" b="1" dirty="0" err="1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нач</a:t>
            </a:r>
            <a:r>
              <a:rPr lang="ru-RU" sz="2000" b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. ХХ вв.</a:t>
            </a:r>
            <a:endParaRPr lang="ru-RU" sz="2000" b="1" dirty="0" smtClean="0">
              <a:solidFill>
                <a:srgbClr val="002060"/>
              </a:solidFill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ea typeface="Times New Roman" pitchFamily="18" charset="0"/>
              </a:rPr>
              <a:t>Мастер А.Скрябин, д. </a:t>
            </a:r>
            <a:r>
              <a:rPr lang="ru-RU" sz="2000" b="1" dirty="0" err="1" smtClean="0">
                <a:solidFill>
                  <a:srgbClr val="002060"/>
                </a:solidFill>
                <a:ea typeface="Times New Roman" pitchFamily="18" charset="0"/>
              </a:rPr>
              <a:t>Пыстогово</a:t>
            </a:r>
            <a:r>
              <a:rPr lang="ru-RU" sz="2000" b="1" dirty="0" smtClean="0">
                <a:solidFill>
                  <a:srgbClr val="002060"/>
                </a:solidFill>
                <a:ea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ea typeface="Times New Roman" pitchFamily="18" charset="0"/>
              </a:rPr>
              <a:t>Кочевского</a:t>
            </a:r>
            <a:r>
              <a:rPr lang="ru-RU" sz="2000" b="1" dirty="0" smtClean="0">
                <a:solidFill>
                  <a:srgbClr val="002060"/>
                </a:solidFill>
                <a:ea typeface="Times New Roman" pitchFamily="18" charset="0"/>
              </a:rPr>
              <a:t> р-на;</a:t>
            </a:r>
            <a:r>
              <a:rPr lang="en-US" sz="2000" b="1" dirty="0" smtClean="0">
                <a:solidFill>
                  <a:srgbClr val="002060"/>
                </a:solidFill>
                <a:ea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ea typeface="Times New Roman" pitchFamily="18" charset="0"/>
              </a:rPr>
              <a:t>дерево, металл;</a:t>
            </a:r>
            <a:r>
              <a:rPr lang="en-US" sz="2000" b="1" dirty="0" smtClean="0">
                <a:solidFill>
                  <a:srgbClr val="002060"/>
                </a:solidFill>
                <a:ea typeface="Times New Roman" pitchFamily="18" charset="0"/>
              </a:rPr>
              <a:t>  </a:t>
            </a:r>
            <a:r>
              <a:rPr lang="ru-RU" sz="2000" b="1" dirty="0" smtClean="0">
                <a:solidFill>
                  <a:srgbClr val="002060"/>
                </a:solidFill>
                <a:ea typeface="Times New Roman" pitchFamily="18" charset="0"/>
              </a:rPr>
              <a:t>столярная работа, ковка металла; </a:t>
            </a:r>
            <a:br>
              <a:rPr lang="ru-RU" sz="2000" b="1" dirty="0" smtClean="0">
                <a:solidFill>
                  <a:srgbClr val="002060"/>
                </a:solidFill>
                <a:ea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ea typeface="Times New Roman" pitchFamily="18" charset="0"/>
              </a:rPr>
              <a:t>25 </a:t>
            </a:r>
            <a:r>
              <a:rPr lang="ru-RU" sz="2000" b="1" dirty="0" err="1" smtClean="0">
                <a:solidFill>
                  <a:srgbClr val="002060"/>
                </a:solidFill>
                <a:ea typeface="Times New Roman" pitchFamily="18" charset="0"/>
              </a:rPr>
              <a:t>х</a:t>
            </a:r>
            <a:r>
              <a:rPr lang="ru-RU" sz="2000" b="1" dirty="0" smtClean="0">
                <a:solidFill>
                  <a:srgbClr val="002060"/>
                </a:solidFill>
                <a:ea typeface="Times New Roman" pitchFamily="18" charset="0"/>
              </a:rPr>
              <a:t> 7 </a:t>
            </a:r>
            <a:r>
              <a:rPr lang="ru-RU" sz="2000" b="1" dirty="0" err="1" smtClean="0">
                <a:solidFill>
                  <a:srgbClr val="002060"/>
                </a:solidFill>
                <a:ea typeface="Times New Roman" pitchFamily="18" charset="0"/>
              </a:rPr>
              <a:t>х</a:t>
            </a:r>
            <a:r>
              <a:rPr lang="ru-RU" sz="2000" b="1" dirty="0" smtClean="0">
                <a:solidFill>
                  <a:srgbClr val="002060"/>
                </a:solidFill>
                <a:ea typeface="Times New Roman" pitchFamily="18" charset="0"/>
              </a:rPr>
              <a:t> 4,7см </a:t>
            </a:r>
            <a:br>
              <a:rPr lang="ru-RU" sz="2000" b="1" dirty="0" smtClean="0">
                <a:solidFill>
                  <a:srgbClr val="002060"/>
                </a:solidFill>
                <a:ea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ea typeface="Times New Roman" pitchFamily="18" charset="0"/>
              </a:rPr>
              <a:t>Поступила в 1920-е гг. от </a:t>
            </a:r>
            <a:r>
              <a:rPr lang="ru-RU" sz="2000" b="1" dirty="0" err="1" smtClean="0">
                <a:solidFill>
                  <a:srgbClr val="002060"/>
                </a:solidFill>
                <a:ea typeface="Times New Roman" pitchFamily="18" charset="0"/>
              </a:rPr>
              <a:t>П.И.Субботина-Пермяка</a:t>
            </a:r>
            <a:r>
              <a:rPr lang="ru-RU" sz="2000" b="1" dirty="0" smtClean="0">
                <a:solidFill>
                  <a:srgbClr val="002060"/>
                </a:solidFill>
                <a:ea typeface="Times New Roman" pitchFamily="18" charset="0"/>
              </a:rPr>
              <a:t>; КПОКМ № 1113/8</a:t>
            </a:r>
            <a:br>
              <a:rPr lang="ru-RU" sz="2000" b="1" dirty="0" smtClean="0">
                <a:solidFill>
                  <a:srgbClr val="002060"/>
                </a:solidFill>
                <a:ea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ea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ea typeface="Times New Roman" pitchFamily="18" charset="0"/>
              </a:rPr>
            </a:br>
            <a:endParaRPr lang="ru-RU" sz="20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1" name="Picture 1" descr="C:\Documents and Settings\Admin\Рабочий стол\отделка ткани\карт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3042" y="0"/>
            <a:ext cx="600079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http://images.reklama.com.ua/2010-02-04/355700/photos0-800x600.jpe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928670"/>
            <a:ext cx="542928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14282" y="5214950"/>
            <a:ext cx="47863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Печатание рисунка на ткани с помощью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современных печатных машин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9" name="Рисунок 8" descr="Картинка 76 из 7345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3571876"/>
            <a:ext cx="3917842" cy="2976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071538" y="214290"/>
            <a:ext cx="70723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Ткани с напечатанным рисунком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85786" y="714356"/>
            <a:ext cx="7858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Последовательность окрашивания тканей с помощью штампов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2285992"/>
            <a:ext cx="5143536" cy="38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00034" y="357166"/>
            <a:ext cx="82153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Подготовьте все необходимое для окрашивания ткани: акриловые краски, кисти, простой карандаш, лоскуты ткани для промокания кистей, баночки для воды и прочее. На стол постелите клеёнку.</a:t>
            </a:r>
            <a:endParaRPr lang="ru-RU" sz="2400" dirty="0"/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429000"/>
            <a:ext cx="4572032" cy="2678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8298" y="1785926"/>
            <a:ext cx="3999173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00034" y="357166"/>
            <a:ext cx="8215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Выберите ткань или готовое изделие, которое будете окрашивать. Это может быть салфетка, полотенце, скатерть небольших размеров, наволочка и т.д.</a:t>
            </a:r>
            <a:endParaRPr lang="ru-RU" sz="2400" dirty="0"/>
          </a:p>
        </p:txBody>
      </p:sp>
      <p:pic>
        <p:nvPicPr>
          <p:cNvPr id="9" name="Рисунок 8" descr="Гладкокрашенные ткани в салоне штор Жан Жан в Санкт-Петербург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285992"/>
            <a:ext cx="471490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Изображение"/>
          <p:cNvPicPr/>
          <p:nvPr/>
        </p:nvPicPr>
        <p:blipFill>
          <a:blip r:embed="rId4" cstate="print"/>
          <a:srcRect l="50000"/>
          <a:stretch>
            <a:fillRect/>
          </a:stretch>
        </p:blipFill>
        <p:spPr bwMode="auto">
          <a:xfrm>
            <a:off x="5929322" y="2285992"/>
            <a:ext cx="207170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narodko.ru/image/article/0001/229.jpg"/>
          <p:cNvPicPr/>
          <p:nvPr/>
        </p:nvPicPr>
        <p:blipFill>
          <a:blip r:embed="rId2" cstate="email">
            <a:lum brigh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927463">
            <a:off x="791236" y="862682"/>
            <a:ext cx="278608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56" y="3857628"/>
            <a:ext cx="2941565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928670"/>
            <a:ext cx="428628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85720" y="357166"/>
            <a:ext cx="8572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ctr"/>
            <a:r>
              <a:rPr lang="ru-RU" sz="2800" b="1" dirty="0" smtClean="0">
                <a:solidFill>
                  <a:srgbClr val="002060"/>
                </a:solidFill>
              </a:rPr>
              <a:t>Рассмотрите штампы, имеющиеся в наличии</a:t>
            </a:r>
          </a:p>
          <a:p>
            <a:pPr marL="742950" indent="-742950" algn="ctr"/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narodko.ru/image/article/0001/229.jpg"/>
          <p:cNvPicPr/>
          <p:nvPr/>
        </p:nvPicPr>
        <p:blipFill>
          <a:blip r:embed="rId2" cstate="email">
            <a:lum brigh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zagorod-tv.ru/upload/blog/ed1/img_143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000372"/>
            <a:ext cx="214314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zagorod-tv.ru/upload/blog/775/img_144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285728"/>
            <a:ext cx="207170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narodko.ru/image/gallery/kargopol_naboika/20101102073238.jpg"/>
          <p:cNvPicPr/>
          <p:nvPr/>
        </p:nvPicPr>
        <p:blipFill>
          <a:blip r:embed="rId5" cstate="print"/>
          <a:srcRect r="25440" b="9446"/>
          <a:stretch>
            <a:fillRect/>
          </a:stretch>
        </p:blipFill>
        <p:spPr bwMode="auto">
          <a:xfrm>
            <a:off x="2214546" y="3000372"/>
            <a:ext cx="214314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narodko.ru/image/gallery/kargopol_naboika/20101102073519.jpg"/>
          <p:cNvPicPr/>
          <p:nvPr/>
        </p:nvPicPr>
        <p:blipFill>
          <a:blip r:embed="rId6" cstate="print"/>
          <a:srcRect b="9580"/>
          <a:stretch>
            <a:fillRect/>
          </a:stretch>
        </p:blipFill>
        <p:spPr bwMode="auto">
          <a:xfrm>
            <a:off x="3571868" y="285728"/>
            <a:ext cx="221457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www.narodko.ru/image/gallery/kargopol_naboika/20101102073545.jpg"/>
          <p:cNvPicPr/>
          <p:nvPr/>
        </p:nvPicPr>
        <p:blipFill>
          <a:blip r:embed="rId7" cstate="print"/>
          <a:srcRect t="625" b="12187"/>
          <a:stretch>
            <a:fillRect/>
          </a:stretch>
        </p:blipFill>
        <p:spPr bwMode="auto">
          <a:xfrm>
            <a:off x="6215074" y="285728"/>
            <a:ext cx="200026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500166" y="5842337"/>
            <a:ext cx="65008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Куклы </a:t>
            </a:r>
            <a:r>
              <a:rPr lang="ru-RU" sz="2000" b="1" dirty="0" err="1" smtClean="0">
                <a:solidFill>
                  <a:srgbClr val="002060"/>
                </a:solidFill>
              </a:rPr>
              <a:t>Каргополки</a:t>
            </a:r>
            <a:r>
              <a:rPr lang="ru-RU" sz="2000" b="1" dirty="0" smtClean="0">
                <a:solidFill>
                  <a:srgbClr val="002060"/>
                </a:solidFill>
              </a:rPr>
              <a:t>.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Автор Е.И. </a:t>
            </a:r>
            <a:r>
              <a:rPr lang="ru-RU" sz="2000" b="1" dirty="0" err="1" smtClean="0">
                <a:solidFill>
                  <a:srgbClr val="002060"/>
                </a:solidFill>
              </a:rPr>
              <a:t>Дикова</a:t>
            </a:r>
            <a:r>
              <a:rPr lang="ru-RU" sz="2000" b="1" dirty="0" smtClean="0">
                <a:solidFill>
                  <a:srgbClr val="002060"/>
                </a:solidFill>
              </a:rPr>
              <a:t> – Народный мастер России, исследователь, педагог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http://museum.fondpotanin.ru/upload/iblock/e44/y_96d3c9ff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38" y="285728"/>
            <a:ext cx="714380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071538" y="214290"/>
            <a:ext cx="728667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ctr"/>
            <a:r>
              <a:rPr lang="ru-RU" sz="2800" b="1" dirty="0" smtClean="0">
                <a:solidFill>
                  <a:srgbClr val="002060"/>
                </a:solidFill>
              </a:rPr>
              <a:t>Создайте композицию из выбранных штампов. </a:t>
            </a:r>
          </a:p>
          <a:p>
            <a:pPr marL="742950" indent="-742950" algn="ctr"/>
            <a:endParaRPr lang="ru-RU" sz="2800" b="1" dirty="0" smtClean="0">
              <a:solidFill>
                <a:srgbClr val="002060"/>
              </a:solidFill>
            </a:endParaRPr>
          </a:p>
          <a:p>
            <a:pPr marL="742950" indent="-742950" algn="ctr"/>
            <a:endParaRPr lang="ru-RU" sz="2800" b="1" dirty="0" smtClean="0">
              <a:solidFill>
                <a:srgbClr val="002060"/>
              </a:solidFill>
            </a:endParaRPr>
          </a:p>
          <a:p>
            <a:pPr marL="742950" indent="-742950" algn="ctr"/>
            <a:endParaRPr lang="ru-RU" sz="2800" b="1" dirty="0" smtClean="0">
              <a:solidFill>
                <a:srgbClr val="002060"/>
              </a:solidFill>
            </a:endParaRPr>
          </a:p>
          <a:p>
            <a:pPr marL="742950" indent="-742950" algn="ctr"/>
            <a:endParaRPr lang="ru-RU" sz="2800" b="1" dirty="0" smtClean="0">
              <a:solidFill>
                <a:srgbClr val="002060"/>
              </a:solidFill>
            </a:endParaRPr>
          </a:p>
          <a:p>
            <a:pPr marL="742950" indent="-742950" algn="ctr"/>
            <a:endParaRPr lang="ru-RU" sz="2800" b="1" dirty="0" smtClean="0">
              <a:solidFill>
                <a:srgbClr val="002060"/>
              </a:solidFill>
            </a:endParaRPr>
          </a:p>
          <a:p>
            <a:pPr marL="742950" indent="-742950" algn="ctr"/>
            <a:endParaRPr lang="ru-RU" sz="2800" b="1" dirty="0" smtClean="0">
              <a:solidFill>
                <a:srgbClr val="002060"/>
              </a:solidFill>
            </a:endParaRPr>
          </a:p>
          <a:p>
            <a:pPr marL="742950" indent="-742950" algn="ctr"/>
            <a:endParaRPr lang="ru-RU" sz="2800" b="1" dirty="0" smtClean="0">
              <a:solidFill>
                <a:srgbClr val="002060"/>
              </a:solidFill>
            </a:endParaRPr>
          </a:p>
          <a:p>
            <a:pPr marL="742950" indent="-742950" algn="ctr"/>
            <a:endParaRPr lang="ru-RU" sz="2800" b="1" dirty="0" smtClean="0">
              <a:solidFill>
                <a:srgbClr val="002060"/>
              </a:solidFill>
            </a:endParaRPr>
          </a:p>
          <a:p>
            <a:pPr marL="742950" indent="-742950" algn="ctr"/>
            <a:endParaRPr lang="ru-RU" sz="2800" b="1" dirty="0" smtClean="0">
              <a:solidFill>
                <a:srgbClr val="002060"/>
              </a:solidFill>
            </a:endParaRPr>
          </a:p>
          <a:p>
            <a:pPr marL="742950" indent="-742950" algn="ctr"/>
            <a:endParaRPr lang="ru-RU" sz="2800" b="1" dirty="0" smtClean="0">
              <a:solidFill>
                <a:srgbClr val="002060"/>
              </a:solidFill>
            </a:endParaRPr>
          </a:p>
          <a:p>
            <a:pPr marL="742950" indent="-742950" algn="ctr"/>
            <a:r>
              <a:rPr lang="ru-RU" sz="2800" b="1" dirty="0" smtClean="0">
                <a:solidFill>
                  <a:srgbClr val="002060"/>
                </a:solidFill>
              </a:rPr>
              <a:t>Подберите цветовую гамму, фон ткани, если она белая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928670"/>
            <a:ext cx="3853043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1571612"/>
            <a:ext cx="3643338" cy="298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28596" y="285728"/>
            <a:ext cx="84296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</a:rPr>
              <a:t>Распределите штампы на ткани (изделии) в соответствии с созданным рисунком. </a:t>
            </a:r>
          </a:p>
          <a:p>
            <a:pPr algn="just"/>
            <a:endParaRPr lang="ru-RU" sz="2800" b="1" dirty="0" smtClean="0">
              <a:solidFill>
                <a:srgbClr val="002060"/>
              </a:solidFill>
            </a:endParaRPr>
          </a:p>
          <a:p>
            <a:pPr algn="just"/>
            <a:endParaRPr lang="ru-RU" sz="2800" b="1" dirty="0" smtClean="0">
              <a:solidFill>
                <a:srgbClr val="002060"/>
              </a:solidFill>
            </a:endParaRPr>
          </a:p>
          <a:p>
            <a:pPr algn="just"/>
            <a:endParaRPr lang="ru-RU" sz="2800" b="1" dirty="0" smtClean="0">
              <a:solidFill>
                <a:srgbClr val="002060"/>
              </a:solidFill>
            </a:endParaRPr>
          </a:p>
          <a:p>
            <a:pPr algn="just"/>
            <a:endParaRPr lang="ru-RU" sz="2800" b="1" dirty="0" smtClean="0">
              <a:solidFill>
                <a:srgbClr val="002060"/>
              </a:solidFill>
            </a:endParaRPr>
          </a:p>
          <a:p>
            <a:pPr algn="just"/>
            <a:endParaRPr lang="ru-RU" sz="28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2800" b="1" dirty="0" smtClean="0">
                <a:solidFill>
                  <a:srgbClr val="002060"/>
                </a:solidFill>
              </a:rPr>
              <a:t>Простым карандашом отметьте местоположение штампов на ткани.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78" y="1142984"/>
            <a:ext cx="237276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4357694"/>
            <a:ext cx="313195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5214942" y="4286256"/>
            <a:ext cx="2737689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71538" y="571480"/>
            <a:ext cx="71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Нанесите краску на поверхность штампа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1428736"/>
            <a:ext cx="3286955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3857628"/>
            <a:ext cx="3286956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4000504"/>
            <a:ext cx="2880001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1428736"/>
            <a:ext cx="2880001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28596" y="1285860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1.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596" y="3857628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2.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72462" y="4000504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4.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72462" y="1428736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3.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28596" y="357166"/>
            <a:ext cx="84296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Наложите штамп  на ткань по намеченным линиям, придавите досочкой и пристукните для того, чтобы краска лучше впиталась в ткань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14" y="1928802"/>
            <a:ext cx="253918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52" y="4214818"/>
            <a:ext cx="235745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1928802"/>
            <a:ext cx="3306559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0694" y="4286256"/>
            <a:ext cx="2571768" cy="183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71472" y="1928802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1.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2910" y="4286256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2.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6248" y="2000240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3.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57752" y="4357694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4.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28596" y="428604"/>
            <a:ext cx="84296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</a:rPr>
              <a:t>Для последующего нанесения элемента рисунка или создания фона, предыдущий печатный рисунок необходимо просушить с помощью фена или утюга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/>
          <a:srcRect l="21710" t="7895" r="17105" b="31579"/>
          <a:stretch>
            <a:fillRect/>
          </a:stretch>
        </p:blipFill>
        <p:spPr bwMode="auto">
          <a:xfrm>
            <a:off x="4929190" y="2428868"/>
            <a:ext cx="337001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4" cstate="print"/>
          <a:srcRect l="18415" r="19642" b="12946"/>
          <a:stretch>
            <a:fillRect/>
          </a:stretch>
        </p:blipFill>
        <p:spPr bwMode="auto">
          <a:xfrm>
            <a:off x="1214414" y="2357430"/>
            <a:ext cx="264320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28596" y="357166"/>
            <a:ext cx="8429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Создать фон на белой ткани можно с помощью большой кисточки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571612"/>
            <a:ext cx="266702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4071942"/>
            <a:ext cx="2571769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5" y="1571612"/>
            <a:ext cx="2762271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4071942"/>
            <a:ext cx="2714644" cy="2035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57158" y="1643050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1.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58" y="4143380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2.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29124" y="4000504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4.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29124" y="1643050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3.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28596" y="428604"/>
            <a:ext cx="8429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Вкрапления можно сделать с помощью зубной щетки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1285860"/>
            <a:ext cx="2617229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3857628"/>
            <a:ext cx="265749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1428736"/>
            <a:ext cx="2667019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51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4857752" y="4071942"/>
            <a:ext cx="342902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28596" y="357166"/>
            <a:ext cx="84296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</a:rPr>
              <a:t>Контуры, тонкие линии, штрихи, подрисовки мелких деталей можно сделать тонкой кисточкой или водостойким маркером по ткани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 cstate="print"/>
          <a:srcRect r="22857" b="31428"/>
          <a:stretch>
            <a:fillRect/>
          </a:stretch>
        </p:blipFill>
        <p:spPr bwMode="auto">
          <a:xfrm>
            <a:off x="1285852" y="2071678"/>
            <a:ext cx="257176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4" cstate="print"/>
          <a:srcRect l="26163" t="27907" r="17369" b="23255"/>
          <a:stretch>
            <a:fillRect/>
          </a:stretch>
        </p:blipFill>
        <p:spPr bwMode="auto">
          <a:xfrm>
            <a:off x="5286380" y="2071678"/>
            <a:ext cx="264320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5" cstate="print"/>
          <a:srcRect l="15698" t="13954" r="32751" b="37209"/>
          <a:stretch>
            <a:fillRect/>
          </a:stretch>
        </p:blipFill>
        <p:spPr bwMode="auto">
          <a:xfrm>
            <a:off x="3286116" y="4286256"/>
            <a:ext cx="271464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28596" y="357166"/>
            <a:ext cx="84296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</a:rPr>
              <a:t>    Готовую работу необходимо хорошо просушить, проутюжить с изнаночной стороны. Постирать изделие можно через 3 дня. </a:t>
            </a:r>
          </a:p>
          <a:p>
            <a:pPr algn="just"/>
            <a:r>
              <a:rPr lang="ru-RU" sz="2800" b="1" dirty="0" smtClean="0">
                <a:solidFill>
                  <a:srgbClr val="002060"/>
                </a:solidFill>
              </a:rPr>
              <a:t>     Края обметайте или промажьте клеем ПВА.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2285992"/>
            <a:ext cx="3540703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85786" y="5643578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Края салфетки промазаны клеем ПВА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4810" y="2928934"/>
            <a:ext cx="4614895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072066" y="4357694"/>
            <a:ext cx="3071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Края салфетки обработаны на специальной машине «</a:t>
            </a:r>
            <a:r>
              <a:rPr lang="ru-RU" b="1" dirty="0" err="1" smtClean="0">
                <a:solidFill>
                  <a:srgbClr val="002060"/>
                </a:solidFill>
              </a:rPr>
              <a:t>Оверлок</a:t>
            </a:r>
            <a:r>
              <a:rPr lang="ru-RU" b="1" dirty="0" smtClean="0">
                <a:solidFill>
                  <a:srgbClr val="002060"/>
                </a:solidFill>
              </a:rPr>
              <a:t>»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63" y="1278137"/>
            <a:ext cx="2857520" cy="20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06763" y="357166"/>
            <a:ext cx="8429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По окончании работы руки вымойте с мылом теплой водой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8597" y="2428868"/>
            <a:ext cx="313434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3175" y="4500570"/>
            <a:ext cx="315426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narodko.ru/image/article/0001/229.jpg"/>
          <p:cNvPicPr/>
          <p:nvPr/>
        </p:nvPicPr>
        <p:blipFill>
          <a:blip r:embed="rId2" cstate="email">
            <a:lum brigh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42852"/>
            <a:ext cx="3121025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 descr="http://www.linenmaster.ru/_IMAGES/gor/big/10-23_big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5984" y="1857364"/>
            <a:ext cx="4286280" cy="292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лен купить оптом иваново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4214818"/>
            <a:ext cx="3810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57224" y="5000636"/>
            <a:ext cx="3643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Ткань суровая (суровьё)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narodko.ru/image/article/0001/229.jpg"/>
          <p:cNvPicPr/>
          <p:nvPr/>
        </p:nvPicPr>
        <p:blipFill>
          <a:blip r:embed="rId2" cstate="print">
            <a:lum bright="48000"/>
          </a:blip>
          <a:srcRect t="2643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71538" y="2143116"/>
            <a:ext cx="72866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002060"/>
                </a:solidFill>
                <a:latin typeface="Monotype Corsiva" pitchFamily="66" charset="0"/>
              </a:rPr>
              <a:t>РЕКЛАМА</a:t>
            </a:r>
            <a:endParaRPr lang="ru-RU" sz="96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6" name="Picture 2" descr="C:\Documents and Settings\Admin\Рабочий стол\отделка ткани\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924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2844" y="2753544"/>
            <a:ext cx="3857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Принимает заказы на окрашивание ткани и готовых изделий ручным способом – набивкой рисунка с помощью печатей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1538" y="6286520"/>
            <a:ext cx="500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Наш адрес: г. Кудымкар, улица Гагарина, дом 9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142844" y="142852"/>
            <a:ext cx="8858312" cy="657229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71538" y="2000240"/>
            <a:ext cx="72866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002060"/>
                </a:solidFill>
                <a:latin typeface="Monotype Corsiva" pitchFamily="66" charset="0"/>
              </a:rPr>
              <a:t>Спасибо за работу</a:t>
            </a:r>
            <a:endParaRPr lang="ru-RU" sz="8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http://bezzatei.narod.ru/foto/3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219"/>
          <a:stretch>
            <a:fillRect/>
          </a:stretch>
        </p:blipFill>
        <p:spPr bwMode="auto">
          <a:xfrm>
            <a:off x="571472" y="4357694"/>
            <a:ext cx="292895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bezzatei.narod.ru/foto/3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5984" y="2285992"/>
            <a:ext cx="292895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bezzatei.narod.ru/foto/3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8992" y="285728"/>
            <a:ext cx="292895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www.teleport2001.ru/sites/teleport/files/styles/large/public/images/tkan_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285728"/>
            <a:ext cx="1714512" cy="3609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786182" y="4714884"/>
            <a:ext cx="3643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Ткань отбеленная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14282" y="142853"/>
            <a:ext cx="8643997" cy="830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solidFill>
                  <a:srgbClr val="002060"/>
                </a:solidFill>
              </a:rPr>
              <a:t>Способы окрашивания ткани:</a:t>
            </a:r>
          </a:p>
          <a:p>
            <a:pPr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srgbClr val="0070C0"/>
                </a:solidFill>
              </a:rPr>
              <a:t>окрашивание тканей в один цвет;</a:t>
            </a:r>
          </a:p>
          <a:p>
            <a:pPr>
              <a:buFont typeface="Arial" pitchFamily="34" charset="0"/>
              <a:buChar char="•"/>
            </a:pPr>
            <a:r>
              <a:rPr lang="ru-RU" sz="32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окрашивание ткани в технике батик;</a:t>
            </a:r>
            <a:endParaRPr lang="ru-RU" sz="3200" b="1" i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blipFill>
                <a:blip r:embed="rId3"/>
                <a:stretch>
                  <a:fillRect/>
                </a:stretch>
              </a:blip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ru-RU" sz="32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нанесение рисунка на ткань с помощью трафаретов;</a:t>
            </a:r>
          </a:p>
          <a:p>
            <a:pPr>
              <a:buFont typeface="Arial" pitchFamily="34" charset="0"/>
              <a:buChar char="•"/>
            </a:pPr>
            <a:r>
              <a:rPr lang="ru-RU" sz="3200" b="1" i="1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окрашивание ткани с предварительно нанесенным рисунком резервирующим составом – резервная печать;</a:t>
            </a:r>
          </a:p>
          <a:p>
            <a:pPr>
              <a:buFont typeface="Arial" pitchFamily="34" charset="0"/>
              <a:buChar char="•"/>
            </a:pPr>
            <a:r>
              <a:rPr lang="ru-RU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получение рисунка на гладкокрашеной ткани при помощи отбеливателя - вытравная печать;</a:t>
            </a:r>
          </a:p>
          <a:p>
            <a:pPr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srgbClr val="002060"/>
                </a:solidFill>
              </a:rPr>
              <a:t>нанесение рисунка на ткань помощью штампов или печатей – набивной рисунок.</a:t>
            </a:r>
          </a:p>
          <a:p>
            <a:endParaRPr lang="ru-RU" sz="3200" b="1" dirty="0" smtClean="0">
              <a:solidFill>
                <a:srgbClr val="002060"/>
              </a:solidFill>
            </a:endParaRPr>
          </a:p>
          <a:p>
            <a:endParaRPr lang="ru-RU" sz="3200" b="1" dirty="0" smtClean="0">
              <a:solidFill>
                <a:srgbClr val="002060"/>
              </a:solidFill>
            </a:endParaRPr>
          </a:p>
          <a:p>
            <a:r>
              <a:rPr lang="ru-RU" sz="5400" dirty="0" smtClean="0">
                <a:solidFill>
                  <a:srgbClr val="002060"/>
                </a:solidFill>
              </a:rPr>
              <a:t> </a:t>
            </a:r>
            <a:endParaRPr lang="ru-RU" sz="5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857224" y="357166"/>
            <a:ext cx="73751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Окрашивание тканей в один цвет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Изображение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08" y="3929066"/>
            <a:ext cx="92869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Изображение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6" y="1142984"/>
            <a:ext cx="928694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Изображение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98" y="1142984"/>
            <a:ext cx="92869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Изображение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1142976" y="4000504"/>
            <a:ext cx="928694" cy="1352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Изображение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72" y="1142984"/>
            <a:ext cx="857256" cy="4648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Изображение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2330" y="1142984"/>
            <a:ext cx="85725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Изображение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40" y="1142984"/>
            <a:ext cx="92869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Изображение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2632" y="1152508"/>
            <a:ext cx="928694" cy="277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Изображение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1152500" y="1152508"/>
            <a:ext cx="928694" cy="291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36" y="785794"/>
            <a:ext cx="4214842" cy="459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85984" y="5572140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Так красили ткань двести лет тому назад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704</Words>
  <Application>Microsoft Office PowerPoint</Application>
  <PresentationFormat>Экран (4:3)</PresentationFormat>
  <Paragraphs>126</Paragraphs>
  <Slides>51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113</cp:revision>
  <dcterms:modified xsi:type="dcterms:W3CDTF">2013-03-01T04:56:23Z</dcterms:modified>
</cp:coreProperties>
</file>