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483"/>
    <p:restoredTop sz="94698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53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notesMaster" Target="notesMasters/notesMaster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C5D682B-4BF2-406A-9CFA-8654414866D2}" type="datetime1">
              <a:rPr lang="ru-RU"/>
              <a:pPr lvl="0">
                <a:defRPr/>
              </a:pPr>
              <a:t>04-11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2CA0763-DD72-444F-BA13-CA26C74F9F2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14</a:t>
            </a:fld>
            <a:endParaRPr lang="en-US"/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6</a:t>
            </a:fld>
            <a:endParaRPr lang="en-US"/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7</a:t>
            </a:fld>
            <a:endParaRPr lang="en-US"/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2CA0763-DD72-444F-BA13-CA26C74F9F20}" type="slidenum">
              <a:rPr lang="en-US"/>
              <a:pPr lvl="0">
                <a:defRPr/>
              </a:pPr>
              <a:t>13</a:t>
            </a:fld>
            <a:endParaRPr lang="en-US"/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0.png"  /><Relationship Id="rId3" Type="http://schemas.openxmlformats.org/officeDocument/2006/relationships/image" Target="../media/image9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Прямоугольник 9917"/>
          <p:cNvSpPr/>
          <p:nvPr/>
        </p:nvSpPr>
        <p:spPr>
          <a:xfrm>
            <a:off x="0" y="5000636"/>
            <a:ext cx="9143999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920" name="Прямоугольник 9919"/>
          <p:cNvSpPr/>
          <p:nvPr/>
        </p:nvSpPr>
        <p:spPr>
          <a:xfrm>
            <a:off x="0" y="4595890"/>
            <a:ext cx="9143999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919" name="Прямоугольник 9918"/>
          <p:cNvSpPr/>
          <p:nvPr/>
        </p:nvSpPr>
        <p:spPr>
          <a:xfrm>
            <a:off x="0" y="4071942"/>
            <a:ext cx="9143999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999" name="Рисунок 1998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9143999" cy="27860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199" y="1071546"/>
            <a:ext cx="7200895" cy="1470025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295" y="2541569"/>
            <a:ext cx="6400799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pic>
        <p:nvPicPr>
          <p:cNvPr id="25" name="Рисунок 24" descr="그림1.png"/>
          <p:cNvPicPr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600"/>
            <a:ext cx="2528106" cy="2199600"/>
          </a:xfrm>
          <a:prstGeom prst="rect">
            <a:avLst/>
          </a:prstGeom>
        </p:spPr>
      </p:pic>
      <p:pic>
        <p:nvPicPr>
          <p:cNvPr id="27" name="Рисунок 26" descr="그림2.png"/>
          <p:cNvPicPr/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75600" y="1177200"/>
            <a:ext cx="2509820" cy="3006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6615864" y="4118400"/>
            <a:ext cx="2384329" cy="27396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 rot="0" flipH="1">
            <a:off x="0" y="0"/>
            <a:ext cx="1500165" cy="6858000"/>
            <a:chOff x="7643834" y="0"/>
            <a:chExt cx="1500166" cy="6858000"/>
          </a:xfrm>
        </p:grpSpPr>
        <p:sp>
          <p:nvSpPr>
            <p:cNvPr id="7" name="Прямоугольник 6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pic>
          <p:nvPicPr>
            <p:cNvPr id="8" name="Рисунок 7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 rot="0" flipH="1">
            <a:off x="347265" y="0"/>
            <a:ext cx="2305800" cy="1713600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Полилиния 9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623300" y="0"/>
              <a:ext cx="284162" cy="354012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16200000">
            <a:off x="-3303601" y="3303599"/>
            <a:ext cx="6858001" cy="250799"/>
            <a:chOff x="-2" y="4"/>
            <a:chExt cx="9168065" cy="250800"/>
          </a:xfrm>
        </p:grpSpPr>
        <p:sp>
          <p:nvSpPr>
            <p:cNvPr id="22" name="Прямоугольник 21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Прямоугольник 22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1714479" y="1928802"/>
            <a:ext cx="6972319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714479" y="3500438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78708" y="3500438"/>
            <a:ext cx="2443861" cy="365125"/>
          </a:xfrm>
        </p:spPr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199" y="3500438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꽃03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13300" y="3643200"/>
            <a:ext cx="3602438" cy="2790000"/>
          </a:xfrm>
          <a:prstGeom prst="rect">
            <a:avLst/>
          </a:prstGeom>
        </p:spPr>
      </p:pic>
      <p:sp>
        <p:nvSpPr>
          <p:cNvPr id="8197" name="Полилиния 8196"/>
          <p:cNvSpPr>
            <a:spLocks noEditPoints="1"/>
          </p:cNvSpPr>
          <p:nvPr/>
        </p:nvSpPr>
        <p:spPr>
          <a:xfrm rot="12060000">
            <a:off x="4782690" y="318066"/>
            <a:ext cx="1085400" cy="183600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рямоугольник 12"/>
          <p:cNvSpPr/>
          <p:nvPr/>
        </p:nvSpPr>
        <p:spPr>
          <a:xfrm rot="16200000" flipH="1">
            <a:off x="4964916" y="2678916"/>
            <a:ext cx="6858000" cy="1500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0" name="Рисунок 9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4964916" y="2678916"/>
            <a:ext cx="6858000" cy="1500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017581" y="1071546"/>
            <a:ext cx="55372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1000099" y="2331244"/>
            <a:ext cx="4856399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  <a:endParaRPr lang="ru-RU" altLang="en-US"/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>
                <a:solidFill>
                  <a:srgbClr val="333300"/>
                </a:solidFill>
              </a:rPr>
              <a:pPr>
                <a:defRPr lang="ko-KR" altLang="en-US"/>
              </a:pPr>
              <a:t>02-04</a:t>
            </a:fld>
            <a:endParaRPr lang="ru-RU" altLang="en-US">
              <a:solidFill>
                <a:srgbClr val="3333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>
                <a:solidFill>
                  <a:srgbClr val="333300"/>
                </a:solidFill>
              </a:rPr>
              <a:t/>
            </a:r>
            <a:endParaRPr lang="ru-RU" altLang="en-US">
              <a:solidFill>
                <a:srgbClr val="3333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ru-RU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idx="0"/>
          </p:nvPr>
        </p:nvSpPr>
        <p:spPr>
          <a:xfrm>
            <a:off x="8143900" y="274638"/>
            <a:ext cx="828651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8" y="274638"/>
            <a:ext cx="7534274" cy="5851525"/>
          </a:xfr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pic>
        <p:nvPicPr>
          <p:cNvPr id="7" name="Рисунок 6" descr="꽃0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708510" y="4669717"/>
            <a:ext cx="1435488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와당그림.png"/>
          <p:cNvPicPr/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6949800" y="3308400"/>
            <a:ext cx="2249100" cy="3628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585813" y="1714488"/>
            <a:ext cx="7772399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813" y="1050998"/>
            <a:ext cx="7772399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grpSp>
        <p:nvGrpSpPr>
          <p:cNvPr id="8" name="Группа 7"/>
          <p:cNvGrpSpPr/>
          <p:nvPr/>
        </p:nvGrpSpPr>
        <p:grpSpPr>
          <a:xfrm rot="5400000">
            <a:off x="-807182" y="1107244"/>
            <a:ext cx="2428804" cy="214313"/>
            <a:chOff x="0" y="0"/>
            <a:chExt cx="9144000" cy="250800"/>
          </a:xfrm>
        </p:grpSpPr>
        <p:sp>
          <p:nvSpPr>
            <p:cNvPr id="195" name="Прямоугольник 194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6" name="Прямоугольник 195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grpSp>
        <p:nvGrpSpPr>
          <p:cNvPr id="9" name="Группа 8"/>
          <p:cNvGrpSpPr/>
          <p:nvPr/>
        </p:nvGrpSpPr>
        <p:grpSpPr>
          <a:xfrm rot="0">
            <a:off x="0" y="0"/>
            <a:ext cx="9143999" cy="250800"/>
            <a:chOff x="0" y="0"/>
            <a:chExt cx="9144000" cy="250800"/>
          </a:xfrm>
        </p:grpSpPr>
        <p:sp>
          <p:nvSpPr>
            <p:cNvPr id="10" name="Прямоугольник 9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рямоугольник 10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1284514"/>
            <a:ext cx="4038599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199" y="1284514"/>
            <a:ext cx="4038599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그림1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4800"/>
            <a:ext cx="6862006" cy="1126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pic>
        <p:nvPicPr>
          <p:cNvPr id="12" name="Рисунок 11" descr="꽃02.png"/>
          <p:cNvPicPr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708510" y="4669717"/>
            <a:ext cx="1435488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7" name="Таблица 6"/>
          <p:cNvSpPr>
            <a:spLocks noGrp="1" noTextEdit="1"/>
          </p:cNvSpPr>
          <p:nvPr>
            <p:ph type="tbl" sz="quarter" idx="13"/>
          </p:nvPr>
        </p:nvSpPr>
        <p:spPr>
          <a:xfrm>
            <a:off x="451643" y="1285875"/>
            <a:ext cx="8240711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457199" y="384159"/>
            <a:ext cx="8229599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197" y="1285876"/>
            <a:ext cx="404948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637312" y="1285876"/>
            <a:ext cx="404948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15"/>
          </p:nvPr>
        </p:nvSpPr>
        <p:spPr>
          <a:xfrm>
            <a:off x="457197" y="3786190"/>
            <a:ext cx="404948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14" name="Объект 13"/>
          <p:cNvSpPr>
            <a:spLocks noGrp="1"/>
          </p:cNvSpPr>
          <p:nvPr>
            <p:ph sz="quarter" idx="16"/>
          </p:nvPr>
        </p:nvSpPr>
        <p:spPr>
          <a:xfrm>
            <a:off x="4637312" y="3786190"/>
            <a:ext cx="4049486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  <a:endParaRPr lang="ru-RU" altLang="en-US"/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  <a:endParaRPr lang="ru-RU" altLang="en-US"/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  <a:endParaRPr lang="ru-RU" altLang="en-US"/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6000"/>
            <a:ext cx="2484722" cy="286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 flipV="1">
            <a:off x="1676399" y="0"/>
            <a:ext cx="5759449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9" name="Группа 8"/>
          <p:cNvGrpSpPr/>
          <p:nvPr/>
        </p:nvGrpSpPr>
        <p:grpSpPr>
          <a:xfrm rot="0">
            <a:off x="7272338" y="0"/>
            <a:ext cx="1849500" cy="1314000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Полилиния 15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0" name="Группа 9"/>
          <p:cNvGrpSpPr/>
          <p:nvPr/>
        </p:nvGrpSpPr>
        <p:grpSpPr>
          <a:xfrm rot="0">
            <a:off x="1681161" y="825492"/>
            <a:ext cx="5748358" cy="4389458"/>
            <a:chOff x="1643042" y="395266"/>
            <a:chExt cx="5748358" cy="438945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>
          <a:xfrm>
            <a:off x="1841499" y="230190"/>
            <a:ext cx="5387975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1879875" y="1013622"/>
            <a:ext cx="5350930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41499" y="5219700"/>
            <a:ext cx="5387975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  <a:endParaRPr lang="ru-RU" alt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02-04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ru-RU" altLang="en-US"/>
              <a:t/>
            </a: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grpSp>
        <p:nvGrpSpPr>
          <p:cNvPr id="11" name="Группа 10"/>
          <p:cNvGrpSpPr/>
          <p:nvPr/>
        </p:nvGrpSpPr>
        <p:grpSpPr>
          <a:xfrm rot="0">
            <a:off x="1596029" y="746670"/>
            <a:ext cx="369423" cy="387738"/>
            <a:chOff x="1596030" y="746670"/>
            <a:chExt cx="369424" cy="387738"/>
          </a:xfrm>
        </p:grpSpPr>
        <p:sp>
          <p:nvSpPr>
            <p:cNvPr id="33" name="Полилиния 32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4" name="Полилиния 33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2" name="Группа 11"/>
          <p:cNvGrpSpPr/>
          <p:nvPr/>
        </p:nvGrpSpPr>
        <p:grpSpPr>
          <a:xfrm rot="0" flipH="1">
            <a:off x="7143768" y="746670"/>
            <a:ext cx="369423" cy="387738"/>
            <a:chOff x="1596030" y="746670"/>
            <a:chExt cx="369424" cy="387738"/>
          </a:xfrm>
        </p:grpSpPr>
        <p:sp>
          <p:nvSpPr>
            <p:cNvPr id="38" name="Полилиния 37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9" name="Полилиния 38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0" flipV="1">
            <a:off x="1596029" y="4910148"/>
            <a:ext cx="369423" cy="387738"/>
            <a:chOff x="1596030" y="746670"/>
            <a:chExt cx="369424" cy="387738"/>
          </a:xfrm>
        </p:grpSpPr>
        <p:sp>
          <p:nvSpPr>
            <p:cNvPr id="41" name="Полилиния 40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2" name="Полилиния 41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0" flipH="1" flipV="1">
            <a:off x="7143768" y="4910148"/>
            <a:ext cx="369423" cy="387738"/>
            <a:chOff x="1596030" y="746670"/>
            <a:chExt cx="369424" cy="387738"/>
          </a:xfrm>
        </p:grpSpPr>
        <p:sp>
          <p:nvSpPr>
            <p:cNvPr id="44" name="Полилиния 43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5" name="Полилиния 44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Бабочк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꽃02.png"/>
          <p:cNvPicPr/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7708510" y="4669717"/>
            <a:ext cx="1435488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84159"/>
            <a:ext cx="8229599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1230085"/>
            <a:ext cx="8229599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02.04.2018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199" y="6356350"/>
            <a:ext cx="2133599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9143999" cy="250800"/>
            <a:chOff x="0" y="0"/>
            <a:chExt cx="9144000" cy="250800"/>
          </a:xfrm>
        </p:grpSpPr>
        <p:sp>
          <p:nvSpPr>
            <p:cNvPr id="11" name="Прямоугольник 10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рямоугольник 11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Relationship Id="rId5" Type="http://schemas.openxmlformats.org/officeDocument/2006/relationships/image" Target="../media/image14.jpeg"  /><Relationship Id="rId6" Type="http://schemas.openxmlformats.org/officeDocument/2006/relationships/image" Target="../media/image15.jpeg"  /><Relationship Id="rId7" Type="http://schemas.openxmlformats.org/officeDocument/2006/relationships/image" Target="../media/image16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8.jpeg"  /><Relationship Id="rId3" Type="http://schemas.openxmlformats.org/officeDocument/2006/relationships/image" Target="../media/image39.jpeg"  /><Relationship Id="rId4" Type="http://schemas.openxmlformats.org/officeDocument/2006/relationships/image" Target="../media/image40.jpeg"  /><Relationship Id="rId5" Type="http://schemas.openxmlformats.org/officeDocument/2006/relationships/image" Target="../media/image41.jpeg"  /><Relationship Id="rId6" Type="http://schemas.openxmlformats.org/officeDocument/2006/relationships/image" Target="../media/image42.jpeg"  /><Relationship Id="rId7" Type="http://schemas.openxmlformats.org/officeDocument/2006/relationships/image" Target="../media/image4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4.jpeg"  /><Relationship Id="rId3" Type="http://schemas.openxmlformats.org/officeDocument/2006/relationships/image" Target="../media/image45.jpeg"  /><Relationship Id="rId4" Type="http://schemas.openxmlformats.org/officeDocument/2006/relationships/image" Target="../media/image46.jpeg"  /><Relationship Id="rId5" Type="http://schemas.openxmlformats.org/officeDocument/2006/relationships/image" Target="../media/image47.jpeg"  /><Relationship Id="rId6" Type="http://schemas.openxmlformats.org/officeDocument/2006/relationships/image" Target="../media/image48.png"  /><Relationship Id="rId7" Type="http://schemas.openxmlformats.org/officeDocument/2006/relationships/image" Target="../media/image4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0.jpeg"  /><Relationship Id="rId4" Type="http://schemas.openxmlformats.org/officeDocument/2006/relationships/image" Target="../media/image5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2.jpeg"  /><Relationship Id="rId4" Type="http://schemas.openxmlformats.org/officeDocument/2006/relationships/image" Target="../media/image5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4.jpeg"  /><Relationship Id="rId4" Type="http://schemas.openxmlformats.org/officeDocument/2006/relationships/image" Target="../media/image55.jpeg"  /><Relationship Id="rId5" Type="http://schemas.openxmlformats.org/officeDocument/2006/relationships/image" Target="../media/image56.jpeg"  /><Relationship Id="rId6" Type="http://schemas.openxmlformats.org/officeDocument/2006/relationships/image" Target="../media/image15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7.jpeg"  /><Relationship Id="rId3" Type="http://schemas.openxmlformats.org/officeDocument/2006/relationships/image" Target="../media/image58.jpeg"  /><Relationship Id="rId4" Type="http://schemas.openxmlformats.org/officeDocument/2006/relationships/image" Target="../media/image59.jpeg"  /><Relationship Id="rId5" Type="http://schemas.openxmlformats.org/officeDocument/2006/relationships/image" Target="../media/image60.jpeg"  /><Relationship Id="rId6" Type="http://schemas.openxmlformats.org/officeDocument/2006/relationships/image" Target="../media/image6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1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18.jpeg"  /><Relationship Id="rId4" Type="http://schemas.openxmlformats.org/officeDocument/2006/relationships/image" Target="../media/image19.jpeg"  /><Relationship Id="rId5" Type="http://schemas.openxmlformats.org/officeDocument/2006/relationships/image" Target="../media/image20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21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22.jpeg"  /><Relationship Id="rId4" Type="http://schemas.openxmlformats.org/officeDocument/2006/relationships/image" Target="../media/image23.jpeg"  /><Relationship Id="rId5" Type="http://schemas.openxmlformats.org/officeDocument/2006/relationships/image" Target="../media/image24.jpeg"  /><Relationship Id="rId6" Type="http://schemas.openxmlformats.org/officeDocument/2006/relationships/image" Target="../media/image2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Relationship Id="rId5" Type="http://schemas.openxmlformats.org/officeDocument/2006/relationships/image" Target="../media/image28.jpeg"  /><Relationship Id="rId6" Type="http://schemas.openxmlformats.org/officeDocument/2006/relationships/image" Target="../media/image2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jpeg"  /><Relationship Id="rId3" Type="http://schemas.openxmlformats.org/officeDocument/2006/relationships/image" Target="../media/image31.jpeg"  /><Relationship Id="rId4" Type="http://schemas.openxmlformats.org/officeDocument/2006/relationships/image" Target="../media/image32.jpeg"  /><Relationship Id="rId5" Type="http://schemas.openxmlformats.org/officeDocument/2006/relationships/image" Target="../media/image33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4.jpeg"  /><Relationship Id="rId3" Type="http://schemas.openxmlformats.org/officeDocument/2006/relationships/image" Target="../media/image35.jpeg"  /><Relationship Id="rId4" Type="http://schemas.openxmlformats.org/officeDocument/2006/relationships/image" Target="../media/image36.jpeg"  /><Relationship Id="rId5" Type="http://schemas.openxmlformats.org/officeDocument/2006/relationships/image" Target="../media/image3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Содержимое 3" descr="шкатулка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5707814" y="332656"/>
            <a:ext cx="3146608" cy="306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брош4.jpg"/>
          <p:cNvPicPr>
            <a:picLocks noGrp="1"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3568" y="3807851"/>
            <a:ext cx="3118311" cy="2861509"/>
          </a:xfrm>
          <a:prstGeom prst="rect">
            <a:avLst/>
          </a:prstGeom>
        </p:spPr>
      </p:pic>
      <p:pic>
        <p:nvPicPr>
          <p:cNvPr id="6" name="Содержимое 7" descr="кольцо10.jpg"/>
          <p:cNvPicPr>
            <a:picLocks noGrp="1"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11560" y="476672"/>
            <a:ext cx="2252880" cy="2159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кольцо4.jpg"/>
          <p:cNvPicPr>
            <a:picLocks noGrp="1"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87888" y="3996503"/>
            <a:ext cx="2748136" cy="245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2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163137" y="1104175"/>
            <a:ext cx="2454237" cy="3063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1700"/>
              <a:t>Реформы Петра </a:t>
            </a:r>
            <a:r>
              <a:rPr lang="en-US" altLang="ru-RU" sz="1700"/>
              <a:t>1</a:t>
            </a:r>
            <a:r>
              <a:rPr lang="ru-RU" altLang="en-US" sz="1700"/>
              <a:t> коренным образом изменили быт русского</a:t>
            </a:r>
          </a:p>
          <a:p>
            <a:pPr>
              <a:defRPr/>
            </a:pPr>
            <a:r>
              <a:rPr lang="ru-RU" altLang="en-US" sz="1700"/>
              <a:t> дворянства</a:t>
            </a:r>
            <a:r>
              <a:rPr lang="en-US" altLang="ru-RU" sz="1700"/>
              <a:t>.</a:t>
            </a:r>
            <a:r>
              <a:rPr lang="ru-RU" altLang="en-US" sz="1700"/>
              <a:t> Произошли изменения и в покрое костюма и форме </a:t>
            </a:r>
          </a:p>
          <a:p>
            <a:pPr>
              <a:defRPr/>
            </a:pPr>
            <a:r>
              <a:rPr lang="ru-RU" altLang="en-US" sz="1700"/>
              <a:t>драгоценных украшений</a:t>
            </a:r>
            <a:r>
              <a:rPr lang="en-US" altLang="ru-RU" sz="1700"/>
              <a:t>.</a:t>
            </a:r>
            <a:r>
              <a:rPr lang="ru-RU" altLang="en-US" sz="170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1400"/>
              <a:t>В ансамбль светских костюмов чаще всего входили такие ювелирные украшения</a:t>
            </a:r>
            <a:r>
              <a:rPr lang="en-US" altLang="ru-RU" sz="1400"/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1344" y="1514077"/>
            <a:ext cx="2265720" cy="3499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50840" y="1556792"/>
            <a:ext cx="2985120" cy="2985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81203" y="4077072"/>
            <a:ext cx="3939133" cy="25912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096000" y="1536192"/>
            <a:ext cx="2926080" cy="1892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96754" y="4231103"/>
            <a:ext cx="1819125" cy="2626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191344" y="5178178"/>
            <a:ext cx="2592288" cy="14967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 sz="2500" b="1"/>
              <a:t>Народный женский праздничный костюм</a:t>
            </a:r>
            <a:endParaRPr lang="ru-RU" altLang="en-US" sz="2500" b="1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3352" y="1171943"/>
            <a:ext cx="2063496" cy="3121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59664" y="3429000"/>
            <a:ext cx="2072640" cy="3121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52071" y="980728"/>
            <a:ext cx="2619992" cy="3002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71664" y="4005064"/>
            <a:ext cx="1741183" cy="2610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032104" y="1268760"/>
            <a:ext cx="1981215" cy="1584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35360" y="4680520"/>
            <a:ext cx="2363754" cy="1772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0" y="6309320"/>
            <a:ext cx="481965" cy="36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10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6" name="Содержимое 5" descr="брош7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571472" y="571480"/>
            <a:ext cx="3643338" cy="556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86248" y="1285860"/>
            <a:ext cx="3853817" cy="28270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/>
              <a:t>Мастера – ювелиры  стремятся   к</a:t>
            </a:r>
            <a:endParaRPr lang="ru-RU"/>
          </a:p>
          <a:p>
            <a:pPr lvl="0">
              <a:defRPr/>
            </a:pPr>
            <a:r>
              <a:rPr lang="ru-RU"/>
              <a:t>тому,  чтобы  ожил  камень, </a:t>
            </a:r>
            <a:endParaRPr lang="ru-RU"/>
          </a:p>
          <a:p>
            <a:pPr lvl="0">
              <a:defRPr/>
            </a:pPr>
            <a:r>
              <a:rPr lang="ru-RU"/>
              <a:t>заиграл  металл.</a:t>
            </a:r>
            <a:endParaRPr lang="ru-RU"/>
          </a:p>
          <a:p>
            <a:pPr lvl="0">
              <a:defRPr/>
            </a:pPr>
            <a:r>
              <a:rPr lang="ru-RU"/>
              <a:t>За  последние  годы  </a:t>
            </a:r>
            <a:endParaRPr lang="ru-RU"/>
          </a:p>
          <a:p>
            <a:pPr lvl="0">
              <a:defRPr/>
            </a:pPr>
            <a:r>
              <a:rPr lang="ru-RU"/>
              <a:t>значительно  увеличился</a:t>
            </a:r>
            <a:endParaRPr lang="ru-RU"/>
          </a:p>
          <a:p>
            <a:pPr lvl="0">
              <a:defRPr/>
            </a:pPr>
            <a:r>
              <a:rPr lang="ru-RU"/>
              <a:t>выпуск  ювелирных  изделий,</a:t>
            </a:r>
            <a:endParaRPr lang="ru-RU"/>
          </a:p>
          <a:p>
            <a:pPr lvl="0">
              <a:defRPr/>
            </a:pPr>
            <a:r>
              <a:rPr lang="ru-RU"/>
              <a:t>расширился  их  ассортимент,</a:t>
            </a:r>
            <a:endParaRPr lang="ru-RU"/>
          </a:p>
          <a:p>
            <a:pPr lvl="0">
              <a:defRPr/>
            </a:pPr>
            <a:r>
              <a:rPr lang="ru-RU"/>
              <a:t>улучшилось   качество  и</a:t>
            </a:r>
            <a:endParaRPr lang="ru-RU"/>
          </a:p>
          <a:p>
            <a:pPr lvl="0">
              <a:defRPr/>
            </a:pPr>
            <a:r>
              <a:rPr lang="ru-RU"/>
              <a:t>художественное  </a:t>
            </a:r>
            <a:endParaRPr lang="ru-RU"/>
          </a:p>
          <a:p>
            <a:pPr lvl="0">
              <a:defRPr/>
            </a:pPr>
            <a:r>
              <a:rPr lang="ru-RU"/>
              <a:t>оформление.</a:t>
            </a:r>
            <a:r>
              <a:rPr lang="ru-RU" altLang="en-US"/>
              <a:t> </a:t>
            </a:r>
            <a:endParaRPr lang="ru-RU" altLang="en-US"/>
          </a:p>
        </p:txBody>
      </p:sp>
      <p:pic>
        <p:nvPicPr>
          <p:cNvPr id="7" name="Содержимое 5" descr="брош6.bmp"/>
          <p:cNvPicPr>
            <a:picLocks noGrp="1"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72200" y="3595816"/>
            <a:ext cx="247991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663952" y="6165304"/>
            <a:ext cx="485387" cy="366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11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6" name="Содержимое 5" descr="серьги4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071538" y="500042"/>
            <a:ext cx="3571899" cy="5817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836712"/>
            <a:ext cx="3676398" cy="173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На  многих  ювелирных</a:t>
            </a:r>
            <a:endParaRPr lang="ru-RU"/>
          </a:p>
          <a:p>
            <a:pPr lvl="0">
              <a:defRPr/>
            </a:pPr>
            <a:r>
              <a:rPr lang="ru-RU"/>
              <a:t>заводах  страны   внедрена</a:t>
            </a:r>
            <a:endParaRPr lang="ru-RU"/>
          </a:p>
          <a:p>
            <a:pPr lvl="0">
              <a:defRPr/>
            </a:pPr>
            <a:r>
              <a:rPr lang="ru-RU"/>
              <a:t>лазерная   техника,  </a:t>
            </a:r>
            <a:endParaRPr lang="ru-RU"/>
          </a:p>
          <a:p>
            <a:pPr lvl="0">
              <a:defRPr/>
            </a:pPr>
            <a:r>
              <a:rPr lang="ru-RU"/>
              <a:t>обеспечиваюшая  качественную</a:t>
            </a:r>
            <a:endParaRPr lang="ru-RU"/>
          </a:p>
          <a:p>
            <a:pPr lvl="0">
              <a:defRPr/>
            </a:pPr>
            <a:r>
              <a:rPr lang="ru-RU"/>
              <a:t>сварку,  резку   и  сверление</a:t>
            </a:r>
            <a:endParaRPr lang="ru-RU"/>
          </a:p>
          <a:p>
            <a:pPr lvl="0">
              <a:defRPr/>
            </a:pPr>
            <a:r>
              <a:rPr lang="ru-RU"/>
              <a:t>драгоценных  металлов.</a:t>
            </a:r>
            <a:endParaRPr lang="ru-RU"/>
          </a:p>
        </p:txBody>
      </p:sp>
      <p:pic>
        <p:nvPicPr>
          <p:cNvPr id="7" name="Содержимое 5" descr="серьги3.jpg"/>
          <p:cNvPicPr>
            <a:picLocks noGrp="1"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58694" y="2934509"/>
            <a:ext cx="3357586" cy="26547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8328247" y="6165304"/>
            <a:ext cx="478567" cy="366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12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4" name="Содержимое 3" descr="шкатулка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4572000" y="366300"/>
            <a:ext cx="3146608" cy="306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3" descr="брош4.jpg"/>
          <p:cNvPicPr>
            <a:picLocks noGrp="1"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73568" y="3807851"/>
            <a:ext cx="3118311" cy="2861509"/>
          </a:xfrm>
          <a:prstGeom prst="rect">
            <a:avLst/>
          </a:prstGeom>
        </p:spPr>
      </p:pic>
      <p:pic>
        <p:nvPicPr>
          <p:cNvPr id="6" name="Содержимое 7" descr="кольцо10.jpg"/>
          <p:cNvPicPr>
            <a:picLocks noGrp="1"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19672" y="1052736"/>
            <a:ext cx="2252880" cy="21590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3" descr="кольцо4.jpg"/>
          <p:cNvPicPr>
            <a:picLocks noGrp="1"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87888" y="3996503"/>
            <a:ext cx="2748136" cy="245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616280" y="6021288"/>
            <a:ext cx="485810" cy="35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13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/>
            </a:r>
            <a:endParaRPr lang="ru-RU" altLang="en-US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88554" y="214130"/>
            <a:ext cx="2395078" cy="3214869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469632" y="460057"/>
            <a:ext cx="3326667" cy="232087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1344" y="4246952"/>
            <a:ext cx="4104456" cy="2278391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339916" y="4185084"/>
            <a:ext cx="3339339" cy="2384288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54757" y="1944811"/>
            <a:ext cx="2945199" cy="2204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0"/>
          </p:nvPr>
        </p:nvSpPr>
        <p:spPr>
          <a:xfrm>
            <a:off x="1739420" y="1808820"/>
            <a:ext cx="7200895" cy="756084"/>
          </a:xfrm>
        </p:spPr>
        <p:txBody>
          <a:bodyPr/>
          <a:lstStyle/>
          <a:p>
            <a:pPr lvl="0">
              <a:defRPr/>
            </a:pPr>
            <a:r>
              <a:rPr lang="ru-RU" sz="4500">
                <a:ln w="12700" cap="flat" cmpd="sng" algn="ctr">
                  <a:solidFill>
                    <a:schemeClr val="bg1"/>
                  </a:solidFill>
                  <a:prstDash val="dot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1"/>
                  </a:glow>
                </a:effectLst>
              </a:rPr>
              <a:t>Ювелирное  искусство</a:t>
            </a:r>
            <a:endParaRPr lang="ru-RU" sz="4500">
              <a:ln w="12700" cap="flat" cmpd="sng" algn="ctr">
                <a:solidFill>
                  <a:schemeClr val="bg1"/>
                </a:solidFill>
                <a:prstDash val="dot"/>
                <a:round/>
              </a:ln>
              <a:gradFill flip="xy"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1"/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464" y="1124744"/>
            <a:ext cx="6400799" cy="569931"/>
          </a:xfrm>
        </p:spPr>
        <p:txBody>
          <a:bodyPr/>
          <a:lstStyle/>
          <a:p>
            <a:pPr lvl="0">
              <a:defRPr/>
            </a:pPr>
            <a:r>
              <a:rPr lang="ru-RU" altLang="en-US">
                <a:ln w="2540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Тема  урока</a:t>
            </a:r>
            <a:r>
              <a:rPr lang="en-US" altLang="ru-RU">
                <a:ln w="2540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</a:rPr>
              <a:t>:</a:t>
            </a:r>
            <a:endParaRPr lang="en-US" altLang="ru-RU">
              <a:ln w="25400" cap="flat" cmpd="sng" algn="ctr">
                <a:solidFill>
                  <a:schemeClr val="accent1">
                    <a:shade val="20000"/>
                  </a:schemeClr>
                </a:solidFill>
                <a:prstDash val="solid"/>
                <a:round/>
              </a:ln>
              <a:solidFill>
                <a:schemeClr val="accent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43372" y="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"/>
          <p:cNvSpPr txBox="1"/>
          <p:nvPr/>
        </p:nvSpPr>
        <p:spPr>
          <a:xfrm>
            <a:off x="4151784" y="4341460"/>
            <a:ext cx="3531081" cy="1181135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ru-RU" altLang="en-US"/>
              <a:t>Презентация  выполнена  </a:t>
            </a:r>
            <a:endParaRPr lang="ru-RU" altLang="en-US"/>
          </a:p>
          <a:p>
            <a:pPr>
              <a:defRPr/>
            </a:pPr>
            <a:r>
              <a:rPr lang="ru-RU" altLang="en-US"/>
              <a:t>Смоляковой Г</a:t>
            </a:r>
            <a:r>
              <a:rPr lang="en-US" altLang="ru-RU"/>
              <a:t>.</a:t>
            </a:r>
            <a:r>
              <a:rPr lang="ru-RU" altLang="en-US"/>
              <a:t>М</a:t>
            </a:r>
            <a:r>
              <a:rPr lang="en-US" altLang="ru-RU"/>
              <a:t>.</a:t>
            </a:r>
            <a:r>
              <a:rPr lang="ru-RU" altLang="en-US"/>
              <a:t> учителем ИЗО</a:t>
            </a:r>
            <a:endParaRPr lang="ru-RU" altLang="en-US"/>
          </a:p>
          <a:p>
            <a:pPr>
              <a:defRPr/>
            </a:pPr>
            <a:r>
              <a:rPr lang="ru-RU" altLang="en-US"/>
              <a:t>МБОУ СОШ№</a:t>
            </a:r>
            <a:r>
              <a:rPr lang="en-US" altLang="ru-RU"/>
              <a:t>52</a:t>
            </a:r>
            <a:endParaRPr lang="en-US" altLang="ru-RU"/>
          </a:p>
          <a:p>
            <a:pPr>
              <a:defRPr/>
            </a:pPr>
            <a:r>
              <a:rPr lang="ru-RU" altLang="en-US"/>
              <a:t>ст</a:t>
            </a:r>
            <a:r>
              <a:rPr lang="en-US" altLang="ru-RU"/>
              <a:t>.</a:t>
            </a:r>
            <a:r>
              <a:rPr lang="ru-RU" altLang="en-US"/>
              <a:t>Заплавская</a:t>
            </a:r>
            <a:r>
              <a:rPr lang="en-US" altLang="ru-RU"/>
              <a:t>,</a:t>
            </a:r>
            <a:r>
              <a:rPr lang="ru-RU" altLang="en-US"/>
              <a:t> Ростовской обл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6" name="Содержимое 5" descr="кольцо9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319811" y="1196752"/>
            <a:ext cx="4552052" cy="4959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87888" y="1345327"/>
            <a:ext cx="3888432" cy="3386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Ювелирное  искусство-</a:t>
            </a:r>
            <a:r>
              <a:rPr lang="ru-RU" altLang="en-US"/>
              <a:t> </a:t>
            </a:r>
            <a:r>
              <a:rPr lang="ru-RU"/>
              <a:t>одно  из  древнейших</a:t>
            </a:r>
            <a:r>
              <a:rPr lang="ru-RU" altLang="en-US"/>
              <a:t> </a:t>
            </a:r>
            <a:r>
              <a:rPr lang="ru-RU"/>
              <a:t>и  широко  распрост-</a:t>
            </a:r>
          </a:p>
          <a:p>
            <a:pPr lvl="0">
              <a:defRPr/>
            </a:pPr>
            <a:r>
              <a:rPr lang="ru-RU"/>
              <a:t>раненных  видов</a:t>
            </a:r>
            <a:r>
              <a:rPr lang="ru-RU" altLang="en-US"/>
              <a:t>  </a:t>
            </a:r>
            <a:r>
              <a:rPr lang="ru-RU"/>
              <a:t>декоративно</a:t>
            </a:r>
            <a:r>
              <a:rPr lang="ru-RU" altLang="en-US"/>
              <a:t> </a:t>
            </a:r>
            <a:r>
              <a:rPr lang="ru-RU"/>
              <a:t>-прикладного  искусства.</a:t>
            </a:r>
            <a:r>
              <a:rPr lang="ru-RU" altLang="en-US"/>
              <a:t> Это изготовление художественных украшений</a:t>
            </a:r>
            <a:r>
              <a:rPr lang="en-US" altLang="ru-RU"/>
              <a:t>,</a:t>
            </a:r>
            <a:r>
              <a:rPr lang="ru-RU" altLang="en-US"/>
              <a:t> дорогих предметов</a:t>
            </a:r>
          </a:p>
          <a:p>
            <a:pPr lvl="0">
              <a:defRPr/>
            </a:pPr>
            <a:r>
              <a:rPr lang="ru-RU" altLang="en-US"/>
              <a:t>быта</a:t>
            </a:r>
            <a:r>
              <a:rPr lang="en-US" altLang="ru-RU"/>
              <a:t>,</a:t>
            </a:r>
            <a:r>
              <a:rPr lang="ru-RU" altLang="en-US"/>
              <a:t> культовой утвари</a:t>
            </a:r>
            <a:r>
              <a:rPr lang="en-US" altLang="ru-RU"/>
              <a:t>,</a:t>
            </a:r>
            <a:r>
              <a:rPr lang="ru-RU" altLang="en-US"/>
              <a:t> оружия и других изделий из драгоценных</a:t>
            </a:r>
          </a:p>
          <a:p>
            <a:pPr lvl="0">
              <a:defRPr/>
            </a:pPr>
            <a:r>
              <a:rPr lang="ru-RU" altLang="en-US"/>
              <a:t>металлов </a:t>
            </a:r>
            <a:r>
              <a:rPr lang="en-US" altLang="ru-RU"/>
              <a:t>,</a:t>
            </a:r>
            <a:r>
              <a:rPr lang="ru-RU" altLang="en-US"/>
              <a:t> часто в сочетании с</a:t>
            </a:r>
          </a:p>
          <a:p>
            <a:pPr lvl="0">
              <a:defRPr/>
            </a:pPr>
            <a:r>
              <a:rPr lang="ru-RU" altLang="en-US"/>
              <a:t>драгоценными и полудрагоцен</a:t>
            </a:r>
            <a:r>
              <a:rPr lang="en-US" altLang="ru-RU"/>
              <a:t>-</a:t>
            </a:r>
            <a:r>
              <a:rPr lang="ru-RU" altLang="en-US"/>
              <a:t>ными камнями</a:t>
            </a:r>
            <a:r>
              <a:rPr lang="en-US" altLang="ru-RU"/>
              <a:t>,</a:t>
            </a:r>
            <a:r>
              <a:rPr lang="ru-RU" altLang="en-US"/>
              <a:t> жемчугом</a:t>
            </a:r>
            <a:r>
              <a:rPr lang="en-US" altLang="ru-RU"/>
              <a:t>,</a:t>
            </a:r>
            <a:r>
              <a:rPr lang="ru-RU" altLang="en-US"/>
              <a:t> перла</a:t>
            </a:r>
            <a:r>
              <a:rPr lang="en-US" altLang="ru-RU"/>
              <a:t>-</a:t>
            </a:r>
            <a:r>
              <a:rPr lang="ru-RU" altLang="en-US"/>
              <a:t> мутром</a:t>
            </a:r>
            <a:r>
              <a:rPr lang="en-US" altLang="ru-RU"/>
              <a:t>,</a:t>
            </a:r>
            <a:r>
              <a:rPr lang="ru-RU" altLang="en-US"/>
              <a:t> янтарем</a:t>
            </a:r>
            <a:r>
              <a:rPr lang="en-US" altLang="ru-RU"/>
              <a:t>,</a:t>
            </a:r>
            <a:r>
              <a:rPr lang="ru-RU" altLang="en-US"/>
              <a:t> костью и т</a:t>
            </a:r>
            <a:r>
              <a:rPr lang="en-US" altLang="ru-RU"/>
              <a:t>.</a:t>
            </a:r>
            <a:r>
              <a:rPr lang="ru-RU" altLang="en-US"/>
              <a:t>д</a:t>
            </a:r>
            <a:r>
              <a:rPr lang="en-US" altLang="ru-RU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48128" y="6310034"/>
            <a:ext cx="329962" cy="3650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9" name="Содержимое 8" descr="кольцо6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63352" y="319861"/>
            <a:ext cx="3384376" cy="3469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151783" y="692696"/>
            <a:ext cx="4320481" cy="228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/>
              <a:t>В  нем </a:t>
            </a:r>
            <a:r>
              <a:rPr lang="ru-RU" altLang="en-US"/>
              <a:t> </a:t>
            </a:r>
            <a:r>
              <a:rPr lang="ru-RU"/>
              <a:t>находит</a:t>
            </a:r>
            <a:r>
              <a:rPr lang="ru-RU" altLang="en-US"/>
              <a:t> </a:t>
            </a:r>
            <a:r>
              <a:rPr lang="ru-RU"/>
              <a:t>воплощение</a:t>
            </a:r>
            <a:r>
              <a:rPr lang="ru-RU" altLang="en-US"/>
              <a:t>   </a:t>
            </a:r>
            <a:r>
              <a:rPr lang="ru-RU"/>
              <a:t>присущее</a:t>
            </a:r>
            <a:r>
              <a:rPr lang="ru-RU" altLang="en-US"/>
              <a:t> </a:t>
            </a:r>
            <a:r>
              <a:rPr lang="ru-RU"/>
              <a:t>человеку</a:t>
            </a:r>
            <a:r>
              <a:rPr lang="ru-RU" altLang="en-US"/>
              <a:t>  </a:t>
            </a:r>
            <a:r>
              <a:rPr lang="ru-RU"/>
              <a:t>стремление </a:t>
            </a:r>
          </a:p>
          <a:p>
            <a:pPr lvl="0">
              <a:defRPr/>
            </a:pPr>
            <a:r>
              <a:rPr lang="ru-RU"/>
              <a:t>к  красоте.</a:t>
            </a:r>
          </a:p>
          <a:p>
            <a:pPr lvl="0">
              <a:defRPr/>
            </a:pPr>
            <a:r>
              <a:rPr lang="ru-RU" altLang="en-US"/>
              <a:t>Произведения ювелирного</a:t>
            </a:r>
          </a:p>
          <a:p>
            <a:pPr lvl="0">
              <a:defRPr/>
            </a:pPr>
            <a:r>
              <a:rPr lang="ru-RU" altLang="en-US"/>
              <a:t>искусства изначально имели магический смысл</a:t>
            </a:r>
            <a:r>
              <a:rPr lang="en-US" altLang="ru-RU"/>
              <a:t>,</a:t>
            </a:r>
          </a:p>
          <a:p>
            <a:pPr lvl="0">
              <a:defRPr/>
            </a:pPr>
            <a:r>
              <a:rPr lang="ru-RU" altLang="en-US"/>
              <a:t>служили оберегами и </a:t>
            </a:r>
          </a:p>
          <a:p>
            <a:pPr lvl="0">
              <a:defRPr/>
            </a:pPr>
            <a:r>
              <a:rPr lang="ru-RU" altLang="en-US"/>
              <a:t>амулетами</a:t>
            </a:r>
            <a:r>
              <a:rPr lang="en-US" altLang="ru-RU"/>
              <a:t>.</a:t>
            </a:r>
          </a:p>
        </p:txBody>
      </p:sp>
      <p:pic>
        <p:nvPicPr>
          <p:cNvPr id="10" name="Содержимое 5" descr="кольцо7.jpg"/>
          <p:cNvPicPr>
            <a:picLocks noGrp="1"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51584" y="3645024"/>
            <a:ext cx="2808311" cy="2808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Содержимое 3" descr="кольцо4.jpg"/>
          <p:cNvPicPr>
            <a:picLocks noGrp="1"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807967" y="2836374"/>
            <a:ext cx="3240360" cy="289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8328248" y="6165304"/>
            <a:ext cx="329192" cy="36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/>
              <a:t>3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84159"/>
            <a:ext cx="8231089" cy="524561"/>
          </a:xfrm>
        </p:spPr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497040" y="621155"/>
            <a:ext cx="4014783" cy="4896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9855" y="981888"/>
            <a:ext cx="3888433" cy="419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/>
              <a:t>Ювелирные украшения </a:t>
            </a:r>
            <a:r>
              <a:rPr lang="en-US" altLang="ru-RU"/>
              <a:t>17-20</a:t>
            </a:r>
            <a:r>
              <a:rPr lang="ru-RU" altLang="en-US"/>
              <a:t> вв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ru-RU" altLang="en-US"/>
              <a:t>связаны с покроем одежды и</a:t>
            </a:r>
          </a:p>
          <a:p>
            <a:pPr>
              <a:defRPr/>
            </a:pPr>
            <a:r>
              <a:rPr lang="ru-RU" altLang="en-US"/>
              <a:t>условиями быта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ru-RU" altLang="en-US"/>
              <a:t>На портрете царь Алексей Михай</a:t>
            </a:r>
            <a:r>
              <a:rPr lang="en-US" altLang="ru-RU"/>
              <a:t>-</a:t>
            </a:r>
            <a:r>
              <a:rPr lang="ru-RU" altLang="en-US"/>
              <a:t> лович изображен в парадной</a:t>
            </a:r>
          </a:p>
          <a:p>
            <a:pPr>
              <a:defRPr/>
            </a:pPr>
            <a:r>
              <a:rPr lang="ru-RU" altLang="en-US"/>
              <a:t>одежде</a:t>
            </a:r>
            <a:r>
              <a:rPr lang="en-US" altLang="ru-RU"/>
              <a:t>.</a:t>
            </a:r>
            <a:r>
              <a:rPr lang="ru-RU" altLang="en-US"/>
              <a:t> Она сшита из парчи шелковой с золотой или серебряной нитью</a:t>
            </a:r>
            <a:r>
              <a:rPr lang="en-US" altLang="ru-RU"/>
              <a:t>.</a:t>
            </a:r>
          </a:p>
          <a:p>
            <a:pPr>
              <a:defRPr/>
            </a:pPr>
            <a:r>
              <a:rPr lang="ru-RU" altLang="en-US"/>
              <a:t>Накладные</a:t>
            </a:r>
            <a:r>
              <a:rPr lang="en-US" altLang="ru-RU"/>
              <a:t>,</a:t>
            </a:r>
            <a:r>
              <a:rPr lang="ru-RU" altLang="en-US"/>
              <a:t> нашитые украшения</a:t>
            </a:r>
          </a:p>
          <a:p>
            <a:pPr>
              <a:defRPr/>
            </a:pPr>
            <a:r>
              <a:rPr lang="ru-RU" altLang="en-US"/>
              <a:t>из золота</a:t>
            </a:r>
            <a:r>
              <a:rPr lang="en-US" altLang="ru-RU"/>
              <a:t>,</a:t>
            </a:r>
            <a:r>
              <a:rPr lang="ru-RU" altLang="en-US"/>
              <a:t> серебра</a:t>
            </a:r>
            <a:r>
              <a:rPr lang="en-US" altLang="ru-RU"/>
              <a:t>,</a:t>
            </a:r>
            <a:r>
              <a:rPr lang="ru-RU" altLang="en-US"/>
              <a:t> богато </a:t>
            </a:r>
          </a:p>
          <a:p>
            <a:pPr>
              <a:defRPr/>
            </a:pPr>
            <a:r>
              <a:rPr lang="ru-RU" altLang="en-US"/>
              <a:t>орнаментированные драгоценны</a:t>
            </a:r>
            <a:r>
              <a:rPr lang="en-US" altLang="ru-RU"/>
              <a:t>-</a:t>
            </a:r>
            <a:r>
              <a:rPr lang="ru-RU" altLang="en-US"/>
              <a:t> ми камнями</a:t>
            </a:r>
            <a:r>
              <a:rPr lang="en-US" altLang="ru-RU"/>
              <a:t>,</a:t>
            </a:r>
            <a:r>
              <a:rPr lang="ru-RU" altLang="en-US"/>
              <a:t> жемчугом</a:t>
            </a:r>
            <a:r>
              <a:rPr lang="en-US" altLang="ru-RU"/>
              <a:t>,</a:t>
            </a:r>
            <a:r>
              <a:rPr lang="ru-RU" altLang="en-US"/>
              <a:t> в сочетании с драгоценной тканью создавали впечатление сказочного богатства</a:t>
            </a:r>
            <a:r>
              <a:rPr lang="en-US" altLang="ru-RU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6" y="5805264"/>
            <a:ext cx="4313224" cy="907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i="1"/>
              <a:t>Неизвестный художник</a:t>
            </a:r>
          </a:p>
          <a:p>
            <a:pPr>
              <a:defRPr/>
            </a:pPr>
            <a:r>
              <a:rPr lang="ru-RU" altLang="en-US" i="1"/>
              <a:t>“Портрет царя Алексея Михайловича”</a:t>
            </a:r>
            <a:r>
              <a:rPr lang="en-US" altLang="ru-RU" i="1"/>
              <a:t>.</a:t>
            </a:r>
          </a:p>
          <a:p>
            <a:pPr>
              <a:defRPr/>
            </a:pPr>
            <a:r>
              <a:rPr lang="en-US" altLang="ru-RU" i="1"/>
              <a:t>17</a:t>
            </a:r>
            <a:r>
              <a:rPr lang="ru-RU" altLang="en-US" i="1"/>
              <a:t> в</a:t>
            </a:r>
            <a:r>
              <a:rPr lang="en-US" altLang="ru-RU" i="1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2264" y="6093296"/>
            <a:ext cx="334551" cy="362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91344" y="2924944"/>
            <a:ext cx="2736304" cy="35102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36679" y="476672"/>
            <a:ext cx="2563177" cy="3429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096000" y="396129"/>
            <a:ext cx="2849084" cy="3464919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261149" y="3429000"/>
            <a:ext cx="2554931" cy="3207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72264" y="6165304"/>
            <a:ext cx="265594" cy="36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en-US" b="1"/>
          </a:p>
        </p:txBody>
      </p:sp>
      <p:sp>
        <p:nvSpPr>
          <p:cNvPr id="12" name="TextBox 11"/>
          <p:cNvSpPr txBox="1"/>
          <p:nvPr/>
        </p:nvSpPr>
        <p:spPr>
          <a:xfrm>
            <a:off x="8472264" y="6093296"/>
            <a:ext cx="334551" cy="362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335360" y="332656"/>
            <a:ext cx="2527677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079776" y="620688"/>
            <a:ext cx="2771660" cy="3246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362735" y="3429000"/>
            <a:ext cx="2541577" cy="3176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31504" y="3429000"/>
            <a:ext cx="2718873" cy="3256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384" y="6309320"/>
            <a:ext cx="330631" cy="36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6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              </a:t>
            </a:r>
            <a:r>
              <a:rPr lang="ru-RU" altLang="en-US" b="1"/>
              <a:t>пуговицы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altLang="en-US" sz="2600"/>
              <a:t>Непременным украшением древнерусской </a:t>
            </a:r>
          </a:p>
          <a:p>
            <a:pPr>
              <a:buNone/>
              <a:defRPr/>
            </a:pPr>
            <a:r>
              <a:rPr lang="ru-RU" altLang="en-US" sz="2600"/>
              <a:t>одежды были золотые и серебряные пуговицы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9375" y="2276673"/>
            <a:ext cx="3600521" cy="1800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69918" y="2334479"/>
            <a:ext cx="2452163" cy="1814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9416" y="4653136"/>
            <a:ext cx="2842456" cy="1892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399" y="4365104"/>
            <a:ext cx="2148766" cy="366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/>
              <a:t>золотые пуговицы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9936" y="4221088"/>
            <a:ext cx="2553454" cy="3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/>
              <a:t>серебряные пуговицы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672" y="6238026"/>
            <a:ext cx="2472268" cy="360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/>
              <a:t>кафтанные пуговицы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920135" y="4793881"/>
            <a:ext cx="2120081" cy="17314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32304" y="6309320"/>
            <a:ext cx="260261" cy="36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544272" y="6309320"/>
            <a:ext cx="329218" cy="365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b="1"/>
              <a:t>7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ru-RU" altLang="en-US"/>
              <a:t>               </a:t>
            </a:r>
            <a:r>
              <a:rPr lang="ru-RU" altLang="en-US" b="1"/>
              <a:t>серьги</a:t>
            </a:r>
            <a:endParaRPr lang="ru-RU" altLang="en-US" b="1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231904" y="365989"/>
            <a:ext cx="2454237" cy="3063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62328" y="3717032"/>
            <a:ext cx="2277888" cy="2869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5360" y="585787"/>
            <a:ext cx="2857500" cy="2843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09105" y="3789040"/>
            <a:ext cx="4350791" cy="2634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6280" y="6237312"/>
            <a:ext cx="400085" cy="361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b="1"/>
              <a:t> </a:t>
            </a:r>
            <a:r>
              <a:rPr lang="en-US" altLang="ru-RU" b="1"/>
              <a:t>8</a:t>
            </a:r>
            <a:endParaRPr lang="en-US" alt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Бабочка">
  <a:themeElements>
    <a:clrScheme name="Бабочка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Бабочка">
      <a:majorFont>
        <a:latin typeface="Verdana"/>
        <a:ea typeface=""/>
        <a:cs typeface=""/>
        <a:font script="Jpan" typeface="MS PGothic"/>
        <a:font script="Hang" typeface="Haan Baekje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Haan YGodic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абоч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303</ep:Words>
  <ep:PresentationFormat>Экран (4:3)</ep:PresentationFormat>
  <ep:Paragraphs>79</ep:Paragraphs>
  <ep:Slides>15</ep:Slides>
  <ep:Notes>10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15</vt:i4>
      </vt:variant>
    </vt:vector>
  </ep:HeadingPairs>
  <ep:TitlesOfParts>
    <vt:vector size="16" baseType="lpstr">
      <vt:lpstr>Бабочка</vt:lpstr>
      <vt:lpstr>Слайд 1</vt:lpstr>
      <vt:lpstr>Ювелирное 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 xml:space="preserve">              пуговицы </vt:lpstr>
      <vt:lpstr>серьги</vt:lpstr>
      <vt:lpstr xml:space="preserve">               серьги</vt:lpstr>
      <vt:lpstr>Народный женский праздничный костюм</vt:lpstr>
      <vt:lpstr>Слайд 12</vt:lpstr>
      <vt:lpstr>Слайд 13</vt:lpstr>
      <vt:lpstr>Слайд 14</vt:lpstr>
      <vt:lpstr>Слайд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2010-03-12T16:26:35.000</dcterms:created>
  <dc:creator>пользователь</dc:creator>
  <cp:lastModifiedBy>Галина</cp:lastModifiedBy>
  <dcterms:modified xsi:type="dcterms:W3CDTF">2018-11-04T17:52:08.103</dcterms:modified>
  <cp:revision>88</cp:revision>
  <dc:title>Ювелирное  искусство</dc:title>
  <cp:version>0906.0100.01</cp:version>
</cp:coreProperties>
</file>