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68" r:id="rId4"/>
    <p:sldId id="269" r:id="rId5"/>
    <p:sldId id="270" r:id="rId6"/>
    <p:sldId id="271" r:id="rId7"/>
    <p:sldId id="272" r:id="rId8"/>
    <p:sldId id="275" r:id="rId9"/>
    <p:sldId id="276" r:id="rId10"/>
    <p:sldId id="277" r:id="rId11"/>
    <p:sldId id="281" r:id="rId12"/>
    <p:sldId id="282" r:id="rId13"/>
    <p:sldId id="298" r:id="rId14"/>
    <p:sldId id="283" r:id="rId15"/>
    <p:sldId id="284" r:id="rId16"/>
    <p:sldId id="285" r:id="rId17"/>
    <p:sldId id="286" r:id="rId18"/>
    <p:sldId id="287" r:id="rId19"/>
    <p:sldId id="288" r:id="rId20"/>
    <p:sldId id="289" r:id="rId21"/>
    <p:sldId id="291" r:id="rId22"/>
    <p:sldId id="292" r:id="rId23"/>
    <p:sldId id="290" r:id="rId24"/>
    <p:sldId id="293" r:id="rId25"/>
    <p:sldId id="294" r:id="rId26"/>
    <p:sldId id="295" r:id="rId27"/>
    <p:sldId id="296" r:id="rId28"/>
    <p:sldId id="297" r:id="rId29"/>
    <p:sldId id="279" r:id="rId30"/>
    <p:sldId id="280" r:id="rId31"/>
    <p:sldId id="299" r:id="rId32"/>
    <p:sldId id="278" r:id="rId33"/>
    <p:sldId id="300"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94660"/>
  </p:normalViewPr>
  <p:slideViewPr>
    <p:cSldViewPr>
      <p:cViewPr varScale="1">
        <p:scale>
          <a:sx n="87" d="100"/>
          <a:sy n="87" d="100"/>
        </p:scale>
        <p:origin x="-148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12923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216140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286672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243627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381611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199185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317833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43166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77167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61241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2B0320-E823-4F7E-95CD-9823087187B4}" type="datetimeFigureOut">
              <a:rPr lang="ru-RU" smtClean="0"/>
              <a:pPr/>
              <a:t>18.11.2018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FBE934-D8AF-444F-8AED-F13ADB5579DB}" type="slidenum">
              <a:rPr lang="ru-RU" smtClean="0"/>
              <a:pPr/>
              <a:t>‹#›</a:t>
            </a:fld>
            <a:endParaRPr lang="ru-RU"/>
          </a:p>
        </p:txBody>
      </p:sp>
    </p:spTree>
    <p:extLst>
      <p:ext uri="{BB962C8B-B14F-4D97-AF65-F5344CB8AC3E}">
        <p14:creationId xmlns:p14="http://schemas.microsoft.com/office/powerpoint/2010/main" val="9859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B0320-E823-4F7E-95CD-9823087187B4}" type="datetimeFigureOut">
              <a:rPr lang="ru-RU" smtClean="0"/>
              <a:pPr/>
              <a:t>18.11.2018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BE934-D8AF-444F-8AED-F13ADB5579DB}" type="slidenum">
              <a:rPr lang="ru-RU" smtClean="0"/>
              <a:pPr/>
              <a:t>‹#›</a:t>
            </a:fld>
            <a:endParaRPr lang="ru-RU"/>
          </a:p>
        </p:txBody>
      </p:sp>
    </p:spTree>
    <p:extLst>
      <p:ext uri="{BB962C8B-B14F-4D97-AF65-F5344CB8AC3E}">
        <p14:creationId xmlns:p14="http://schemas.microsoft.com/office/powerpoint/2010/main" val="212137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6" y="0"/>
            <a:ext cx="9176115" cy="6903783"/>
          </a:xfrm>
          <a:prstGeom prst="rect">
            <a:avLst/>
          </a:prstGeom>
        </p:spPr>
      </p:pic>
      <p:sp>
        <p:nvSpPr>
          <p:cNvPr id="4" name="TextBox 3"/>
          <p:cNvSpPr txBox="1"/>
          <p:nvPr/>
        </p:nvSpPr>
        <p:spPr>
          <a:xfrm>
            <a:off x="1187624" y="1328232"/>
            <a:ext cx="6768752" cy="3785652"/>
          </a:xfrm>
          <a:prstGeom prst="rect">
            <a:avLst/>
          </a:prstGeom>
          <a:noFill/>
        </p:spPr>
        <p:txBody>
          <a:bodyPr wrap="square" rtlCol="0">
            <a:spAutoFit/>
          </a:bodyPr>
          <a:lstStyle/>
          <a:p>
            <a:pPr algn="ctr"/>
            <a:r>
              <a:rPr lang="ru-RU" sz="8000" dirty="0" smtClean="0">
                <a:solidFill>
                  <a:srgbClr val="C00000"/>
                </a:solidFill>
                <a:latin typeface="Izhitsa" pitchFamily="34" charset="0"/>
              </a:rPr>
              <a:t>Славянские</a:t>
            </a:r>
          </a:p>
          <a:p>
            <a:r>
              <a:rPr lang="ru-RU" sz="8000" dirty="0" smtClean="0">
                <a:solidFill>
                  <a:srgbClr val="C00000"/>
                </a:solidFill>
                <a:latin typeface="Izhitsa" pitchFamily="34" charset="0"/>
              </a:rPr>
              <a:t>Куклы – </a:t>
            </a:r>
          </a:p>
          <a:p>
            <a:r>
              <a:rPr lang="ru-RU" sz="8000" dirty="0" smtClean="0">
                <a:solidFill>
                  <a:srgbClr val="C00000"/>
                </a:solidFill>
                <a:latin typeface="Izhitsa" pitchFamily="34" charset="0"/>
              </a:rPr>
              <a:t>        обереги</a:t>
            </a:r>
            <a:endParaRPr lang="ru-RU" sz="8000" dirty="0">
              <a:solidFill>
                <a:srgbClr val="C00000"/>
              </a:solidFill>
              <a:latin typeface="Izhitsa" pitchFamily="34" charset="0"/>
            </a:endParaRPr>
          </a:p>
        </p:txBody>
      </p:sp>
    </p:spTree>
    <p:extLst>
      <p:ext uri="{BB962C8B-B14F-4D97-AF65-F5344CB8AC3E}">
        <p14:creationId xmlns:p14="http://schemas.microsoft.com/office/powerpoint/2010/main" val="2158731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2089" y="-1143000"/>
            <a:ext cx="6858000" cy="9144000"/>
          </a:xfrm>
          <a:prstGeom prst="rect">
            <a:avLst/>
          </a:prstGeom>
        </p:spPr>
      </p:pic>
      <p:sp>
        <p:nvSpPr>
          <p:cNvPr id="3" name="TextBox 2"/>
          <p:cNvSpPr txBox="1"/>
          <p:nvPr/>
        </p:nvSpPr>
        <p:spPr>
          <a:xfrm>
            <a:off x="3347864" y="764704"/>
            <a:ext cx="1920719" cy="646331"/>
          </a:xfrm>
          <a:prstGeom prst="rect">
            <a:avLst/>
          </a:prstGeom>
          <a:noFill/>
        </p:spPr>
        <p:txBody>
          <a:bodyPr wrap="none" rtlCol="0">
            <a:spAutoFit/>
          </a:bodyPr>
          <a:lstStyle/>
          <a:p>
            <a:r>
              <a:rPr lang="ru-RU" sz="3600" b="1" dirty="0" smtClean="0">
                <a:solidFill>
                  <a:srgbClr val="C00000"/>
                </a:solidFill>
                <a:latin typeface="Izhitsa" pitchFamily="34" charset="0"/>
              </a:rPr>
              <a:t>Счастье</a:t>
            </a:r>
            <a:endParaRPr lang="ru-RU" sz="3600" b="1" dirty="0">
              <a:solidFill>
                <a:srgbClr val="C00000"/>
              </a:solidFill>
              <a:latin typeface="Izhitsa" pitchFamily="34" charset="0"/>
            </a:endParaRPr>
          </a:p>
        </p:txBody>
      </p:sp>
      <p:sp>
        <p:nvSpPr>
          <p:cNvPr id="4" name="TextBox 3"/>
          <p:cNvSpPr txBox="1"/>
          <p:nvPr/>
        </p:nvSpPr>
        <p:spPr>
          <a:xfrm>
            <a:off x="827584" y="1484784"/>
            <a:ext cx="7560840" cy="1708160"/>
          </a:xfrm>
          <a:prstGeom prst="rect">
            <a:avLst/>
          </a:prstGeom>
          <a:noFill/>
        </p:spPr>
        <p:txBody>
          <a:bodyPr wrap="square" rtlCol="0">
            <a:spAutoFit/>
          </a:bodyPr>
          <a:lstStyle/>
          <a:p>
            <a:pPr>
              <a:lnSpc>
                <a:spcPts val="1350"/>
              </a:lnSpc>
              <a:spcAft>
                <a:spcPts val="0"/>
              </a:spcAft>
            </a:pP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Кукла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на счастье – это одна из </a:t>
            </a: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самых известных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и любимых </a:t>
            </a: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народных куколок.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Маленькая, умещающаяся в ладошке ребенка, она никого не оставляет равнодушным. </a:t>
            </a:r>
            <a:endPar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endParaRPr>
          </a:p>
          <a:p>
            <a:pPr>
              <a:lnSpc>
                <a:spcPts val="1350"/>
              </a:lnSpc>
              <a:spcAft>
                <a:spcPts val="0"/>
              </a:spcAft>
            </a:pP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У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куколки длинная толстая коса (как символ здоровья и долгой жизни), которая служит ей опорой. Кукла на счастье – игровая кукла, поэтому при изготовлении используется иголка для создания прически, а также можно и ножки пришить к туловищу для прочности, особенно если с куклой будут играть дети.</a:t>
            </a:r>
            <a:endParaRPr lang="ru-RU" sz="1600" dirty="0">
              <a:solidFill>
                <a:srgbClr val="C00000"/>
              </a:solidFill>
              <a:latin typeface="Izhitsa" pitchFamily="34" charset="0"/>
              <a:ea typeface="Calibri" panose="020F0502020204030204" pitchFamily="34" charset="0"/>
              <a:cs typeface="Times New Roman" panose="02020603050405020304" pitchFamily="18" charset="0"/>
            </a:endParaRPr>
          </a:p>
          <a:p>
            <a:pPr>
              <a:lnSpc>
                <a:spcPts val="1350"/>
              </a:lnSpc>
              <a:spcAft>
                <a:spcPts val="0"/>
              </a:spcAft>
            </a:pP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 </a:t>
            </a:r>
            <a:endParaRPr lang="ru-RU" sz="1600" dirty="0">
              <a:solidFill>
                <a:srgbClr val="C00000"/>
              </a:solidFill>
              <a:effectLst/>
              <a:latin typeface="Izhitsa"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5834" t="8819" r="13095" b="7386"/>
          <a:stretch/>
        </p:blipFill>
        <p:spPr>
          <a:xfrm>
            <a:off x="2346274" y="2924944"/>
            <a:ext cx="4025926" cy="3156003"/>
          </a:xfrm>
          <a:prstGeom prst="rect">
            <a:avLst/>
          </a:prstGeom>
        </p:spPr>
      </p:pic>
    </p:spTree>
    <p:extLst>
      <p:ext uri="{BB962C8B-B14F-4D97-AF65-F5344CB8AC3E}">
        <p14:creationId xmlns:p14="http://schemas.microsoft.com/office/powerpoint/2010/main" val="504832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3347864" y="764704"/>
            <a:ext cx="2717411" cy="646331"/>
          </a:xfrm>
          <a:prstGeom prst="rect">
            <a:avLst/>
          </a:prstGeom>
          <a:noFill/>
        </p:spPr>
        <p:txBody>
          <a:bodyPr wrap="none" rtlCol="0">
            <a:spAutoFit/>
          </a:bodyPr>
          <a:lstStyle/>
          <a:p>
            <a:r>
              <a:rPr lang="ru-RU" sz="3600" b="1" dirty="0" smtClean="0">
                <a:solidFill>
                  <a:srgbClr val="C00000"/>
                </a:solidFill>
                <a:latin typeface="Izhitsa" pitchFamily="34" charset="0"/>
              </a:rPr>
              <a:t>Колокольчик</a:t>
            </a:r>
            <a:endParaRPr lang="ru-RU" sz="3600" b="1" dirty="0">
              <a:solidFill>
                <a:srgbClr val="C00000"/>
              </a:solidFill>
              <a:latin typeface="Izhitsa" pitchFamily="34" charset="0"/>
            </a:endParaRPr>
          </a:p>
        </p:txBody>
      </p:sp>
      <p:sp>
        <p:nvSpPr>
          <p:cNvPr id="4" name="TextBox 3"/>
          <p:cNvSpPr txBox="1"/>
          <p:nvPr/>
        </p:nvSpPr>
        <p:spPr>
          <a:xfrm>
            <a:off x="755577" y="1412776"/>
            <a:ext cx="7704856" cy="1815882"/>
          </a:xfrm>
          <a:prstGeom prst="rect">
            <a:avLst/>
          </a:prstGeom>
          <a:noFill/>
        </p:spPr>
        <p:txBody>
          <a:bodyPr wrap="square" rtlCol="0">
            <a:spAutoFit/>
          </a:bodyPr>
          <a:lstStyle/>
          <a:p>
            <a:r>
              <a:rPr lang="ru-RU" sz="1600" dirty="0">
                <a:solidFill>
                  <a:srgbClr val="C00000"/>
                </a:solidFill>
                <a:latin typeface="Izhitsa" pitchFamily="34" charset="0"/>
                <a:ea typeface="Calibri"/>
                <a:cs typeface="Times New Roman"/>
              </a:rPr>
              <a:t>Колокольчик - кукла добрых вестей</a:t>
            </a:r>
            <a:r>
              <a:rPr lang="ru-RU" sz="1600" dirty="0" smtClean="0">
                <a:solidFill>
                  <a:srgbClr val="C00000"/>
                </a:solidFill>
                <a:latin typeface="Izhitsa" pitchFamily="34" charset="0"/>
                <a:ea typeface="Calibri"/>
                <a:cs typeface="Times New Roman"/>
              </a:rPr>
              <a:t>.</a:t>
            </a:r>
          </a:p>
          <a:p>
            <a:r>
              <a:rPr lang="ru-RU" sz="1600" dirty="0" smtClean="0">
                <a:solidFill>
                  <a:srgbClr val="C00000"/>
                </a:solidFill>
                <a:latin typeface="Izhitsa" pitchFamily="34" charset="0"/>
                <a:ea typeface="Calibri"/>
                <a:cs typeface="Times New Roman"/>
              </a:rPr>
              <a:t>Родина </a:t>
            </a:r>
            <a:r>
              <a:rPr lang="ru-RU" sz="1600" dirty="0">
                <a:solidFill>
                  <a:srgbClr val="C00000"/>
                </a:solidFill>
                <a:latin typeface="Izhitsa" pitchFamily="34" charset="0"/>
                <a:ea typeface="Calibri"/>
                <a:cs typeface="Times New Roman"/>
              </a:rPr>
              <a:t>этой куклы - Валдай. Оттуда пошли валдайские колокольчики. Звон колокола оберегал людей от чумы и других страшных болезней. Колокольчик звенел под дугой на всех праздничных тройках. Колокольчик имеет куполообразную форму, а сверху напоминает </a:t>
            </a:r>
            <a:r>
              <a:rPr lang="ru-RU" sz="1600" dirty="0" err="1" smtClean="0">
                <a:solidFill>
                  <a:srgbClr val="C00000"/>
                </a:solidFill>
                <a:latin typeface="Izhitsa" pitchFamily="34" charset="0"/>
                <a:ea typeface="Calibri"/>
                <a:cs typeface="Times New Roman"/>
              </a:rPr>
              <a:t>солнышко,настроение</a:t>
            </a:r>
            <a:r>
              <a:rPr lang="ru-RU" sz="1600" dirty="0" smtClean="0">
                <a:solidFill>
                  <a:srgbClr val="C00000"/>
                </a:solidFill>
                <a:latin typeface="Izhitsa" pitchFamily="34" charset="0"/>
                <a:ea typeface="Calibri"/>
                <a:cs typeface="Times New Roman"/>
              </a:rPr>
              <a:t>.</a:t>
            </a:r>
          </a:p>
          <a:p>
            <a:r>
              <a:rPr lang="ru-RU" sz="1600" dirty="0">
                <a:solidFill>
                  <a:srgbClr val="C00000"/>
                </a:solidFill>
                <a:latin typeface="Izhitsa" pitchFamily="34" charset="0"/>
                <a:ea typeface="Calibri"/>
                <a:cs typeface="Times New Roman"/>
              </a:rPr>
              <a:t/>
            </a:r>
            <a:br>
              <a:rPr lang="ru-RU" sz="1600" dirty="0">
                <a:solidFill>
                  <a:srgbClr val="C00000"/>
                </a:solidFill>
                <a:latin typeface="Izhitsa" pitchFamily="34" charset="0"/>
                <a:ea typeface="Calibri"/>
                <a:cs typeface="Times New Roman"/>
              </a:rPr>
            </a:br>
            <a:endParaRPr lang="ru-RU" sz="1600"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3571" t="14369" r="9167" b="10609"/>
          <a:stretch/>
        </p:blipFill>
        <p:spPr>
          <a:xfrm>
            <a:off x="4779775" y="3717032"/>
            <a:ext cx="3680658" cy="2376264"/>
          </a:xfrm>
          <a:prstGeom prst="rect">
            <a:avLst/>
          </a:prstGeom>
        </p:spPr>
      </p:pic>
      <p:sp>
        <p:nvSpPr>
          <p:cNvPr id="6" name="TextBox 5"/>
          <p:cNvSpPr txBox="1"/>
          <p:nvPr/>
        </p:nvSpPr>
        <p:spPr>
          <a:xfrm>
            <a:off x="755577" y="2708920"/>
            <a:ext cx="3950992" cy="3293209"/>
          </a:xfrm>
          <a:prstGeom prst="rect">
            <a:avLst/>
          </a:prstGeom>
          <a:noFill/>
        </p:spPr>
        <p:txBody>
          <a:bodyPr wrap="square" rtlCol="0">
            <a:spAutoFit/>
          </a:bodyPr>
          <a:lstStyle/>
          <a:p>
            <a:r>
              <a:rPr lang="ru-RU" sz="1600" dirty="0">
                <a:solidFill>
                  <a:srgbClr val="C00000"/>
                </a:solidFill>
                <a:latin typeface="Izhitsa" pitchFamily="34" charset="0"/>
                <a:ea typeface="Calibri"/>
                <a:cs typeface="Times New Roman"/>
              </a:rPr>
              <a:t>У куколки три юбки. У человека тоже три царства. Медное, серебряное, золотое. И счастье складывается тоже из трех частей. Если телу хорошо, душе радостно, дух спокоен, то человек вполне счастлив.</a:t>
            </a:r>
            <a:br>
              <a:rPr lang="ru-RU" sz="1600" dirty="0">
                <a:solidFill>
                  <a:srgbClr val="C00000"/>
                </a:solidFill>
                <a:latin typeface="Izhitsa" pitchFamily="34" charset="0"/>
                <a:ea typeface="Calibri"/>
                <a:cs typeface="Times New Roman"/>
              </a:rPr>
            </a:br>
            <a:r>
              <a:rPr lang="ru-RU" sz="1600" dirty="0">
                <a:solidFill>
                  <a:srgbClr val="C00000"/>
                </a:solidFill>
                <a:latin typeface="Izhitsa" pitchFamily="34" charset="0"/>
                <a:ea typeface="Calibri"/>
                <a:cs typeface="Times New Roman"/>
              </a:rPr>
              <a:t>Эта куколка - веселая, задорная, приносит в дом радость и веселье. Это оберег хорошего настроения. Даря Колокольчик, человек желает своему другу получать только хорошие известия и поддерживает в нем радостное и </a:t>
            </a:r>
            <a:r>
              <a:rPr lang="ru-RU" sz="1600" dirty="0" smtClean="0">
                <a:solidFill>
                  <a:srgbClr val="C00000"/>
                </a:solidFill>
                <a:latin typeface="Izhitsa" pitchFamily="34" charset="0"/>
                <a:ea typeface="Calibri"/>
                <a:cs typeface="Times New Roman"/>
              </a:rPr>
              <a:t>веселое. </a:t>
            </a:r>
            <a:endParaRPr lang="ru-RU" dirty="0"/>
          </a:p>
        </p:txBody>
      </p:sp>
    </p:spTree>
    <p:extLst>
      <p:ext uri="{BB962C8B-B14F-4D97-AF65-F5344CB8AC3E}">
        <p14:creationId xmlns:p14="http://schemas.microsoft.com/office/powerpoint/2010/main" val="3299994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5" name="TextBox 4"/>
          <p:cNvSpPr txBox="1"/>
          <p:nvPr/>
        </p:nvSpPr>
        <p:spPr>
          <a:xfrm>
            <a:off x="3207477" y="622429"/>
            <a:ext cx="2516651" cy="646331"/>
          </a:xfrm>
          <a:prstGeom prst="rect">
            <a:avLst/>
          </a:prstGeom>
          <a:noFill/>
        </p:spPr>
        <p:txBody>
          <a:bodyPr wrap="none" rtlCol="0">
            <a:spAutoFit/>
          </a:bodyPr>
          <a:lstStyle/>
          <a:p>
            <a:r>
              <a:rPr lang="ru-RU" sz="3600" dirty="0" smtClean="0">
                <a:solidFill>
                  <a:srgbClr val="C00000"/>
                </a:solidFill>
                <a:latin typeface="Izhitsa" pitchFamily="34" charset="0"/>
              </a:rPr>
              <a:t>Лихоманки</a:t>
            </a:r>
            <a:endParaRPr lang="ru-RU" sz="3600" dirty="0">
              <a:solidFill>
                <a:srgbClr val="C00000"/>
              </a:solidFill>
              <a:latin typeface="Izhitsa" pitchFamily="34" charset="0"/>
            </a:endParaRPr>
          </a:p>
        </p:txBody>
      </p:sp>
      <p:sp>
        <p:nvSpPr>
          <p:cNvPr id="6" name="TextBox 5"/>
          <p:cNvSpPr txBox="1"/>
          <p:nvPr/>
        </p:nvSpPr>
        <p:spPr>
          <a:xfrm>
            <a:off x="755576" y="1271076"/>
            <a:ext cx="7776864" cy="4678204"/>
          </a:xfrm>
          <a:prstGeom prst="rect">
            <a:avLst/>
          </a:prstGeom>
          <a:noFill/>
        </p:spPr>
        <p:txBody>
          <a:bodyPr wrap="square" rtlCol="0">
            <a:spAutoFit/>
          </a:bodyPr>
          <a:lstStyle/>
          <a:p>
            <a:r>
              <a:rPr lang="ru-RU" sz="1400" dirty="0" smtClean="0">
                <a:solidFill>
                  <a:srgbClr val="C00000"/>
                </a:solidFill>
                <a:latin typeface="Izhitsa" pitchFamily="34" charset="0"/>
              </a:rPr>
              <a:t>Лихоманки-приманки привлекают </a:t>
            </a:r>
            <a:r>
              <a:rPr lang="ru-RU" sz="1400" dirty="0">
                <a:solidFill>
                  <a:srgbClr val="C00000"/>
                </a:solidFill>
                <a:latin typeface="Izhitsa" pitchFamily="34" charset="0"/>
              </a:rPr>
              <a:t>к себе внимание злодейки-болезни залетевшей в дом. Привязавшаяся к человеку женщина-лихорадка начинала «жечь и палить, в мир ходить, людской род трясти, знобить, мучить, тело сушить, кости ломить и жилы тянуть». Залетевший злой дух болезни в дом в поисках своей жертвы, увидит ярких нарядных кукол Лихоманок, подумает, что это человек, и вселиться в одну из них</a:t>
            </a:r>
            <a:r>
              <a:rPr lang="ru-RU" sz="1400" dirty="0" smtClean="0">
                <a:solidFill>
                  <a:srgbClr val="C00000"/>
                </a:solidFill>
                <a:latin typeface="Izhitsa" pitchFamily="34" charset="0"/>
              </a:rPr>
              <a:t>.</a:t>
            </a:r>
            <a:r>
              <a:rPr lang="ru-RU" sz="1400" dirty="0">
                <a:solidFill>
                  <a:srgbClr val="C00000"/>
                </a:solidFill>
                <a:latin typeface="Izhitsa" pitchFamily="34" charset="0"/>
              </a:rPr>
              <a:t> </a:t>
            </a:r>
            <a:endParaRPr lang="ru-RU" sz="1400" dirty="0" smtClean="0">
              <a:solidFill>
                <a:srgbClr val="C00000"/>
              </a:solidFill>
              <a:latin typeface="Izhitsa" pitchFamily="34" charset="0"/>
            </a:endParaRPr>
          </a:p>
          <a:p>
            <a:r>
              <a:rPr lang="ru-RU" sz="1400" b="1" dirty="0" err="1" smtClean="0">
                <a:solidFill>
                  <a:srgbClr val="C00000"/>
                </a:solidFill>
                <a:latin typeface="Izhitsa" pitchFamily="34" charset="0"/>
              </a:rPr>
              <a:t>Огнея</a:t>
            </a:r>
            <a:r>
              <a:rPr lang="ru-RU" sz="1400" dirty="0" smtClean="0">
                <a:solidFill>
                  <a:srgbClr val="C00000"/>
                </a:solidFill>
                <a:latin typeface="Izhitsa" pitchFamily="34" charset="0"/>
              </a:rPr>
              <a:t> – вызывала жар и высокую температуру. </a:t>
            </a:r>
          </a:p>
          <a:p>
            <a:r>
              <a:rPr lang="ru-RU" sz="1400" b="1" dirty="0" err="1" smtClean="0">
                <a:solidFill>
                  <a:srgbClr val="C00000"/>
                </a:solidFill>
                <a:latin typeface="Izhitsa" pitchFamily="34" charset="0"/>
              </a:rPr>
              <a:t>Ледея</a:t>
            </a:r>
            <a:r>
              <a:rPr lang="ru-RU" sz="1400" b="1" dirty="0" smtClean="0">
                <a:solidFill>
                  <a:srgbClr val="C00000"/>
                </a:solidFill>
                <a:latin typeface="Izhitsa" pitchFamily="34" charset="0"/>
              </a:rPr>
              <a:t> (</a:t>
            </a:r>
            <a:r>
              <a:rPr lang="ru-RU" sz="1400" b="1" dirty="0" err="1" smtClean="0">
                <a:solidFill>
                  <a:srgbClr val="C00000"/>
                </a:solidFill>
                <a:latin typeface="Izhitsa" pitchFamily="34" charset="0"/>
              </a:rPr>
              <a:t>Знобуха</a:t>
            </a:r>
            <a:r>
              <a:rPr lang="ru-RU" sz="1400" b="1" dirty="0" smtClean="0">
                <a:solidFill>
                  <a:srgbClr val="C00000"/>
                </a:solidFill>
                <a:latin typeface="Izhitsa" pitchFamily="34" charset="0"/>
              </a:rPr>
              <a:t>) </a:t>
            </a:r>
            <a:r>
              <a:rPr lang="ru-RU" sz="1400" dirty="0" smtClean="0">
                <a:solidFill>
                  <a:srgbClr val="C00000"/>
                </a:solidFill>
                <a:latin typeface="Izhitsa" pitchFamily="34" charset="0"/>
              </a:rPr>
              <a:t>– вызывала сильный озноб. </a:t>
            </a:r>
          </a:p>
          <a:p>
            <a:r>
              <a:rPr lang="ru-RU" sz="1400" b="1" dirty="0" smtClean="0">
                <a:solidFill>
                  <a:srgbClr val="C00000"/>
                </a:solidFill>
                <a:latin typeface="Izhitsa" pitchFamily="34" charset="0"/>
              </a:rPr>
              <a:t>Грудница</a:t>
            </a:r>
            <a:r>
              <a:rPr lang="ru-RU" sz="1400" dirty="0" smtClean="0">
                <a:solidFill>
                  <a:srgbClr val="C00000"/>
                </a:solidFill>
                <a:latin typeface="Izhitsa" pitchFamily="34" charset="0"/>
              </a:rPr>
              <a:t> </a:t>
            </a:r>
            <a:r>
              <a:rPr lang="ru-RU" sz="1400" dirty="0">
                <a:solidFill>
                  <a:srgbClr val="C00000"/>
                </a:solidFill>
                <a:latin typeface="Izhitsa" pitchFamily="34" charset="0"/>
              </a:rPr>
              <a:t>– изнуряла человека сильным кашлем, вызывала </a:t>
            </a:r>
            <a:r>
              <a:rPr lang="ru-RU" sz="1400" dirty="0" smtClean="0">
                <a:solidFill>
                  <a:srgbClr val="C00000"/>
                </a:solidFill>
                <a:latin typeface="Izhitsa" pitchFamily="34" charset="0"/>
              </a:rPr>
              <a:t>отдышку. </a:t>
            </a:r>
            <a:endParaRPr lang="ru-RU" sz="1400" dirty="0">
              <a:solidFill>
                <a:srgbClr val="C00000"/>
              </a:solidFill>
              <a:latin typeface="Izhitsa" pitchFamily="34" charset="0"/>
            </a:endParaRPr>
          </a:p>
          <a:p>
            <a:r>
              <a:rPr lang="ru-RU" sz="1400" b="1" dirty="0" err="1">
                <a:solidFill>
                  <a:srgbClr val="C00000"/>
                </a:solidFill>
                <a:latin typeface="Izhitsa" pitchFamily="34" charset="0"/>
              </a:rPr>
              <a:t>Глухея</a:t>
            </a:r>
            <a:r>
              <a:rPr lang="ru-RU" sz="1400" dirty="0">
                <a:solidFill>
                  <a:srgbClr val="C00000"/>
                </a:solidFill>
                <a:latin typeface="Izhitsa" pitchFamily="34" charset="0"/>
              </a:rPr>
              <a:t> – закладывала </a:t>
            </a:r>
            <a:r>
              <a:rPr lang="ru-RU" sz="1400" dirty="0" smtClean="0">
                <a:solidFill>
                  <a:srgbClr val="C00000"/>
                </a:solidFill>
                <a:latin typeface="Izhitsa" pitchFamily="34" charset="0"/>
              </a:rPr>
              <a:t>уши. </a:t>
            </a:r>
            <a:r>
              <a:rPr lang="ru-RU" sz="1400" dirty="0" err="1">
                <a:solidFill>
                  <a:srgbClr val="C00000"/>
                </a:solidFill>
                <a:latin typeface="Izhitsa" pitchFamily="34" charset="0"/>
              </a:rPr>
              <a:t>Гладея</a:t>
            </a:r>
            <a:r>
              <a:rPr lang="ru-RU" sz="1400" dirty="0">
                <a:solidFill>
                  <a:srgbClr val="C00000"/>
                </a:solidFill>
                <a:latin typeface="Izhitsa" pitchFamily="34" charset="0"/>
              </a:rPr>
              <a:t> – изводила бессонницей. </a:t>
            </a:r>
          </a:p>
          <a:p>
            <a:r>
              <a:rPr lang="ru-RU" sz="1400" b="1" dirty="0" err="1">
                <a:solidFill>
                  <a:srgbClr val="C00000"/>
                </a:solidFill>
                <a:latin typeface="Izhitsa" pitchFamily="34" charset="0"/>
              </a:rPr>
              <a:t>Ломея</a:t>
            </a:r>
            <a:r>
              <a:rPr lang="ru-RU" sz="1400" dirty="0">
                <a:solidFill>
                  <a:srgbClr val="C00000"/>
                </a:solidFill>
                <a:latin typeface="Izhitsa" pitchFamily="34" charset="0"/>
              </a:rPr>
              <a:t>-Костоломка – вызывала боль в суставах и ломоту во всем </a:t>
            </a:r>
            <a:r>
              <a:rPr lang="ru-RU" sz="1400" dirty="0" smtClean="0">
                <a:solidFill>
                  <a:srgbClr val="C00000"/>
                </a:solidFill>
                <a:latin typeface="Izhitsa" pitchFamily="34" charset="0"/>
              </a:rPr>
              <a:t>теле. </a:t>
            </a:r>
            <a:endParaRPr lang="ru-RU" sz="1400" dirty="0">
              <a:solidFill>
                <a:srgbClr val="C00000"/>
              </a:solidFill>
              <a:latin typeface="Izhitsa" pitchFamily="34" charset="0"/>
            </a:endParaRPr>
          </a:p>
          <a:p>
            <a:r>
              <a:rPr lang="ru-RU" sz="1400" b="1" dirty="0">
                <a:solidFill>
                  <a:srgbClr val="C00000"/>
                </a:solidFill>
                <a:latin typeface="Izhitsa" pitchFamily="34" charset="0"/>
              </a:rPr>
              <a:t>Тайная</a:t>
            </a:r>
            <a:r>
              <a:rPr lang="ru-RU" sz="1400" dirty="0">
                <a:solidFill>
                  <a:srgbClr val="C00000"/>
                </a:solidFill>
                <a:latin typeface="Izhitsa" pitchFamily="34" charset="0"/>
              </a:rPr>
              <a:t> – разные скорби творила, никто не мог ее </a:t>
            </a:r>
            <a:r>
              <a:rPr lang="ru-RU" sz="1400" dirty="0" smtClean="0">
                <a:solidFill>
                  <a:srgbClr val="C00000"/>
                </a:solidFill>
                <a:latin typeface="Izhitsa" pitchFamily="34" charset="0"/>
              </a:rPr>
              <a:t>распознать. </a:t>
            </a:r>
            <a:endParaRPr lang="ru-RU" sz="1400" dirty="0">
              <a:solidFill>
                <a:srgbClr val="C00000"/>
              </a:solidFill>
              <a:latin typeface="Izhitsa" pitchFamily="34" charset="0"/>
            </a:endParaRPr>
          </a:p>
          <a:p>
            <a:r>
              <a:rPr lang="ru-RU" sz="1400" b="1" dirty="0" err="1">
                <a:solidFill>
                  <a:srgbClr val="C00000"/>
                </a:solidFill>
                <a:latin typeface="Izhitsa" pitchFamily="34" charset="0"/>
              </a:rPr>
              <a:t>Пухнея</a:t>
            </a:r>
            <a:r>
              <a:rPr lang="ru-RU" sz="1400" dirty="0">
                <a:solidFill>
                  <a:srgbClr val="C00000"/>
                </a:solidFill>
                <a:latin typeface="Izhitsa" pitchFamily="34" charset="0"/>
              </a:rPr>
              <a:t> – вызывала сильные отеки, </a:t>
            </a:r>
            <a:r>
              <a:rPr lang="ru-RU" sz="1400" dirty="0" smtClean="0">
                <a:solidFill>
                  <a:srgbClr val="C00000"/>
                </a:solidFill>
                <a:latin typeface="Izhitsa" pitchFamily="34" charset="0"/>
              </a:rPr>
              <a:t>водянку. </a:t>
            </a:r>
            <a:endParaRPr lang="ru-RU" sz="1400" dirty="0">
              <a:solidFill>
                <a:srgbClr val="C00000"/>
              </a:solidFill>
              <a:latin typeface="Izhitsa" pitchFamily="34" charset="0"/>
            </a:endParaRPr>
          </a:p>
          <a:p>
            <a:pPr lvl="0"/>
            <a:r>
              <a:rPr lang="ru-RU" sz="1400" b="1" dirty="0">
                <a:solidFill>
                  <a:srgbClr val="C00000"/>
                </a:solidFill>
                <a:latin typeface="Izhitsa" pitchFamily="34" charset="0"/>
              </a:rPr>
              <a:t>Желтея</a:t>
            </a:r>
            <a:r>
              <a:rPr lang="ru-RU" sz="1400" dirty="0">
                <a:solidFill>
                  <a:srgbClr val="C00000"/>
                </a:solidFill>
                <a:latin typeface="Izhitsa" pitchFamily="34" charset="0"/>
              </a:rPr>
              <a:t> – вызывала болезни печени и желчного пузыря, окрашивая кожу человека в желтый </a:t>
            </a:r>
            <a:r>
              <a:rPr lang="ru-RU" sz="1400" dirty="0" smtClean="0">
                <a:solidFill>
                  <a:srgbClr val="C00000"/>
                </a:solidFill>
                <a:latin typeface="Izhitsa" pitchFamily="34" charset="0"/>
              </a:rPr>
              <a:t>цвет. </a:t>
            </a:r>
            <a:r>
              <a:rPr lang="ru-RU" sz="1400" b="1" dirty="0" err="1">
                <a:solidFill>
                  <a:srgbClr val="C00000"/>
                </a:solidFill>
                <a:latin typeface="Izhitsa" pitchFamily="34" charset="0"/>
              </a:rPr>
              <a:t>Гнетея</a:t>
            </a:r>
            <a:r>
              <a:rPr lang="ru-RU" sz="1400" dirty="0">
                <a:solidFill>
                  <a:srgbClr val="C00000"/>
                </a:solidFill>
                <a:latin typeface="Izhitsa" pitchFamily="34" charset="0"/>
              </a:rPr>
              <a:t> – лишала аппетита. </a:t>
            </a:r>
          </a:p>
          <a:p>
            <a:r>
              <a:rPr lang="ru-RU" sz="1400" b="1" dirty="0" err="1" smtClean="0">
                <a:solidFill>
                  <a:srgbClr val="C00000"/>
                </a:solidFill>
                <a:latin typeface="Izhitsa" pitchFamily="34" charset="0"/>
              </a:rPr>
              <a:t>Корчея</a:t>
            </a:r>
            <a:r>
              <a:rPr lang="ru-RU" sz="1400" dirty="0" smtClean="0">
                <a:solidFill>
                  <a:srgbClr val="C00000"/>
                </a:solidFill>
                <a:latin typeface="Izhitsa" pitchFamily="34" charset="0"/>
              </a:rPr>
              <a:t> </a:t>
            </a:r>
            <a:r>
              <a:rPr lang="ru-RU" sz="1400" dirty="0">
                <a:solidFill>
                  <a:srgbClr val="C00000"/>
                </a:solidFill>
                <a:latin typeface="Izhitsa" pitchFamily="34" charset="0"/>
              </a:rPr>
              <a:t>– любила чужие жилы на свои кулачки наматывать, заставляя мучиться от </a:t>
            </a:r>
            <a:r>
              <a:rPr lang="ru-RU" sz="1400" dirty="0" smtClean="0">
                <a:solidFill>
                  <a:srgbClr val="C00000"/>
                </a:solidFill>
                <a:latin typeface="Izhitsa" pitchFamily="34" charset="0"/>
              </a:rPr>
              <a:t>боли.</a:t>
            </a:r>
            <a:r>
              <a:rPr lang="ru-RU" sz="1400" dirty="0">
                <a:solidFill>
                  <a:srgbClr val="C00000"/>
                </a:solidFill>
                <a:latin typeface="Izhitsa" pitchFamily="34" charset="0"/>
              </a:rPr>
              <a:t/>
            </a:r>
            <a:br>
              <a:rPr lang="ru-RU" sz="1400" dirty="0">
                <a:solidFill>
                  <a:srgbClr val="C00000"/>
                </a:solidFill>
                <a:latin typeface="Izhitsa" pitchFamily="34" charset="0"/>
              </a:rPr>
            </a:br>
            <a:r>
              <a:rPr lang="ru-RU" sz="1400" b="1" dirty="0" smtClean="0">
                <a:solidFill>
                  <a:srgbClr val="C00000"/>
                </a:solidFill>
                <a:latin typeface="Izhitsa" pitchFamily="34" charset="0"/>
              </a:rPr>
              <a:t>Тринадцатая </a:t>
            </a:r>
            <a:r>
              <a:rPr lang="ru-RU" sz="1400" b="1" dirty="0" err="1">
                <a:solidFill>
                  <a:srgbClr val="C00000"/>
                </a:solidFill>
                <a:latin typeface="Izhitsa" pitchFamily="34" charset="0"/>
              </a:rPr>
              <a:t>Кумоха</a:t>
            </a:r>
            <a:r>
              <a:rPr lang="ru-RU" sz="1400" b="1" dirty="0">
                <a:solidFill>
                  <a:srgbClr val="C00000"/>
                </a:solidFill>
                <a:latin typeface="Izhitsa" pitchFamily="34" charset="0"/>
              </a:rPr>
              <a:t> – самая старшая, «наибольшая» из них и самая злая. </a:t>
            </a:r>
            <a:r>
              <a:rPr lang="ru-RU" sz="1400" b="1" dirty="0" smtClean="0">
                <a:solidFill>
                  <a:srgbClr val="C00000"/>
                </a:solidFill>
                <a:latin typeface="Izhitsa" pitchFamily="34" charset="0"/>
              </a:rPr>
              <a:t> </a:t>
            </a:r>
            <a:r>
              <a:rPr lang="ru-RU" sz="1400" dirty="0" smtClean="0">
                <a:solidFill>
                  <a:srgbClr val="C00000"/>
                </a:solidFill>
                <a:latin typeface="Izhitsa" pitchFamily="34" charset="0"/>
              </a:rPr>
              <a:t>Именно </a:t>
            </a:r>
            <a:r>
              <a:rPr lang="ru-RU" sz="1400" dirty="0" err="1">
                <a:solidFill>
                  <a:srgbClr val="C00000"/>
                </a:solidFill>
                <a:latin typeface="Izhitsa" pitchFamily="34" charset="0"/>
              </a:rPr>
              <a:t>Кумоха</a:t>
            </a:r>
            <a:r>
              <a:rPr lang="ru-RU" sz="1400" dirty="0">
                <a:solidFill>
                  <a:srgbClr val="C00000"/>
                </a:solidFill>
                <a:latin typeface="Izhitsa" pitchFamily="34" charset="0"/>
              </a:rPr>
              <a:t> посылает своих сестер в мир людей – «знобить, грешное тело мучить и белые кости крушить». </a:t>
            </a:r>
          </a:p>
          <a:p>
            <a:r>
              <a:rPr lang="ru-RU" sz="1400" dirty="0">
                <a:solidFill>
                  <a:srgbClr val="C00000"/>
                </a:solidFill>
                <a:latin typeface="Izhitsa" pitchFamily="34" charset="0"/>
              </a:rPr>
              <a:t>Чтобы уберечься от злых болезней изготавливались тряпичные куклы-обереги Лихоманки. При изготовлении кукол-Лихоманок читался заговор, потом кукол подвешивали на связке, на печке у трубы. Отработавших свой срок кукол весной сжигали</a:t>
            </a:r>
            <a:r>
              <a:rPr lang="ru-RU" dirty="0"/>
              <a:t>. </a:t>
            </a:r>
            <a:endParaRPr lang="ru-RU" dirty="0">
              <a:effectLst/>
            </a:endParaRPr>
          </a:p>
        </p:txBody>
      </p:sp>
    </p:spTree>
    <p:extLst>
      <p:ext uri="{BB962C8B-B14F-4D97-AF65-F5344CB8AC3E}">
        <p14:creationId xmlns:p14="http://schemas.microsoft.com/office/powerpoint/2010/main" val="3127066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5" name="TextBox 4"/>
          <p:cNvSpPr txBox="1"/>
          <p:nvPr/>
        </p:nvSpPr>
        <p:spPr>
          <a:xfrm>
            <a:off x="3207477" y="694437"/>
            <a:ext cx="2516651" cy="646331"/>
          </a:xfrm>
          <a:prstGeom prst="rect">
            <a:avLst/>
          </a:prstGeom>
          <a:noFill/>
        </p:spPr>
        <p:txBody>
          <a:bodyPr wrap="none" rtlCol="0">
            <a:spAutoFit/>
          </a:bodyPr>
          <a:lstStyle/>
          <a:p>
            <a:r>
              <a:rPr lang="ru-RU" sz="3600" dirty="0" smtClean="0">
                <a:solidFill>
                  <a:srgbClr val="C00000"/>
                </a:solidFill>
                <a:latin typeface="Izhitsa" pitchFamily="34" charset="0"/>
              </a:rPr>
              <a:t>Лихоманки</a:t>
            </a:r>
            <a:endParaRPr lang="ru-RU" sz="3600" dirty="0">
              <a:solidFill>
                <a:srgbClr val="C00000"/>
              </a:solidFill>
              <a:latin typeface="Izhitsa"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904" t="14469" r="3096" b="9356"/>
          <a:stretch/>
        </p:blipFill>
        <p:spPr>
          <a:xfrm>
            <a:off x="1092498" y="1700808"/>
            <a:ext cx="6959003" cy="3710136"/>
          </a:xfrm>
          <a:prstGeom prst="rect">
            <a:avLst/>
          </a:prstGeom>
        </p:spPr>
      </p:pic>
    </p:spTree>
    <p:extLst>
      <p:ext uri="{BB962C8B-B14F-4D97-AF65-F5344CB8AC3E}">
        <p14:creationId xmlns:p14="http://schemas.microsoft.com/office/powerpoint/2010/main" val="1100376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611560" y="1412776"/>
            <a:ext cx="4752528" cy="4524315"/>
          </a:xfrm>
          <a:prstGeom prst="rect">
            <a:avLst/>
          </a:prstGeom>
          <a:noFill/>
        </p:spPr>
        <p:txBody>
          <a:bodyPr wrap="square" rtlCol="0">
            <a:spAutoFit/>
          </a:bodyPr>
          <a:lstStyle/>
          <a:p>
            <a:r>
              <a:rPr lang="ru-RU" sz="1600" dirty="0" smtClean="0">
                <a:solidFill>
                  <a:srgbClr val="C00000"/>
                </a:solidFill>
                <a:latin typeface="Izhitsa" pitchFamily="34" charset="0"/>
                <a:ea typeface="Calibri"/>
                <a:cs typeface="Times New Roman"/>
              </a:rPr>
              <a:t>Кукла </a:t>
            </a:r>
            <a:r>
              <a:rPr lang="ru-RU" sz="1600" b="1" dirty="0" err="1" smtClean="0">
                <a:solidFill>
                  <a:srgbClr val="C00000"/>
                </a:solidFill>
                <a:latin typeface="Izhitsa" pitchFamily="34" charset="0"/>
                <a:ea typeface="Calibri"/>
                <a:cs typeface="Times New Roman"/>
              </a:rPr>
              <a:t>Радостея</a:t>
            </a:r>
            <a:r>
              <a:rPr lang="ru-RU" sz="1600" dirty="0" smtClean="0">
                <a:solidFill>
                  <a:srgbClr val="C00000"/>
                </a:solidFill>
                <a:latin typeface="Izhitsa" pitchFamily="34" charset="0"/>
                <a:ea typeface="Calibri"/>
                <a:cs typeface="Times New Roman"/>
              </a:rPr>
              <a:t> изготавливалась </a:t>
            </a:r>
            <a:r>
              <a:rPr lang="ru-RU" sz="1600" dirty="0">
                <a:solidFill>
                  <a:srgbClr val="C00000"/>
                </a:solidFill>
                <a:latin typeface="Izhitsa" pitchFamily="34" charset="0"/>
                <a:ea typeface="Calibri"/>
                <a:cs typeface="Times New Roman"/>
              </a:rPr>
              <a:t>в Тульской губернии на Сороки. Использовалась при </a:t>
            </a:r>
            <a:r>
              <a:rPr lang="ru-RU" sz="1600" dirty="0" err="1">
                <a:solidFill>
                  <a:srgbClr val="C00000"/>
                </a:solidFill>
                <a:latin typeface="Izhitsa" pitchFamily="34" charset="0"/>
                <a:ea typeface="Calibri"/>
                <a:cs typeface="Times New Roman"/>
              </a:rPr>
              <a:t>закличках</a:t>
            </a:r>
            <a:r>
              <a:rPr lang="ru-RU" sz="1600" dirty="0">
                <a:solidFill>
                  <a:srgbClr val="C00000"/>
                </a:solidFill>
                <a:latin typeface="Izhitsa" pitchFamily="34" charset="0"/>
                <a:ea typeface="Calibri"/>
                <a:cs typeface="Times New Roman"/>
              </a:rPr>
              <a:t> весны. </a:t>
            </a:r>
            <a:r>
              <a:rPr lang="ru-RU" sz="1600" dirty="0">
                <a:solidFill>
                  <a:srgbClr val="C00000"/>
                </a:solidFill>
                <a:latin typeface="Izhitsa" pitchFamily="34" charset="0"/>
              </a:rPr>
              <a:t>Замужние бабы одевали свои красивые наряды и выходили в поле с </a:t>
            </a:r>
            <a:r>
              <a:rPr lang="ru-RU" sz="1600" dirty="0" err="1">
                <a:solidFill>
                  <a:srgbClr val="C00000"/>
                </a:solidFill>
                <a:latin typeface="Izhitsa" pitchFamily="34" charset="0"/>
              </a:rPr>
              <a:t>закличками</a:t>
            </a:r>
            <a:r>
              <a:rPr lang="ru-RU" sz="1600" dirty="0">
                <a:solidFill>
                  <a:srgbClr val="C00000"/>
                </a:solidFill>
                <a:latin typeface="Izhitsa" pitchFamily="34" charset="0"/>
              </a:rPr>
              <a:t>:</a:t>
            </a:r>
          </a:p>
          <a:p>
            <a:r>
              <a:rPr lang="ru-RU" sz="1600" dirty="0">
                <a:solidFill>
                  <a:srgbClr val="C00000"/>
                </a:solidFill>
                <a:latin typeface="Izhitsa" pitchFamily="34" charset="0"/>
              </a:rPr>
              <a:t>Жаворонки, </a:t>
            </a:r>
            <a:r>
              <a:rPr lang="ru-RU" sz="1600" dirty="0" smtClean="0">
                <a:solidFill>
                  <a:srgbClr val="C00000"/>
                </a:solidFill>
                <a:latin typeface="Izhitsa" pitchFamily="34" charset="0"/>
              </a:rPr>
              <a:t>жаворонки, прилетите </a:t>
            </a:r>
            <a:r>
              <a:rPr lang="ru-RU" sz="1600" dirty="0">
                <a:solidFill>
                  <a:srgbClr val="C00000"/>
                </a:solidFill>
                <a:latin typeface="Izhitsa" pitchFamily="34" charset="0"/>
              </a:rPr>
              <a:t>к нам,</a:t>
            </a:r>
            <a:br>
              <a:rPr lang="ru-RU" sz="1600" dirty="0">
                <a:solidFill>
                  <a:srgbClr val="C00000"/>
                </a:solidFill>
                <a:latin typeface="Izhitsa" pitchFamily="34" charset="0"/>
              </a:rPr>
            </a:br>
            <a:r>
              <a:rPr lang="ru-RU" sz="1600" dirty="0">
                <a:solidFill>
                  <a:srgbClr val="C00000"/>
                </a:solidFill>
                <a:latin typeface="Izhitsa" pitchFamily="34" charset="0"/>
              </a:rPr>
              <a:t>Принесите к </a:t>
            </a:r>
            <a:r>
              <a:rPr lang="ru-RU" sz="1600" dirty="0" smtClean="0">
                <a:solidFill>
                  <a:srgbClr val="C00000"/>
                </a:solidFill>
                <a:latin typeface="Izhitsa" pitchFamily="34" charset="0"/>
              </a:rPr>
              <a:t>нам лето </a:t>
            </a:r>
            <a:r>
              <a:rPr lang="ru-RU" sz="1600" dirty="0">
                <a:solidFill>
                  <a:srgbClr val="C00000"/>
                </a:solidFill>
                <a:latin typeface="Izhitsa" pitchFamily="34" charset="0"/>
              </a:rPr>
              <a:t>теплое</a:t>
            </a:r>
            <a:r>
              <a:rPr lang="ru-RU" sz="1600" dirty="0" smtClean="0">
                <a:solidFill>
                  <a:srgbClr val="C00000"/>
                </a:solidFill>
                <a:latin typeface="Izhitsa" pitchFamily="34" charset="0"/>
              </a:rPr>
              <a:t>, унесите </a:t>
            </a:r>
            <a:r>
              <a:rPr lang="ru-RU" sz="1600" dirty="0">
                <a:solidFill>
                  <a:srgbClr val="C00000"/>
                </a:solidFill>
                <a:latin typeface="Izhitsa" pitchFamily="34" charset="0"/>
              </a:rPr>
              <a:t>от нас,</a:t>
            </a:r>
            <a:br>
              <a:rPr lang="ru-RU" sz="1600" dirty="0">
                <a:solidFill>
                  <a:srgbClr val="C00000"/>
                </a:solidFill>
                <a:latin typeface="Izhitsa" pitchFamily="34" charset="0"/>
              </a:rPr>
            </a:br>
            <a:r>
              <a:rPr lang="ru-RU" sz="1600" dirty="0">
                <a:solidFill>
                  <a:srgbClr val="C00000"/>
                </a:solidFill>
                <a:latin typeface="Izhitsa" pitchFamily="34" charset="0"/>
              </a:rPr>
              <a:t>Зиму холодную</a:t>
            </a:r>
            <a:r>
              <a:rPr lang="ru-RU" sz="1600" dirty="0" smtClean="0">
                <a:solidFill>
                  <a:srgbClr val="C00000"/>
                </a:solidFill>
                <a:latin typeface="Izhitsa" pitchFamily="34" charset="0"/>
              </a:rPr>
              <a:t>, нам </a:t>
            </a:r>
            <a:r>
              <a:rPr lang="ru-RU" sz="1600" dirty="0">
                <a:solidFill>
                  <a:srgbClr val="C00000"/>
                </a:solidFill>
                <a:latin typeface="Izhitsa" pitchFamily="34" charset="0"/>
              </a:rPr>
              <a:t>зима </a:t>
            </a:r>
            <a:r>
              <a:rPr lang="ru-RU" sz="1600" dirty="0" smtClean="0">
                <a:solidFill>
                  <a:srgbClr val="C00000"/>
                </a:solidFill>
                <a:latin typeface="Izhitsa" pitchFamily="34" charset="0"/>
              </a:rPr>
              <a:t>холодная </a:t>
            </a:r>
            <a:r>
              <a:rPr lang="ru-RU" sz="1600" dirty="0" err="1" smtClean="0">
                <a:solidFill>
                  <a:srgbClr val="C00000"/>
                </a:solidFill>
                <a:latin typeface="Izhitsa" pitchFamily="34" charset="0"/>
              </a:rPr>
              <a:t>надоскучила</a:t>
            </a:r>
            <a:r>
              <a:rPr lang="ru-RU" sz="1600" dirty="0">
                <a:solidFill>
                  <a:srgbClr val="C00000"/>
                </a:solidFill>
                <a:latin typeface="Izhitsa" pitchFamily="34" charset="0"/>
              </a:rPr>
              <a:t>,</a:t>
            </a:r>
            <a:br>
              <a:rPr lang="ru-RU" sz="1600" dirty="0">
                <a:solidFill>
                  <a:srgbClr val="C00000"/>
                </a:solidFill>
                <a:latin typeface="Izhitsa" pitchFamily="34" charset="0"/>
              </a:rPr>
            </a:br>
            <a:r>
              <a:rPr lang="ru-RU" sz="1600" dirty="0">
                <a:solidFill>
                  <a:srgbClr val="C00000"/>
                </a:solidFill>
                <a:latin typeface="Izhitsa" pitchFamily="34" charset="0"/>
              </a:rPr>
              <a:t>Руки, ноги отморозила!</a:t>
            </a:r>
          </a:p>
          <a:p>
            <a:pPr algn="just"/>
            <a:r>
              <a:rPr lang="ru-RU" sz="1600" dirty="0">
                <a:solidFill>
                  <a:srgbClr val="C00000"/>
                </a:solidFill>
                <a:latin typeface="Izhitsa" pitchFamily="34" charset="0"/>
              </a:rPr>
              <a:t>Птицы приносили на крыльях весну. Если птица садилась на женщину, считалось, что весь год у нее будет удачным и счастливым.</a:t>
            </a:r>
          </a:p>
          <a:p>
            <a:pPr algn="just"/>
            <a:r>
              <a:rPr lang="ru-RU" sz="1600" dirty="0">
                <a:solidFill>
                  <a:srgbClr val="C00000"/>
                </a:solidFill>
                <a:latin typeface="Izhitsa" pitchFamily="34" charset="0"/>
              </a:rPr>
              <a:t>Потому и обрядовая кукла вся усыпана птичками, их должно быть нечетное количество, и одна непременно должна сидеть на голове.</a:t>
            </a:r>
          </a:p>
          <a:p>
            <a:r>
              <a:rPr lang="ru-RU" sz="1600" dirty="0">
                <a:solidFill>
                  <a:srgbClr val="C00000"/>
                </a:solidFill>
                <a:latin typeface="Izhitsa" pitchFamily="34" charset="0"/>
              </a:rPr>
              <a:t/>
            </a:r>
            <a:br>
              <a:rPr lang="ru-RU" sz="1600" dirty="0">
                <a:solidFill>
                  <a:srgbClr val="C00000"/>
                </a:solidFill>
                <a:latin typeface="Izhitsa" pitchFamily="34" charset="0"/>
              </a:rPr>
            </a:br>
            <a:endParaRPr lang="ru-RU" sz="1600" dirty="0">
              <a:solidFill>
                <a:srgbClr val="000000"/>
              </a:solidFill>
            </a:endParaRPr>
          </a:p>
          <a:p>
            <a:endParaRPr lang="ru-RU" sz="1600" dirty="0">
              <a:solidFill>
                <a:srgbClr val="C00000"/>
              </a:solidFill>
              <a:latin typeface="Izhitsa" pitchFamily="34" charset="0"/>
            </a:endParaRPr>
          </a:p>
        </p:txBody>
      </p:sp>
      <p:sp>
        <p:nvSpPr>
          <p:cNvPr id="4" name="TextBox 3"/>
          <p:cNvSpPr txBox="1"/>
          <p:nvPr/>
        </p:nvSpPr>
        <p:spPr>
          <a:xfrm>
            <a:off x="2483768" y="620688"/>
            <a:ext cx="3659976" cy="646331"/>
          </a:xfrm>
          <a:prstGeom prst="rect">
            <a:avLst/>
          </a:prstGeom>
          <a:noFill/>
        </p:spPr>
        <p:txBody>
          <a:bodyPr wrap="none" rtlCol="0">
            <a:spAutoFit/>
          </a:bodyPr>
          <a:lstStyle/>
          <a:p>
            <a:r>
              <a:rPr lang="ru-RU" sz="3600" b="1" dirty="0" smtClean="0">
                <a:solidFill>
                  <a:srgbClr val="C00000"/>
                </a:solidFill>
                <a:latin typeface="Izhitsa" pitchFamily="34" charset="0"/>
              </a:rPr>
              <a:t>Женщина-птица</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550" t="6826" r="3209" b="7302"/>
          <a:stretch/>
        </p:blipFill>
        <p:spPr>
          <a:xfrm>
            <a:off x="5364088" y="1628800"/>
            <a:ext cx="3125370" cy="4473082"/>
          </a:xfrm>
          <a:prstGeom prst="rect">
            <a:avLst/>
          </a:prstGeom>
        </p:spPr>
      </p:pic>
    </p:spTree>
    <p:extLst>
      <p:ext uri="{BB962C8B-B14F-4D97-AF65-F5344CB8AC3E}">
        <p14:creationId xmlns:p14="http://schemas.microsoft.com/office/powerpoint/2010/main" val="4149877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3995936" y="1412776"/>
            <a:ext cx="4536504" cy="4770537"/>
          </a:xfrm>
          <a:prstGeom prst="rect">
            <a:avLst/>
          </a:prstGeom>
          <a:noFill/>
        </p:spPr>
        <p:txBody>
          <a:bodyPr wrap="square" rtlCol="0">
            <a:spAutoFit/>
          </a:bodyPr>
          <a:lstStyle/>
          <a:p>
            <a:r>
              <a:rPr lang="ru-RU" sz="1600" dirty="0">
                <a:solidFill>
                  <a:srgbClr val="C00000"/>
                </a:solidFill>
                <a:latin typeface="Izhitsa" pitchFamily="34" charset="0"/>
              </a:rPr>
              <a:t>Кукла </a:t>
            </a:r>
            <a:r>
              <a:rPr lang="ru-RU" sz="1600" dirty="0" smtClean="0">
                <a:solidFill>
                  <a:srgbClr val="C00000"/>
                </a:solidFill>
                <a:latin typeface="Izhitsa" pitchFamily="34" charset="0"/>
              </a:rPr>
              <a:t>— </a:t>
            </a:r>
            <a:r>
              <a:rPr lang="ru-RU" sz="1600" dirty="0">
                <a:solidFill>
                  <a:srgbClr val="C00000"/>
                </a:solidFill>
                <a:latin typeface="Izhitsa" pitchFamily="34" charset="0"/>
              </a:rPr>
              <a:t>очень символичная и простая в изготовлении. Маленькую куколку девочки могли использовать для игр в качестве куклы-мужчины. </a:t>
            </a:r>
            <a:endParaRPr lang="ru-RU" sz="1600" dirty="0" smtClean="0">
              <a:solidFill>
                <a:srgbClr val="C00000"/>
              </a:solidFill>
              <a:latin typeface="Izhitsa" pitchFamily="34" charset="0"/>
            </a:endParaRPr>
          </a:p>
          <a:p>
            <a:r>
              <a:rPr lang="ru-RU" sz="1600" dirty="0" smtClean="0">
                <a:solidFill>
                  <a:srgbClr val="C00000"/>
                </a:solidFill>
                <a:latin typeface="Izhitsa" pitchFamily="34" charset="0"/>
              </a:rPr>
              <a:t>Но </a:t>
            </a:r>
            <a:r>
              <a:rPr lang="ru-RU" sz="1600" dirty="0">
                <a:solidFill>
                  <a:srgbClr val="C00000"/>
                </a:solidFill>
                <a:latin typeface="Izhitsa" pitchFamily="34" charset="0"/>
              </a:rPr>
              <a:t>важнее были куклы в человеческий рост, которых делали на Крещенье. На святочной неделе во время гуляний парни наряжались, надевали маски. Считалось, что в таких ряженых могут заселиться злые духи, поэтому обязательным был обряд омовения в проруби на Крещение. </a:t>
            </a:r>
            <a:endParaRPr lang="ru-RU" sz="1600" dirty="0" smtClean="0">
              <a:solidFill>
                <a:srgbClr val="C00000"/>
              </a:solidFill>
              <a:latin typeface="Izhitsa" pitchFamily="34" charset="0"/>
            </a:endParaRPr>
          </a:p>
          <a:p>
            <a:r>
              <a:rPr lang="ru-RU" sz="1600" dirty="0" smtClean="0">
                <a:solidFill>
                  <a:srgbClr val="C00000"/>
                </a:solidFill>
                <a:latin typeface="Izhitsa" pitchFamily="34" charset="0"/>
              </a:rPr>
              <a:t>Такой </a:t>
            </a:r>
            <a:r>
              <a:rPr lang="ru-RU" sz="1600" dirty="0">
                <a:solidFill>
                  <a:srgbClr val="C00000"/>
                </a:solidFill>
                <a:latin typeface="Izhitsa" pitchFamily="34" charset="0"/>
              </a:rPr>
              <a:t>Крестец ставили в сугроб возле проруби, чтобы нечисть, которую выгнали святой водой, не вселилась в кого-нибудь другого. Для привлечения внимания злых духов Крестец украшали полосками ярких цветных тканей.</a:t>
            </a:r>
            <a:br>
              <a:rPr lang="ru-RU" sz="1600" dirty="0">
                <a:solidFill>
                  <a:srgbClr val="C00000"/>
                </a:solidFill>
                <a:latin typeface="Izhitsa" pitchFamily="34" charset="0"/>
              </a:rPr>
            </a:br>
            <a:r>
              <a:rPr lang="ru-RU" sz="1600" dirty="0">
                <a:solidFill>
                  <a:srgbClr val="C00000"/>
                </a:solidFill>
                <a:latin typeface="Izhitsa" pitchFamily="34" charset="0"/>
              </a:rPr>
              <a:t/>
            </a:r>
            <a:br>
              <a:rPr lang="ru-RU" sz="1600" dirty="0">
                <a:solidFill>
                  <a:srgbClr val="C00000"/>
                </a:solidFill>
                <a:latin typeface="Izhitsa" pitchFamily="34" charset="0"/>
              </a:rPr>
            </a:br>
            <a:endParaRPr lang="ru-RU" sz="1600" u="none" strike="noStrike" dirty="0">
              <a:solidFill>
                <a:srgbClr val="C00000"/>
              </a:solidFill>
              <a:effectLst/>
              <a:latin typeface="Izhitsa" pitchFamily="34" charset="0"/>
            </a:endParaRPr>
          </a:p>
        </p:txBody>
      </p:sp>
      <p:sp>
        <p:nvSpPr>
          <p:cNvPr id="5" name="TextBox 4"/>
          <p:cNvSpPr txBox="1"/>
          <p:nvPr/>
        </p:nvSpPr>
        <p:spPr>
          <a:xfrm>
            <a:off x="3132895" y="620688"/>
            <a:ext cx="1943161" cy="646331"/>
          </a:xfrm>
          <a:prstGeom prst="rect">
            <a:avLst/>
          </a:prstGeom>
          <a:noFill/>
        </p:spPr>
        <p:txBody>
          <a:bodyPr wrap="none" rtlCol="0">
            <a:spAutoFit/>
          </a:bodyPr>
          <a:lstStyle/>
          <a:p>
            <a:r>
              <a:rPr lang="ru-RU" sz="3600" b="1" dirty="0" smtClean="0">
                <a:solidFill>
                  <a:srgbClr val="C00000"/>
                </a:solidFill>
                <a:latin typeface="Izhitsa" pitchFamily="34" charset="0"/>
              </a:rPr>
              <a:t>Крестец</a:t>
            </a:r>
            <a:endParaRPr lang="ru-RU" sz="3600" b="1" dirty="0">
              <a:solidFill>
                <a:srgbClr val="C00000"/>
              </a:solidFill>
              <a:latin typeface="Izhitsa" pitchFamily="34"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8223" t="13763" r="12042" b="5714"/>
          <a:stretch/>
        </p:blipFill>
        <p:spPr>
          <a:xfrm>
            <a:off x="755576" y="1442053"/>
            <a:ext cx="3058499" cy="4645387"/>
          </a:xfrm>
          <a:prstGeom prst="rect">
            <a:avLst/>
          </a:prstGeom>
        </p:spPr>
      </p:pic>
    </p:spTree>
    <p:extLst>
      <p:ext uri="{BB962C8B-B14F-4D97-AF65-F5344CB8AC3E}">
        <p14:creationId xmlns:p14="http://schemas.microsoft.com/office/powerpoint/2010/main" val="920351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4" name="TextBox 3"/>
          <p:cNvSpPr txBox="1"/>
          <p:nvPr/>
        </p:nvSpPr>
        <p:spPr>
          <a:xfrm>
            <a:off x="2267744" y="692696"/>
            <a:ext cx="4802918" cy="646331"/>
          </a:xfrm>
          <a:prstGeom prst="rect">
            <a:avLst/>
          </a:prstGeom>
          <a:noFill/>
        </p:spPr>
        <p:txBody>
          <a:bodyPr wrap="none" rtlCol="0">
            <a:spAutoFit/>
          </a:bodyPr>
          <a:lstStyle/>
          <a:p>
            <a:r>
              <a:rPr lang="ru-RU" sz="3600" b="1" dirty="0" err="1" smtClean="0">
                <a:solidFill>
                  <a:srgbClr val="C00000"/>
                </a:solidFill>
                <a:latin typeface="Izhitsa" pitchFamily="34" charset="0"/>
              </a:rPr>
              <a:t>Симеон-Летопроводец</a:t>
            </a:r>
            <a:endParaRPr lang="ru-RU" sz="3600" b="1" dirty="0">
              <a:solidFill>
                <a:srgbClr val="C00000"/>
              </a:solidFill>
              <a:latin typeface="Izhitsa" pitchFamily="34" charset="0"/>
            </a:endParaRPr>
          </a:p>
        </p:txBody>
      </p:sp>
      <p:sp>
        <p:nvSpPr>
          <p:cNvPr id="5" name="TextBox 4"/>
          <p:cNvSpPr txBox="1"/>
          <p:nvPr/>
        </p:nvSpPr>
        <p:spPr>
          <a:xfrm>
            <a:off x="683569" y="1330890"/>
            <a:ext cx="7920879" cy="2031325"/>
          </a:xfrm>
          <a:prstGeom prst="rect">
            <a:avLst/>
          </a:prstGeom>
          <a:noFill/>
        </p:spPr>
        <p:txBody>
          <a:bodyPr wrap="square" rtlCol="0">
            <a:spAutoFit/>
          </a:bodyPr>
          <a:lstStyle/>
          <a:p>
            <a:r>
              <a:rPr lang="ru-RU" sz="1400" dirty="0">
                <a:solidFill>
                  <a:srgbClr val="C00000"/>
                </a:solidFill>
                <a:latin typeface="Izhitsa" pitchFamily="34" charset="0"/>
              </a:rPr>
              <a:t>Этот оберег – символ бесконечности жизни, мужского начала, без которого женское – слабо и бесплодно. Позже появилась традиция дарить этот оберег - куклу </a:t>
            </a:r>
            <a:r>
              <a:rPr lang="ru-RU" sz="1400" dirty="0" err="1">
                <a:solidFill>
                  <a:srgbClr val="C00000"/>
                </a:solidFill>
                <a:latin typeface="Izhitsa" pitchFamily="34" charset="0"/>
              </a:rPr>
              <a:t>Симеон</a:t>
            </a:r>
            <a:r>
              <a:rPr lang="ru-RU" sz="1400" dirty="0">
                <a:solidFill>
                  <a:srgbClr val="C00000"/>
                </a:solidFill>
                <a:latin typeface="Izhitsa" pitchFamily="34" charset="0"/>
              </a:rPr>
              <a:t> Столпник - мужчинам, чтобы их силы никогда не иссякали</a:t>
            </a:r>
            <a:r>
              <a:rPr lang="ru-RU" sz="1400" dirty="0" smtClean="0">
                <a:solidFill>
                  <a:srgbClr val="C00000"/>
                </a:solidFill>
                <a:latin typeface="Izhitsa" pitchFamily="34" charset="0"/>
              </a:rPr>
              <a:t>.</a:t>
            </a:r>
          </a:p>
          <a:p>
            <a:endParaRPr lang="ru-RU" sz="1400" dirty="0" smtClean="0">
              <a:solidFill>
                <a:srgbClr val="C00000"/>
              </a:solidFill>
              <a:latin typeface="Izhitsa" pitchFamily="34" charset="0"/>
            </a:endParaRPr>
          </a:p>
          <a:p>
            <a:r>
              <a:rPr lang="ru-RU" sz="1400" dirty="0">
                <a:solidFill>
                  <a:srgbClr val="C00000"/>
                </a:solidFill>
                <a:latin typeface="Izhitsa" pitchFamily="34" charset="0"/>
              </a:rPr>
              <a:t>Так же с этим днем связан не менее важный обряд - так называемые </a:t>
            </a:r>
            <a:r>
              <a:rPr lang="ru-RU" sz="1400" dirty="0" smtClean="0">
                <a:solidFill>
                  <a:srgbClr val="C00000"/>
                </a:solidFill>
                <a:latin typeface="Izhitsa" pitchFamily="34" charset="0"/>
              </a:rPr>
              <a:t>Постриг </a:t>
            </a:r>
            <a:r>
              <a:rPr lang="ru-RU" sz="1400" dirty="0">
                <a:solidFill>
                  <a:srgbClr val="C00000"/>
                </a:solidFill>
                <a:latin typeface="Izhitsa" pitchFamily="34" charset="0"/>
              </a:rPr>
              <a:t>и </a:t>
            </a:r>
            <a:r>
              <a:rPr lang="ru-RU" sz="1400" dirty="0" err="1" smtClean="0">
                <a:solidFill>
                  <a:srgbClr val="C00000"/>
                </a:solidFill>
                <a:latin typeface="Izhitsa" pitchFamily="34" charset="0"/>
              </a:rPr>
              <a:t>Сажение</a:t>
            </a:r>
            <a:r>
              <a:rPr lang="ru-RU" sz="1400" dirty="0" smtClean="0">
                <a:solidFill>
                  <a:srgbClr val="C00000"/>
                </a:solidFill>
                <a:latin typeface="Izhitsa" pitchFamily="34" charset="0"/>
              </a:rPr>
              <a:t> </a:t>
            </a:r>
            <a:r>
              <a:rPr lang="ru-RU" sz="1400" dirty="0">
                <a:solidFill>
                  <a:srgbClr val="C00000"/>
                </a:solidFill>
                <a:latin typeface="Izhitsa" pitchFamily="34" charset="0"/>
              </a:rPr>
              <a:t>на </a:t>
            </a:r>
            <a:r>
              <a:rPr lang="ru-RU" sz="1400" dirty="0" smtClean="0">
                <a:solidFill>
                  <a:srgbClr val="C00000"/>
                </a:solidFill>
                <a:latin typeface="Izhitsa" pitchFamily="34" charset="0"/>
              </a:rPr>
              <a:t>коня </a:t>
            </a:r>
            <a:r>
              <a:rPr lang="ru-RU" sz="1400" dirty="0">
                <a:solidFill>
                  <a:srgbClr val="C00000"/>
                </a:solidFill>
                <a:latin typeface="Izhitsa" pitchFamily="34" charset="0"/>
              </a:rPr>
              <a:t>при переходе из младенчества в четвертом году жизни. О нем весьма часто упоминают наши летописи. Ко дню </a:t>
            </a:r>
            <a:r>
              <a:rPr lang="ru-RU" sz="1400" dirty="0" err="1">
                <a:solidFill>
                  <a:srgbClr val="C00000"/>
                </a:solidFill>
                <a:latin typeface="Izhitsa" pitchFamily="34" charset="0"/>
              </a:rPr>
              <a:t>Симеона-Летопроводца</a:t>
            </a:r>
            <a:r>
              <a:rPr lang="ru-RU" sz="1400" dirty="0">
                <a:solidFill>
                  <a:srgbClr val="C00000"/>
                </a:solidFill>
                <a:latin typeface="Izhitsa" pitchFamily="34" charset="0"/>
              </a:rPr>
              <a:t> заканчивались основные полевые работы и начиналась пора свадеб</a:t>
            </a:r>
            <a:r>
              <a:rPr lang="ru-RU" sz="1400" dirty="0" smtClean="0">
                <a:solidFill>
                  <a:srgbClr val="C00000"/>
                </a:solidFill>
                <a:latin typeface="Izhitsa" pitchFamily="34" charset="0"/>
              </a:rPr>
              <a:t>.</a:t>
            </a:r>
          </a:p>
          <a:p>
            <a:endParaRPr lang="ru-RU" sz="1400" dirty="0" smtClean="0">
              <a:solidFill>
                <a:srgbClr val="C00000"/>
              </a:solidFill>
              <a:latin typeface="Izhitsa"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969" t="3652" r="3210" b="4285"/>
          <a:stretch/>
        </p:blipFill>
        <p:spPr>
          <a:xfrm>
            <a:off x="6216018" y="2852936"/>
            <a:ext cx="2244414" cy="3312368"/>
          </a:xfrm>
          <a:prstGeom prst="rect">
            <a:avLst/>
          </a:prstGeom>
        </p:spPr>
      </p:pic>
      <p:sp>
        <p:nvSpPr>
          <p:cNvPr id="6" name="TextBox 5"/>
          <p:cNvSpPr txBox="1"/>
          <p:nvPr/>
        </p:nvSpPr>
        <p:spPr>
          <a:xfrm>
            <a:off x="683570" y="3140968"/>
            <a:ext cx="5477476" cy="2246769"/>
          </a:xfrm>
          <a:prstGeom prst="rect">
            <a:avLst/>
          </a:prstGeom>
          <a:noFill/>
        </p:spPr>
        <p:txBody>
          <a:bodyPr wrap="square" rtlCol="0">
            <a:spAutoFit/>
          </a:bodyPr>
          <a:lstStyle/>
          <a:p>
            <a:pPr lvl="0"/>
            <a:r>
              <a:rPr lang="ru-RU" sz="1400" dirty="0">
                <a:solidFill>
                  <a:srgbClr val="C00000"/>
                </a:solidFill>
                <a:latin typeface="Izhitsa" pitchFamily="34" charset="0"/>
              </a:rPr>
              <a:t>После окончания полевых работ начинались гуляния парней, записанных рекрутами в армию.</a:t>
            </a:r>
            <a:r>
              <a:rPr lang="ru-RU" sz="1400" b="1" dirty="0">
                <a:solidFill>
                  <a:srgbClr val="C00000"/>
                </a:solidFill>
                <a:latin typeface="Izhitsa" pitchFamily="34" charset="0"/>
              </a:rPr>
              <a:t> </a:t>
            </a:r>
            <a:r>
              <a:rPr lang="ru-RU" sz="1400" dirty="0">
                <a:solidFill>
                  <a:srgbClr val="C00000"/>
                </a:solidFill>
                <a:latin typeface="Izhitsa" pitchFamily="34" charset="0"/>
              </a:rPr>
              <a:t>Их можно было легко узнать, потом что они до ноября только в праздничной одежде. Во время проводов рекрутов были воссозданы древние обряды, связанные с хозяином дома, когда при длительных отлучках хозяина ему на подмену делали куклу, набивая старые вещи соломой. Куклу сажали в красный угол избы. Все уважительно обращались к кукле, как к настоящему хозяину. Когда хозяин возвращался, делали плот и отпускали на нём куклу по реке, приговаривая: «Уноси с собой кручину и горькую разлуку.</a:t>
            </a:r>
          </a:p>
        </p:txBody>
      </p:sp>
    </p:spTree>
    <p:extLst>
      <p:ext uri="{BB962C8B-B14F-4D97-AF65-F5344CB8AC3E}">
        <p14:creationId xmlns:p14="http://schemas.microsoft.com/office/powerpoint/2010/main" val="2887359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710827" y="1340768"/>
            <a:ext cx="7605589" cy="1077218"/>
          </a:xfrm>
          <a:prstGeom prst="rect">
            <a:avLst/>
          </a:prstGeom>
          <a:noFill/>
        </p:spPr>
        <p:txBody>
          <a:bodyPr wrap="square" rtlCol="0">
            <a:spAutoFit/>
          </a:bodyPr>
          <a:lstStyle/>
          <a:p>
            <a:r>
              <a:rPr lang="ru-RU" sz="1600" dirty="0">
                <a:solidFill>
                  <a:srgbClr val="C00000"/>
                </a:solidFill>
                <a:latin typeface="Izhitsa" pitchFamily="34" charset="0"/>
              </a:rPr>
              <a:t>Собирая мужчин в дорогу, нередко девушки (женщины) вместе с вещами клали любимым сделанную своими руками миниатюрную куколку-оберег «</a:t>
            </a:r>
            <a:r>
              <a:rPr lang="ru-RU" sz="1600" dirty="0" err="1">
                <a:solidFill>
                  <a:srgbClr val="C00000"/>
                </a:solidFill>
                <a:latin typeface="Izhitsa" pitchFamily="34" charset="0"/>
              </a:rPr>
              <a:t>Подорожницу</a:t>
            </a:r>
            <a:r>
              <a:rPr lang="ru-RU" sz="1600" dirty="0">
                <a:solidFill>
                  <a:srgbClr val="C00000"/>
                </a:solidFill>
                <a:latin typeface="Izhitsa" pitchFamily="34" charset="0"/>
              </a:rPr>
              <a:t>» из кусочков ткани. В руках куклы располагался узелок, в котором были спрятаны несколько крупинок пшена или иной крупы и нитки. </a:t>
            </a:r>
            <a:endParaRPr lang="ru-RU" dirty="0">
              <a:effectLst/>
            </a:endParaRPr>
          </a:p>
        </p:txBody>
      </p:sp>
      <p:sp>
        <p:nvSpPr>
          <p:cNvPr id="4" name="TextBox 3"/>
          <p:cNvSpPr txBox="1"/>
          <p:nvPr/>
        </p:nvSpPr>
        <p:spPr>
          <a:xfrm>
            <a:off x="2699792" y="764704"/>
            <a:ext cx="2940228" cy="646331"/>
          </a:xfrm>
          <a:prstGeom prst="rect">
            <a:avLst/>
          </a:prstGeom>
          <a:noFill/>
        </p:spPr>
        <p:txBody>
          <a:bodyPr wrap="none" rtlCol="0">
            <a:spAutoFit/>
          </a:bodyPr>
          <a:lstStyle/>
          <a:p>
            <a:r>
              <a:rPr lang="ru-RU" sz="3600" b="1" dirty="0" err="1" smtClean="0">
                <a:solidFill>
                  <a:srgbClr val="C00000"/>
                </a:solidFill>
                <a:latin typeface="Izhitsa" pitchFamily="34" charset="0"/>
              </a:rPr>
              <a:t>Подорожница</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0575" b="15556"/>
          <a:stretch/>
        </p:blipFill>
        <p:spPr>
          <a:xfrm>
            <a:off x="710827" y="2780928"/>
            <a:ext cx="3375092" cy="3242101"/>
          </a:xfrm>
          <a:prstGeom prst="rect">
            <a:avLst/>
          </a:prstGeom>
        </p:spPr>
      </p:pic>
      <p:sp>
        <p:nvSpPr>
          <p:cNvPr id="6" name="TextBox 5"/>
          <p:cNvSpPr txBox="1"/>
          <p:nvPr/>
        </p:nvSpPr>
        <p:spPr>
          <a:xfrm>
            <a:off x="4355976" y="2348880"/>
            <a:ext cx="4032448" cy="1631216"/>
          </a:xfrm>
          <a:prstGeom prst="rect">
            <a:avLst/>
          </a:prstGeom>
          <a:noFill/>
        </p:spPr>
        <p:txBody>
          <a:bodyPr wrap="square" rtlCol="0">
            <a:spAutoFit/>
          </a:bodyPr>
          <a:lstStyle/>
          <a:p>
            <a:r>
              <a:rPr lang="ru-RU" sz="1600" dirty="0">
                <a:solidFill>
                  <a:srgbClr val="C00000"/>
                </a:solidFill>
                <a:latin typeface="Izhitsa" pitchFamily="34" charset="0"/>
              </a:rPr>
              <a:t>Крупа являлась неким символом сытости, дабы путник всегда был в дороге сыт. Нитки клали с целью, чтобы путник всегда сумел найти дорогу домой. </a:t>
            </a:r>
            <a:br>
              <a:rPr lang="ru-RU" sz="1600" dirty="0">
                <a:solidFill>
                  <a:srgbClr val="C00000"/>
                </a:solidFill>
                <a:latin typeface="Izhitsa" pitchFamily="34" charset="0"/>
              </a:rPr>
            </a:br>
            <a:r>
              <a:rPr lang="ru-RU" dirty="0">
                <a:solidFill>
                  <a:prstClr val="black"/>
                </a:solidFill>
              </a:rPr>
              <a:t/>
            </a:r>
            <a:br>
              <a:rPr lang="ru-RU" dirty="0">
                <a:solidFill>
                  <a:prstClr val="black"/>
                </a:solidFill>
              </a:rPr>
            </a:br>
            <a:endParaRPr lang="ru-RU" dirty="0"/>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6786" t="4164" r="7262" b="7334"/>
          <a:stretch/>
        </p:blipFill>
        <p:spPr>
          <a:xfrm>
            <a:off x="4599904" y="3596326"/>
            <a:ext cx="3544591" cy="2426703"/>
          </a:xfrm>
          <a:prstGeom prst="rect">
            <a:avLst/>
          </a:prstGeom>
        </p:spPr>
      </p:pic>
    </p:spTree>
    <p:extLst>
      <p:ext uri="{BB962C8B-B14F-4D97-AF65-F5344CB8AC3E}">
        <p14:creationId xmlns:p14="http://schemas.microsoft.com/office/powerpoint/2010/main" val="3301273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3563888" y="1628800"/>
            <a:ext cx="4896544" cy="4278094"/>
          </a:xfrm>
          <a:prstGeom prst="rect">
            <a:avLst/>
          </a:prstGeom>
          <a:noFill/>
        </p:spPr>
        <p:txBody>
          <a:bodyPr wrap="square" rtlCol="0">
            <a:spAutoFit/>
          </a:bodyPr>
          <a:lstStyle/>
          <a:p>
            <a:r>
              <a:rPr lang="ru-RU" sz="1600" dirty="0">
                <a:solidFill>
                  <a:srgbClr val="C00000"/>
                </a:solidFill>
                <a:latin typeface="Izhitsa" pitchFamily="34" charset="0"/>
              </a:rPr>
              <a:t>Весну на Руси встречали славянским обрядом «</a:t>
            </a:r>
            <a:r>
              <a:rPr lang="ru-RU" sz="1600" dirty="0" err="1">
                <a:solidFill>
                  <a:srgbClr val="C00000"/>
                </a:solidFill>
                <a:latin typeface="Izhitsa" pitchFamily="34" charset="0"/>
              </a:rPr>
              <a:t>закликания</a:t>
            </a:r>
            <a:r>
              <a:rPr lang="ru-RU" sz="1600" dirty="0">
                <a:solidFill>
                  <a:srgbClr val="C00000"/>
                </a:solidFill>
                <a:latin typeface="Izhitsa" pitchFamily="34" charset="0"/>
              </a:rPr>
              <a:t> весны» вместе с традиционными нитяными куколками </a:t>
            </a:r>
            <a:r>
              <a:rPr lang="ru-RU" sz="1600" dirty="0" err="1">
                <a:solidFill>
                  <a:srgbClr val="C00000"/>
                </a:solidFill>
                <a:latin typeface="Izhitsa" pitchFamily="34" charset="0"/>
              </a:rPr>
              <a:t>Мартиничками</a:t>
            </a:r>
            <a:r>
              <a:rPr lang="ru-RU" sz="1600" dirty="0">
                <a:solidFill>
                  <a:srgbClr val="C00000"/>
                </a:solidFill>
                <a:latin typeface="Izhitsa" pitchFamily="34" charset="0"/>
              </a:rPr>
              <a:t>. </a:t>
            </a:r>
            <a:endParaRPr lang="ru-RU" sz="1600" dirty="0" smtClean="0">
              <a:solidFill>
                <a:srgbClr val="C00000"/>
              </a:solidFill>
              <a:latin typeface="Izhitsa" pitchFamily="34" charset="0"/>
            </a:endParaRPr>
          </a:p>
          <a:p>
            <a:endParaRPr lang="ru-RU" sz="1600" dirty="0" smtClean="0">
              <a:solidFill>
                <a:srgbClr val="C00000"/>
              </a:solidFill>
              <a:latin typeface="Izhitsa" pitchFamily="34" charset="0"/>
            </a:endParaRPr>
          </a:p>
          <a:p>
            <a:r>
              <a:rPr lang="ru-RU" sz="1600" dirty="0" smtClean="0">
                <a:solidFill>
                  <a:srgbClr val="C00000"/>
                </a:solidFill>
                <a:latin typeface="Izhitsa" pitchFamily="34" charset="0"/>
              </a:rPr>
              <a:t>Праздник </a:t>
            </a:r>
            <a:r>
              <a:rPr lang="ru-RU" sz="1600" dirty="0">
                <a:solidFill>
                  <a:srgbClr val="C00000"/>
                </a:solidFill>
                <a:latin typeface="Izhitsa" pitchFamily="34" charset="0"/>
              </a:rPr>
              <a:t>приходился на начало марта, отсюда и название кукол – </a:t>
            </a:r>
            <a:r>
              <a:rPr lang="ru-RU" sz="1600" dirty="0" err="1">
                <a:solidFill>
                  <a:srgbClr val="C00000"/>
                </a:solidFill>
                <a:latin typeface="Izhitsa" pitchFamily="34" charset="0"/>
              </a:rPr>
              <a:t>Мартинички</a:t>
            </a:r>
            <a:r>
              <a:rPr lang="ru-RU" sz="1600" dirty="0">
                <a:solidFill>
                  <a:srgbClr val="C00000"/>
                </a:solidFill>
                <a:latin typeface="Izhitsa" pitchFamily="34" charset="0"/>
              </a:rPr>
              <a:t>. Это композиция из пары куколок разного цвета: белого – символа уходящей зимы и красного – символа весны и жаркого солнца. </a:t>
            </a:r>
            <a:endParaRPr lang="ru-RU" sz="1600" dirty="0" smtClean="0">
              <a:solidFill>
                <a:srgbClr val="C00000"/>
              </a:solidFill>
              <a:latin typeface="Izhitsa" pitchFamily="34" charset="0"/>
            </a:endParaRPr>
          </a:p>
          <a:p>
            <a:endParaRPr lang="ru-RU" sz="1600" dirty="0" smtClean="0">
              <a:solidFill>
                <a:srgbClr val="C00000"/>
              </a:solidFill>
              <a:latin typeface="Izhitsa" pitchFamily="34" charset="0"/>
            </a:endParaRPr>
          </a:p>
          <a:p>
            <a:r>
              <a:rPr lang="ru-RU" sz="1600" dirty="0" err="1" smtClean="0">
                <a:solidFill>
                  <a:srgbClr val="C00000"/>
                </a:solidFill>
                <a:latin typeface="Izhitsa" pitchFamily="34" charset="0"/>
              </a:rPr>
              <a:t>Мартиничек</a:t>
            </a:r>
            <a:r>
              <a:rPr lang="ru-RU" sz="1600" dirty="0" smtClean="0">
                <a:solidFill>
                  <a:srgbClr val="C00000"/>
                </a:solidFill>
                <a:latin typeface="Izhitsa" pitchFamily="34" charset="0"/>
              </a:rPr>
              <a:t> </a:t>
            </a:r>
            <a:r>
              <a:rPr lang="ru-RU" sz="1600" dirty="0">
                <a:solidFill>
                  <a:srgbClr val="C00000"/>
                </a:solidFill>
                <a:latin typeface="Izhitsa" pitchFamily="34" charset="0"/>
              </a:rPr>
              <a:t>развешивали на ветвях деревьев, а дети привязывали куколок на длинные шесты, бегали с ними по деревне и закликали весну</a:t>
            </a:r>
            <a:r>
              <a:rPr lang="ru-RU" sz="1600" dirty="0" smtClean="0">
                <a:solidFill>
                  <a:srgbClr val="C00000"/>
                </a:solidFill>
                <a:latin typeface="Izhitsa" pitchFamily="34" charset="0"/>
              </a:rPr>
              <a:t>.</a:t>
            </a:r>
          </a:p>
          <a:p>
            <a:r>
              <a:rPr lang="ru-RU" sz="1600" dirty="0" smtClean="0">
                <a:solidFill>
                  <a:srgbClr val="C00000"/>
                </a:solidFill>
                <a:latin typeface="Izhitsa" pitchFamily="34" charset="0"/>
              </a:rPr>
              <a:t> </a:t>
            </a:r>
          </a:p>
          <a:p>
            <a:r>
              <a:rPr lang="ru-RU" sz="1600" dirty="0" smtClean="0">
                <a:solidFill>
                  <a:srgbClr val="C00000"/>
                </a:solidFill>
                <a:latin typeface="Izhitsa" pitchFamily="34" charset="0"/>
              </a:rPr>
              <a:t>Кроме </a:t>
            </a:r>
            <a:r>
              <a:rPr lang="ru-RU" sz="1600" dirty="0">
                <a:solidFill>
                  <a:srgbClr val="C00000"/>
                </a:solidFill>
                <a:latin typeface="Izhitsa" pitchFamily="34" charset="0"/>
              </a:rPr>
              <a:t>этого маленьких куколок-</a:t>
            </a:r>
            <a:r>
              <a:rPr lang="ru-RU" sz="1600" dirty="0" err="1">
                <a:solidFill>
                  <a:srgbClr val="C00000"/>
                </a:solidFill>
                <a:latin typeface="Izhitsa" pitchFamily="34" charset="0"/>
              </a:rPr>
              <a:t>обережков</a:t>
            </a:r>
            <a:r>
              <a:rPr lang="ru-RU" sz="1600" dirty="0">
                <a:solidFill>
                  <a:srgbClr val="C00000"/>
                </a:solidFill>
                <a:latin typeface="Izhitsa" pitchFamily="34" charset="0"/>
              </a:rPr>
              <a:t> дарили друг другу с пожеланием счастья и благополучия.</a:t>
            </a:r>
          </a:p>
        </p:txBody>
      </p:sp>
      <p:sp>
        <p:nvSpPr>
          <p:cNvPr id="4" name="TextBox 3"/>
          <p:cNvSpPr txBox="1"/>
          <p:nvPr/>
        </p:nvSpPr>
        <p:spPr>
          <a:xfrm>
            <a:off x="2843808" y="694437"/>
            <a:ext cx="2844048" cy="646331"/>
          </a:xfrm>
          <a:prstGeom prst="rect">
            <a:avLst/>
          </a:prstGeom>
          <a:noFill/>
        </p:spPr>
        <p:txBody>
          <a:bodyPr wrap="none" rtlCol="0">
            <a:spAutoFit/>
          </a:bodyPr>
          <a:lstStyle/>
          <a:p>
            <a:r>
              <a:rPr lang="ru-RU" sz="3600" b="1" dirty="0" err="1" smtClean="0">
                <a:solidFill>
                  <a:srgbClr val="C00000"/>
                </a:solidFill>
                <a:latin typeface="Izhitsa" pitchFamily="34" charset="0"/>
              </a:rPr>
              <a:t>Мартинички</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015" t="10126" r="2254" b="6826"/>
          <a:stretch/>
        </p:blipFill>
        <p:spPr>
          <a:xfrm>
            <a:off x="706219" y="1700808"/>
            <a:ext cx="2798913" cy="4176464"/>
          </a:xfrm>
          <a:prstGeom prst="rect">
            <a:avLst/>
          </a:prstGeom>
        </p:spPr>
      </p:pic>
    </p:spTree>
    <p:extLst>
      <p:ext uri="{BB962C8B-B14F-4D97-AF65-F5344CB8AC3E}">
        <p14:creationId xmlns:p14="http://schemas.microsoft.com/office/powerpoint/2010/main" val="3020886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4" name="TextBox 3"/>
          <p:cNvSpPr txBox="1"/>
          <p:nvPr/>
        </p:nvSpPr>
        <p:spPr>
          <a:xfrm>
            <a:off x="2771800" y="764704"/>
            <a:ext cx="3496470" cy="646331"/>
          </a:xfrm>
          <a:prstGeom prst="rect">
            <a:avLst/>
          </a:prstGeom>
          <a:noFill/>
        </p:spPr>
        <p:txBody>
          <a:bodyPr wrap="none" rtlCol="0">
            <a:spAutoFit/>
          </a:bodyPr>
          <a:lstStyle/>
          <a:p>
            <a:r>
              <a:rPr lang="ru-RU" sz="3600" b="1" dirty="0" smtClean="0">
                <a:solidFill>
                  <a:srgbClr val="C00000"/>
                </a:solidFill>
                <a:latin typeface="Izhitsa" pitchFamily="34" charset="0"/>
              </a:rPr>
              <a:t>Солнечный конь</a:t>
            </a:r>
            <a:endParaRPr lang="ru-RU" sz="3600" b="1" dirty="0">
              <a:solidFill>
                <a:srgbClr val="C00000"/>
              </a:solidFill>
              <a:latin typeface="Izhitsa" pitchFamily="34" charset="0"/>
            </a:endParaRPr>
          </a:p>
        </p:txBody>
      </p:sp>
      <p:sp>
        <p:nvSpPr>
          <p:cNvPr id="5" name="TextBox 4"/>
          <p:cNvSpPr txBox="1"/>
          <p:nvPr/>
        </p:nvSpPr>
        <p:spPr>
          <a:xfrm>
            <a:off x="683569" y="1340768"/>
            <a:ext cx="7776864" cy="2308324"/>
          </a:xfrm>
          <a:prstGeom prst="rect">
            <a:avLst/>
          </a:prstGeom>
          <a:noFill/>
        </p:spPr>
        <p:txBody>
          <a:bodyPr wrap="square" rtlCol="0">
            <a:spAutoFit/>
          </a:bodyPr>
          <a:lstStyle/>
          <a:p>
            <a:r>
              <a:rPr lang="ru-RU" sz="1600" dirty="0">
                <a:solidFill>
                  <a:srgbClr val="C00000"/>
                </a:solidFill>
                <a:latin typeface="Izhitsa" pitchFamily="34" charset="0"/>
              </a:rPr>
              <a:t>Символ коня на протяжении всей истории человечества остается одним из самых значимых символов. Этот образ несет в себе силу, благородство, преданность и верность. Он всегда был связан с культом поклонения </a:t>
            </a:r>
            <a:r>
              <a:rPr lang="ru-RU" sz="1600" i="1" dirty="0">
                <a:solidFill>
                  <a:srgbClr val="C00000"/>
                </a:solidFill>
                <a:latin typeface="Izhitsa" pitchFamily="34" charset="0"/>
              </a:rPr>
              <a:t>СОЛНЦУ. </a:t>
            </a:r>
            <a:endParaRPr lang="ru-RU" sz="1600" i="1" dirty="0" smtClean="0">
              <a:solidFill>
                <a:srgbClr val="C00000"/>
              </a:solidFill>
              <a:latin typeface="Izhitsa" pitchFamily="34" charset="0"/>
            </a:endParaRPr>
          </a:p>
          <a:p>
            <a:pPr lvl="0"/>
            <a:r>
              <a:rPr lang="ru-RU" sz="1600" dirty="0" smtClean="0">
                <a:solidFill>
                  <a:srgbClr val="C00000"/>
                </a:solidFill>
                <a:latin typeface="Izhitsa" pitchFamily="34" charset="0"/>
              </a:rPr>
              <a:t>На </a:t>
            </a:r>
            <a:r>
              <a:rPr lang="ru-RU" sz="1600" dirty="0" err="1" smtClean="0">
                <a:solidFill>
                  <a:srgbClr val="C00000"/>
                </a:solidFill>
                <a:latin typeface="Izhitsa" pitchFamily="34" charset="0"/>
              </a:rPr>
              <a:t>Масленницу</a:t>
            </a:r>
            <a:r>
              <a:rPr lang="ru-RU" sz="1600" dirty="0" smtClean="0">
                <a:solidFill>
                  <a:srgbClr val="C00000"/>
                </a:solidFill>
                <a:latin typeface="Izhitsa" pitchFamily="34" charset="0"/>
              </a:rPr>
              <a:t> делают кукол – коней. Многие божества связаны с конями, главным солнечным божеством был бог дождя. Он объезжал небо на своей солнечной колеснице, запряженной белыми лошадьми. </a:t>
            </a:r>
            <a:r>
              <a:rPr lang="ru-RU" sz="1600" dirty="0">
                <a:solidFill>
                  <a:srgbClr val="C00000"/>
                </a:solidFill>
                <a:latin typeface="Izhitsa" pitchFamily="34" charset="0"/>
              </a:rPr>
              <a:t>Раньше На Руси Новый год праздновали 14 марта (1 марта по старому стилю), он совпадал с днем празднования древними славянами божества Овса.</a:t>
            </a:r>
          </a:p>
          <a:p>
            <a:endParaRPr lang="ru-RU" sz="1600" dirty="0" smtClean="0">
              <a:solidFill>
                <a:srgbClr val="C00000"/>
              </a:solidFill>
              <a:latin typeface="Izhitsa"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9714" b="7565"/>
          <a:stretch/>
        </p:blipFill>
        <p:spPr>
          <a:xfrm>
            <a:off x="4157029" y="3789040"/>
            <a:ext cx="4249281" cy="2337104"/>
          </a:xfrm>
          <a:prstGeom prst="rect">
            <a:avLst/>
          </a:prstGeom>
        </p:spPr>
      </p:pic>
      <p:sp>
        <p:nvSpPr>
          <p:cNvPr id="6" name="TextBox 5"/>
          <p:cNvSpPr txBox="1"/>
          <p:nvPr/>
        </p:nvSpPr>
        <p:spPr>
          <a:xfrm>
            <a:off x="683568" y="3356992"/>
            <a:ext cx="3600400" cy="2554545"/>
          </a:xfrm>
          <a:prstGeom prst="rect">
            <a:avLst/>
          </a:prstGeom>
          <a:noFill/>
        </p:spPr>
        <p:txBody>
          <a:bodyPr wrap="square" rtlCol="0">
            <a:spAutoFit/>
          </a:bodyPr>
          <a:lstStyle/>
          <a:p>
            <a:pPr lvl="0"/>
            <a:r>
              <a:rPr lang="ru-RU" sz="1600" dirty="0">
                <a:solidFill>
                  <a:srgbClr val="C00000"/>
                </a:solidFill>
                <a:latin typeface="Izhitsa" pitchFamily="34" charset="0"/>
              </a:rPr>
              <a:t>В основе этого праздника лежал солнечный символ коня. С распространением христианства традиционные основные праздники почитали лошадей как первых помощников в крестьянском труде отмечались в августе. В России коней вязали из </a:t>
            </a:r>
            <a:r>
              <a:rPr lang="ru-RU" sz="1600" dirty="0" err="1">
                <a:solidFill>
                  <a:srgbClr val="C00000"/>
                </a:solidFill>
                <a:latin typeface="Izhitsa" pitchFamily="34" charset="0"/>
              </a:rPr>
              <a:t>пжаной</a:t>
            </a:r>
            <a:r>
              <a:rPr lang="ru-RU" sz="1600" dirty="0">
                <a:solidFill>
                  <a:srgbClr val="C00000"/>
                </a:solidFill>
                <a:latin typeface="Izhitsa" pitchFamily="34" charset="0"/>
              </a:rPr>
              <a:t> соломы. Потому что пшеница была основной сельскохозяйственной культурой.</a:t>
            </a:r>
          </a:p>
        </p:txBody>
      </p:sp>
    </p:spTree>
    <p:extLst>
      <p:ext uri="{BB962C8B-B14F-4D97-AF65-F5344CB8AC3E}">
        <p14:creationId xmlns:p14="http://schemas.microsoft.com/office/powerpoint/2010/main" val="1248820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5434"/>
            <a:ext cx="6858000" cy="9144000"/>
          </a:xfrm>
          <a:prstGeom prst="rect">
            <a:avLst/>
          </a:prstGeom>
        </p:spPr>
      </p:pic>
      <p:sp>
        <p:nvSpPr>
          <p:cNvPr id="3" name="TextBox 2"/>
          <p:cNvSpPr txBox="1"/>
          <p:nvPr/>
        </p:nvSpPr>
        <p:spPr>
          <a:xfrm>
            <a:off x="2367323" y="550421"/>
            <a:ext cx="4148893" cy="646331"/>
          </a:xfrm>
          <a:prstGeom prst="rect">
            <a:avLst/>
          </a:prstGeom>
          <a:noFill/>
        </p:spPr>
        <p:txBody>
          <a:bodyPr wrap="none" rtlCol="0">
            <a:spAutoFit/>
          </a:bodyPr>
          <a:lstStyle/>
          <a:p>
            <a:pPr algn="ctr"/>
            <a:r>
              <a:rPr lang="ru-RU" sz="3600" b="1" dirty="0" smtClean="0">
                <a:solidFill>
                  <a:srgbClr val="C00000"/>
                </a:solidFill>
                <a:latin typeface="Izhitsa" pitchFamily="34" charset="0"/>
              </a:rPr>
              <a:t>Северная </a:t>
            </a:r>
            <a:r>
              <a:rPr lang="ru-RU" sz="3600" b="1" dirty="0" err="1" smtClean="0">
                <a:solidFill>
                  <a:srgbClr val="C00000"/>
                </a:solidFill>
                <a:latin typeface="Izhitsa" pitchFamily="34" charset="0"/>
              </a:rPr>
              <a:t>берегиня</a:t>
            </a:r>
            <a:endParaRPr lang="ru-RU" sz="3600" b="1" dirty="0">
              <a:solidFill>
                <a:srgbClr val="C00000"/>
              </a:solidFill>
              <a:latin typeface="Izhitsa" pitchFamily="34" charset="0"/>
            </a:endParaRPr>
          </a:p>
        </p:txBody>
      </p:sp>
      <p:sp>
        <p:nvSpPr>
          <p:cNvPr id="4" name="TextBox 3"/>
          <p:cNvSpPr txBox="1"/>
          <p:nvPr/>
        </p:nvSpPr>
        <p:spPr>
          <a:xfrm>
            <a:off x="683568" y="1105296"/>
            <a:ext cx="7776863" cy="2640723"/>
          </a:xfrm>
          <a:prstGeom prst="rect">
            <a:avLst/>
          </a:prstGeom>
          <a:noFill/>
        </p:spPr>
        <p:txBody>
          <a:bodyPr wrap="square" rtlCol="0">
            <a:spAutoFit/>
          </a:bodyPr>
          <a:lstStyle/>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Кукла изготавливалась из небольших лоскутов ткани, ярких расцветок, от ношеной одежды, впитавшей в себя энергетику хозяина. Считалось, что она приносит благополучие в дом и охраняет его покой. Её ставили в северный угол избы. Многослойность этой куклы указывала на множество тел человека, множество миров, множество воплощений души. Кукла берегла народы севера от злых духов, которыми северная земля была полна, так как считалось, что все зло находиться в северных широтах и людям там приходится очень нелегко, защищаясь от злых духов. Считалось, чем ярче лоскутки ткани, тем сильнее кукла и ее магическая сила.</a:t>
            </a:r>
            <a:endParaRPr lang="ru-RU" sz="1600" dirty="0">
              <a:solidFill>
                <a:srgbClr val="C00000"/>
              </a:solidFill>
              <a:latin typeface="Izhitsa" pitchFamily="34" charset="0"/>
              <a:ea typeface="Calibri"/>
              <a:cs typeface="Times New Roman"/>
            </a:endParaRPr>
          </a:p>
        </p:txBody>
      </p:sp>
      <p:pic>
        <p:nvPicPr>
          <p:cNvPr id="6" name="Рисунок 5" descr="DSC_1986 - Средство просмотра фотографий Windows"/>
          <p:cNvPicPr>
            <a:picLocks noChangeAspect="1"/>
          </p:cNvPicPr>
          <p:nvPr/>
        </p:nvPicPr>
        <p:blipFill rotWithShape="1">
          <a:blip r:embed="rId3" cstate="print">
            <a:extLst>
              <a:ext uri="{28A0092B-C50C-407E-A947-70E740481C1C}">
                <a14:useLocalDpi xmlns:a14="http://schemas.microsoft.com/office/drawing/2010/main" val="0"/>
              </a:ext>
            </a:extLst>
          </a:blip>
          <a:srcRect l="26375" t="7790" r="29525" b="16784"/>
          <a:stretch/>
        </p:blipFill>
        <p:spPr>
          <a:xfrm>
            <a:off x="5486098" y="3399949"/>
            <a:ext cx="2974333" cy="2738738"/>
          </a:xfrm>
          <a:prstGeom prst="rect">
            <a:avLst/>
          </a:prstGeom>
        </p:spPr>
      </p:pic>
    </p:spTree>
    <p:extLst>
      <p:ext uri="{BB962C8B-B14F-4D97-AF65-F5344CB8AC3E}">
        <p14:creationId xmlns:p14="http://schemas.microsoft.com/office/powerpoint/2010/main" val="2448416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39551"/>
            <a:ext cx="6858000" cy="9144000"/>
          </a:xfrm>
          <a:prstGeom prst="rect">
            <a:avLst/>
          </a:prstGeom>
        </p:spPr>
      </p:pic>
      <p:sp>
        <p:nvSpPr>
          <p:cNvPr id="3" name="TextBox 2"/>
          <p:cNvSpPr txBox="1"/>
          <p:nvPr/>
        </p:nvSpPr>
        <p:spPr>
          <a:xfrm>
            <a:off x="3201571" y="692696"/>
            <a:ext cx="2018501" cy="646331"/>
          </a:xfrm>
          <a:prstGeom prst="rect">
            <a:avLst/>
          </a:prstGeom>
          <a:noFill/>
        </p:spPr>
        <p:txBody>
          <a:bodyPr wrap="none" rtlCol="0">
            <a:spAutoFit/>
          </a:bodyPr>
          <a:lstStyle/>
          <a:p>
            <a:r>
              <a:rPr lang="ru-RU" sz="3600" b="1" dirty="0" err="1" smtClean="0">
                <a:solidFill>
                  <a:srgbClr val="C00000"/>
                </a:solidFill>
                <a:latin typeface="Izhitsa" pitchFamily="34" charset="0"/>
              </a:rPr>
              <a:t>Каркуша</a:t>
            </a:r>
            <a:endParaRPr lang="ru-RU" sz="3600" b="1" dirty="0">
              <a:solidFill>
                <a:srgbClr val="C00000"/>
              </a:solidFill>
              <a:latin typeface="Izhitsa" pitchFamily="34" charset="0"/>
            </a:endParaRPr>
          </a:p>
        </p:txBody>
      </p:sp>
      <p:sp>
        <p:nvSpPr>
          <p:cNvPr id="4" name="TextBox 3"/>
          <p:cNvSpPr txBox="1"/>
          <p:nvPr/>
        </p:nvSpPr>
        <p:spPr>
          <a:xfrm>
            <a:off x="3923927" y="1340768"/>
            <a:ext cx="4536505" cy="3785652"/>
          </a:xfrm>
          <a:prstGeom prst="rect">
            <a:avLst/>
          </a:prstGeom>
          <a:noFill/>
        </p:spPr>
        <p:txBody>
          <a:bodyPr wrap="square" rtlCol="0">
            <a:spAutoFit/>
          </a:bodyPr>
          <a:lstStyle/>
          <a:p>
            <a:r>
              <a:rPr lang="ru-RU" sz="1600" dirty="0" err="1" smtClean="0">
                <a:solidFill>
                  <a:srgbClr val="C00000"/>
                </a:solidFill>
                <a:latin typeface="Izhitsa" pitchFamily="34" charset="0"/>
              </a:rPr>
              <a:t>Каркушей</a:t>
            </a:r>
            <a:r>
              <a:rPr lang="ru-RU" sz="1600" dirty="0" smtClean="0">
                <a:solidFill>
                  <a:srgbClr val="C00000"/>
                </a:solidFill>
                <a:latin typeface="Izhitsa" pitchFamily="34" charset="0"/>
              </a:rPr>
              <a:t> на </a:t>
            </a:r>
            <a:r>
              <a:rPr lang="ru-RU" sz="1600" dirty="0" err="1" smtClean="0">
                <a:solidFill>
                  <a:srgbClr val="C00000"/>
                </a:solidFill>
                <a:latin typeface="Izhitsa" pitchFamily="34" charset="0"/>
              </a:rPr>
              <a:t>Новгородчине</a:t>
            </a:r>
            <a:r>
              <a:rPr lang="ru-RU" sz="1600" dirty="0" smtClean="0">
                <a:solidFill>
                  <a:srgbClr val="C00000"/>
                </a:solidFill>
                <a:latin typeface="Izhitsa" pitchFamily="34" charset="0"/>
              </a:rPr>
              <a:t> прозывается «сорока-белобока».</a:t>
            </a:r>
            <a:r>
              <a:rPr lang="ru-RU" sz="1600" dirty="0">
                <a:solidFill>
                  <a:srgbClr val="C00000"/>
                </a:solidFill>
                <a:latin typeface="Izhitsa" pitchFamily="34" charset="0"/>
              </a:rPr>
              <a:t> </a:t>
            </a:r>
            <a:r>
              <a:rPr lang="ru-RU" sz="1600" dirty="0" smtClean="0">
                <a:solidFill>
                  <a:srgbClr val="C00000"/>
                </a:solidFill>
                <a:latin typeface="Izhitsa" pitchFamily="34" charset="0"/>
              </a:rPr>
              <a:t>Куклу </a:t>
            </a:r>
            <a:r>
              <a:rPr lang="ru-RU" sz="1600" dirty="0" err="1" smtClean="0">
                <a:solidFill>
                  <a:srgbClr val="C00000"/>
                </a:solidFill>
                <a:latin typeface="Izhitsa" pitchFamily="34" charset="0"/>
              </a:rPr>
              <a:t>Каркуша</a:t>
            </a:r>
            <a:r>
              <a:rPr lang="ru-RU" sz="1600" dirty="0" smtClean="0">
                <a:solidFill>
                  <a:srgbClr val="C00000"/>
                </a:solidFill>
                <a:latin typeface="Izhitsa" pitchFamily="34" charset="0"/>
              </a:rPr>
              <a:t> лучше не называть сорокой-белобокой, так как образ сороки на Руси связан с колдуньями. Сорока – опасная птица, оборотень, ведьма-птица. Согласно русским поверьям, ведьмы могли оборачиваться сорокой, сняв с себя платье и упав на кровлю.</a:t>
            </a:r>
          </a:p>
          <a:p>
            <a:r>
              <a:rPr lang="ru-RU" sz="1600" dirty="0" smtClean="0">
                <a:solidFill>
                  <a:srgbClr val="C00000"/>
                </a:solidFill>
                <a:latin typeface="Izhitsa" pitchFamily="34" charset="0"/>
              </a:rPr>
              <a:t>Ворон часто упоминается в народных легендах, сказках, где надо воскресить убитого молодца с помощью мёртвой и живой воды. В русской фольклорной традиции ворон также считается вещей птицей: «Старый ворон мимо не каркнет.» Ворон в качестве целителя фигурирует в русских заговорах.</a:t>
            </a:r>
            <a:endParaRPr lang="ru-RU" sz="1600" dirty="0">
              <a:solidFill>
                <a:srgbClr val="C00000"/>
              </a:solidFill>
              <a:latin typeface="Izhitsa" pitchFamily="34"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7772" t="21745" r="17532" b="9207"/>
          <a:stretch/>
        </p:blipFill>
        <p:spPr>
          <a:xfrm>
            <a:off x="755576" y="1339027"/>
            <a:ext cx="2950028" cy="4735287"/>
          </a:xfrm>
          <a:prstGeom prst="rect">
            <a:avLst/>
          </a:prstGeom>
        </p:spPr>
      </p:pic>
    </p:spTree>
    <p:extLst>
      <p:ext uri="{BB962C8B-B14F-4D97-AF65-F5344CB8AC3E}">
        <p14:creationId xmlns:p14="http://schemas.microsoft.com/office/powerpoint/2010/main" val="3531084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4067944" y="1364570"/>
            <a:ext cx="4248472" cy="5016758"/>
          </a:xfrm>
          <a:prstGeom prst="rect">
            <a:avLst/>
          </a:prstGeom>
          <a:noFill/>
        </p:spPr>
        <p:txBody>
          <a:bodyPr wrap="square" rtlCol="0">
            <a:spAutoFit/>
          </a:bodyPr>
          <a:lstStyle/>
          <a:p>
            <a:r>
              <a:rPr lang="ru-RU" sz="1600" dirty="0">
                <a:solidFill>
                  <a:srgbClr val="C00000"/>
                </a:solidFill>
                <a:latin typeface="Izhitsa" pitchFamily="34" charset="0"/>
              </a:rPr>
              <a:t>Куколка небольшого размера, не больше ладони, а шириной вполовину. Оберег, живущий в теплом месте на кухне - там, где чаще всего трудится хозяйка дома. Когда-то </a:t>
            </a:r>
            <a:r>
              <a:rPr lang="ru-RU" sz="1600" dirty="0" err="1">
                <a:solidFill>
                  <a:srgbClr val="C00000"/>
                </a:solidFill>
                <a:latin typeface="Izhitsa" pitchFamily="34" charset="0"/>
              </a:rPr>
              <a:t>Домовушек</a:t>
            </a:r>
            <a:r>
              <a:rPr lang="ru-RU" sz="1600" dirty="0">
                <a:solidFill>
                  <a:srgbClr val="C00000"/>
                </a:solidFill>
                <a:latin typeface="Izhitsa" pitchFamily="34" charset="0"/>
              </a:rPr>
              <a:t> прятали за наличниками окон и дверей - считалось, что вдалеке от чужих глаз кукла лучше исполняет свои </a:t>
            </a:r>
            <a:r>
              <a:rPr lang="ru-RU" sz="1600" dirty="0" err="1">
                <a:solidFill>
                  <a:srgbClr val="C00000"/>
                </a:solidFill>
                <a:latin typeface="Izhitsa" pitchFamily="34" charset="0"/>
              </a:rPr>
              <a:t>обережные</a:t>
            </a:r>
            <a:r>
              <a:rPr lang="ru-RU" sz="1600" dirty="0">
                <a:solidFill>
                  <a:srgbClr val="C00000"/>
                </a:solidFill>
                <a:latin typeface="Izhitsa" pitchFamily="34" charset="0"/>
              </a:rPr>
              <a:t> функции.</a:t>
            </a:r>
            <a:br>
              <a:rPr lang="ru-RU" sz="1600" dirty="0">
                <a:solidFill>
                  <a:srgbClr val="C00000"/>
                </a:solidFill>
                <a:latin typeface="Izhitsa" pitchFamily="34" charset="0"/>
              </a:rPr>
            </a:br>
            <a:r>
              <a:rPr lang="ru-RU" sz="1600" dirty="0">
                <a:solidFill>
                  <a:srgbClr val="C00000"/>
                </a:solidFill>
                <a:latin typeface="Izhitsa" pitchFamily="34" charset="0"/>
              </a:rPr>
              <a:t/>
            </a:r>
            <a:br>
              <a:rPr lang="ru-RU" sz="1600" dirty="0">
                <a:solidFill>
                  <a:srgbClr val="C00000"/>
                </a:solidFill>
                <a:latin typeface="Izhitsa" pitchFamily="34" charset="0"/>
              </a:rPr>
            </a:br>
            <a:r>
              <a:rPr lang="ru-RU" sz="1600" dirty="0">
                <a:solidFill>
                  <a:srgbClr val="C00000"/>
                </a:solidFill>
                <a:latin typeface="Izhitsa" pitchFamily="34" charset="0"/>
              </a:rPr>
              <a:t>Назначение куклы - оберегать дом от лихих людей и всяческих напастей, а также помогать хозяйке, создавая и поддерживая в доме уют и </a:t>
            </a:r>
            <a:r>
              <a:rPr lang="ru-RU" sz="1600" dirty="0" smtClean="0">
                <a:solidFill>
                  <a:srgbClr val="C00000"/>
                </a:solidFill>
                <a:latin typeface="Izhitsa" pitchFamily="34" charset="0"/>
              </a:rPr>
              <a:t>тепло</a:t>
            </a:r>
            <a:r>
              <a:rPr lang="ru-RU" sz="1600" dirty="0">
                <a:solidFill>
                  <a:srgbClr val="C00000"/>
                </a:solidFill>
                <a:latin typeface="Izhitsa" pitchFamily="34" charset="0"/>
              </a:rPr>
              <a:t>,</a:t>
            </a:r>
            <a:r>
              <a:rPr lang="ru-RU" sz="1600" dirty="0" smtClean="0">
                <a:solidFill>
                  <a:srgbClr val="C00000"/>
                </a:solidFill>
                <a:latin typeface="Izhitsa" pitchFamily="34" charset="0"/>
              </a:rPr>
              <a:t> </a:t>
            </a:r>
            <a:r>
              <a:rPr lang="ru-RU" sz="1600" dirty="0">
                <a:solidFill>
                  <a:srgbClr val="C00000"/>
                </a:solidFill>
                <a:latin typeface="Izhitsa" pitchFamily="34" charset="0"/>
              </a:rPr>
              <a:t>так как сидит на "мешочке счастья", в который вложены различные предметы для ведения домашнего хозяйства: монетка - чтобы деньги всегда водились, </a:t>
            </a:r>
            <a:r>
              <a:rPr lang="ru-RU" sz="1600" dirty="0" err="1">
                <a:solidFill>
                  <a:srgbClr val="C00000"/>
                </a:solidFill>
                <a:latin typeface="Izhitsa" pitchFamily="34" charset="0"/>
              </a:rPr>
              <a:t>фасолина</a:t>
            </a:r>
            <a:r>
              <a:rPr lang="ru-RU" sz="1600" dirty="0">
                <a:solidFill>
                  <a:srgbClr val="C00000"/>
                </a:solidFill>
                <a:latin typeface="Izhitsa" pitchFamily="34" charset="0"/>
              </a:rPr>
              <a:t> - чтобы еды было вдоволь и целебные травки - чтобы здоровья хватало.</a:t>
            </a:r>
            <a:br>
              <a:rPr lang="ru-RU" sz="1600" dirty="0">
                <a:solidFill>
                  <a:srgbClr val="C00000"/>
                </a:solidFill>
                <a:latin typeface="Izhitsa" pitchFamily="34" charset="0"/>
              </a:rPr>
            </a:br>
            <a:endParaRPr lang="ru-RU" sz="1600" dirty="0">
              <a:solidFill>
                <a:srgbClr val="C00000"/>
              </a:solidFill>
              <a:latin typeface="Izhitsa" pitchFamily="34" charset="0"/>
            </a:endParaRPr>
          </a:p>
        </p:txBody>
      </p:sp>
      <p:sp>
        <p:nvSpPr>
          <p:cNvPr id="4" name="TextBox 3"/>
          <p:cNvSpPr txBox="1"/>
          <p:nvPr/>
        </p:nvSpPr>
        <p:spPr>
          <a:xfrm>
            <a:off x="2979848" y="692696"/>
            <a:ext cx="2528256" cy="646331"/>
          </a:xfrm>
          <a:prstGeom prst="rect">
            <a:avLst/>
          </a:prstGeom>
          <a:noFill/>
        </p:spPr>
        <p:txBody>
          <a:bodyPr wrap="none" rtlCol="0">
            <a:spAutoFit/>
          </a:bodyPr>
          <a:lstStyle/>
          <a:p>
            <a:r>
              <a:rPr lang="ru-RU" sz="3600" b="1" dirty="0" err="1" smtClean="0">
                <a:solidFill>
                  <a:srgbClr val="C00000"/>
                </a:solidFill>
                <a:latin typeface="Izhitsa" pitchFamily="34" charset="0"/>
              </a:rPr>
              <a:t>Домовушка</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324" t="10317" r="8462" b="12381"/>
          <a:stretch/>
        </p:blipFill>
        <p:spPr>
          <a:xfrm>
            <a:off x="683568" y="1483043"/>
            <a:ext cx="3170189" cy="4594888"/>
          </a:xfrm>
          <a:prstGeom prst="rect">
            <a:avLst/>
          </a:prstGeom>
        </p:spPr>
      </p:pic>
    </p:spTree>
    <p:extLst>
      <p:ext uri="{BB962C8B-B14F-4D97-AF65-F5344CB8AC3E}">
        <p14:creationId xmlns:p14="http://schemas.microsoft.com/office/powerpoint/2010/main" val="1099012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2999"/>
            <a:ext cx="6858000" cy="9144000"/>
          </a:xfrm>
          <a:prstGeom prst="rect">
            <a:avLst/>
          </a:prstGeom>
        </p:spPr>
      </p:pic>
      <p:sp>
        <p:nvSpPr>
          <p:cNvPr id="3" name="TextBox 2"/>
          <p:cNvSpPr txBox="1"/>
          <p:nvPr/>
        </p:nvSpPr>
        <p:spPr>
          <a:xfrm>
            <a:off x="3203848" y="1340768"/>
            <a:ext cx="5328592" cy="4278094"/>
          </a:xfrm>
          <a:prstGeom prst="rect">
            <a:avLst/>
          </a:prstGeom>
          <a:noFill/>
        </p:spPr>
        <p:txBody>
          <a:bodyPr wrap="square" rtlCol="0">
            <a:spAutoFit/>
          </a:bodyPr>
          <a:lstStyle/>
          <a:p>
            <a:r>
              <a:rPr lang="ru-RU" sz="1600" dirty="0">
                <a:solidFill>
                  <a:srgbClr val="C00000"/>
                </a:solidFill>
                <a:latin typeface="Izhitsa" pitchFamily="34" charset="0"/>
              </a:rPr>
              <a:t>Эта куколка подойдёт любому мужчине или подростку. Его обладатель будет держать свою судьбу в своих руках, и сам станет управлять событиями в своей жизни. Спиридон - Солнцеворот – традиционная обрядовая народная кукла, которую обязательно делали к дню зимнего Солнцестояния. На Руси эти дни отмечались праздничными обрядами, в том числе, чтобы помочь солнышку народиться, обязательно с горы спускали горящее колесо – символ Солнца.</a:t>
            </a:r>
          </a:p>
          <a:p>
            <a:r>
              <a:rPr lang="ru-RU" sz="1600" dirty="0">
                <a:solidFill>
                  <a:srgbClr val="C00000"/>
                </a:solidFill>
                <a:latin typeface="Izhitsa" pitchFamily="34" charset="0"/>
              </a:rPr>
              <a:t>     В руках у Спиридона тоже колесо, которое украшено подарками. Каждый подарок - желание на год. Такую куклу изготавливали, чтобы вызвать в жизни желаемые перемены. Спиридон поворотом колеса может изменить жизнь, направив ее в нужную сторону</a:t>
            </a:r>
            <a:r>
              <a:rPr lang="ru-RU" sz="1600" dirty="0" smtClean="0">
                <a:solidFill>
                  <a:srgbClr val="C00000"/>
                </a:solidFill>
                <a:latin typeface="Izhitsa" pitchFamily="34" charset="0"/>
              </a:rPr>
              <a:t>. </a:t>
            </a:r>
            <a:r>
              <a:rPr lang="ru-RU" sz="1600" dirty="0">
                <a:solidFill>
                  <a:srgbClr val="C00000"/>
                </a:solidFill>
                <a:latin typeface="Izhitsa" pitchFamily="34" charset="0"/>
              </a:rPr>
              <a:t>куклу делали двадцать пятого декабря. Именно в этот день церковь отмечает день святого Спиридона. </a:t>
            </a:r>
          </a:p>
        </p:txBody>
      </p:sp>
      <p:sp>
        <p:nvSpPr>
          <p:cNvPr id="4" name="TextBox 3"/>
          <p:cNvSpPr txBox="1"/>
          <p:nvPr/>
        </p:nvSpPr>
        <p:spPr>
          <a:xfrm>
            <a:off x="3104605" y="620688"/>
            <a:ext cx="5413661" cy="646331"/>
          </a:xfrm>
          <a:prstGeom prst="rect">
            <a:avLst/>
          </a:prstGeom>
          <a:noFill/>
        </p:spPr>
        <p:txBody>
          <a:bodyPr wrap="none" rtlCol="0">
            <a:spAutoFit/>
          </a:bodyPr>
          <a:lstStyle/>
          <a:p>
            <a:r>
              <a:rPr lang="ru-RU" sz="3600" b="1" dirty="0" smtClean="0">
                <a:solidFill>
                  <a:srgbClr val="C00000"/>
                </a:solidFill>
                <a:latin typeface="Izhitsa" pitchFamily="34" charset="0"/>
              </a:rPr>
              <a:t>Спиридон – Солнцеворот</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3679" t="4851" r="13679" b="4851"/>
          <a:stretch/>
        </p:blipFill>
        <p:spPr>
          <a:xfrm>
            <a:off x="683568" y="980729"/>
            <a:ext cx="2376264" cy="4896544"/>
          </a:xfrm>
          <a:prstGeom prst="rect">
            <a:avLst/>
          </a:prstGeom>
        </p:spPr>
      </p:pic>
    </p:spTree>
    <p:extLst>
      <p:ext uri="{BB962C8B-B14F-4D97-AF65-F5344CB8AC3E}">
        <p14:creationId xmlns:p14="http://schemas.microsoft.com/office/powerpoint/2010/main" val="2830198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2267744" y="764704"/>
            <a:ext cx="4658648" cy="646331"/>
          </a:xfrm>
          <a:prstGeom prst="rect">
            <a:avLst/>
          </a:prstGeom>
          <a:noFill/>
        </p:spPr>
        <p:txBody>
          <a:bodyPr wrap="none" rtlCol="0">
            <a:spAutoFit/>
          </a:bodyPr>
          <a:lstStyle/>
          <a:p>
            <a:r>
              <a:rPr lang="ru-RU" sz="3600" b="1" dirty="0" smtClean="0">
                <a:solidFill>
                  <a:srgbClr val="C00000"/>
                </a:solidFill>
                <a:latin typeface="Izhitsa" pitchFamily="34" charset="0"/>
              </a:rPr>
              <a:t>Рождественская коза</a:t>
            </a:r>
            <a:endParaRPr lang="ru-RU" sz="3600" b="1" dirty="0">
              <a:solidFill>
                <a:srgbClr val="C00000"/>
              </a:solidFill>
              <a:latin typeface="Izhitsa" pitchFamily="34" charset="0"/>
            </a:endParaRPr>
          </a:p>
        </p:txBody>
      </p:sp>
      <p:sp>
        <p:nvSpPr>
          <p:cNvPr id="4" name="TextBox 3"/>
          <p:cNvSpPr txBox="1"/>
          <p:nvPr/>
        </p:nvSpPr>
        <p:spPr>
          <a:xfrm>
            <a:off x="4211960" y="1844824"/>
            <a:ext cx="4176465" cy="3293209"/>
          </a:xfrm>
          <a:prstGeom prst="rect">
            <a:avLst/>
          </a:prstGeom>
          <a:noFill/>
        </p:spPr>
        <p:txBody>
          <a:bodyPr wrap="square" rtlCol="0">
            <a:spAutoFit/>
          </a:bodyPr>
          <a:lstStyle/>
          <a:p>
            <a:r>
              <a:rPr lang="ru-RU" sz="1600" dirty="0" smtClean="0">
                <a:solidFill>
                  <a:srgbClr val="C00000"/>
                </a:solidFill>
                <a:latin typeface="Izhitsa" pitchFamily="34" charset="0"/>
              </a:rPr>
              <a:t>В Рождество дети, девушки, юноши ходили колядовать. </a:t>
            </a:r>
          </a:p>
          <a:p>
            <a:r>
              <a:rPr lang="ru-RU" sz="1600" dirty="0" smtClean="0">
                <a:solidFill>
                  <a:srgbClr val="C00000"/>
                </a:solidFill>
                <a:latin typeface="Izhitsa" pitchFamily="34" charset="0"/>
              </a:rPr>
              <a:t>Все надевали различные костюмы, маски разных животных. Они ходили по домам , пели песни, танцевали, а хозяева их за это одаривали. Особенно хозяин благодарил того, кто пришел в одежде и маске козы, так как это означало достаток, богатство. </a:t>
            </a:r>
          </a:p>
          <a:p>
            <a:r>
              <a:rPr lang="ru-RU" sz="1600" dirty="0" smtClean="0">
                <a:solidFill>
                  <a:srgbClr val="C00000"/>
                </a:solidFill>
                <a:latin typeface="Izhitsa" pitchFamily="34" charset="0"/>
              </a:rPr>
              <a:t>А колокольчики и бубенцы, которые украшали костюм козы, имели очищающее свойство, освобождение от зла, звон изгонял все неприятности из дома.</a:t>
            </a:r>
            <a:endParaRPr lang="ru-RU" sz="1600"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5873" b="5873"/>
          <a:stretch/>
        </p:blipFill>
        <p:spPr>
          <a:xfrm>
            <a:off x="683568" y="1556792"/>
            <a:ext cx="3381982" cy="4489041"/>
          </a:xfrm>
          <a:prstGeom prst="rect">
            <a:avLst/>
          </a:prstGeom>
        </p:spPr>
      </p:pic>
    </p:spTree>
    <p:extLst>
      <p:ext uri="{BB962C8B-B14F-4D97-AF65-F5344CB8AC3E}">
        <p14:creationId xmlns:p14="http://schemas.microsoft.com/office/powerpoint/2010/main" val="3788927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70384"/>
            <a:ext cx="6858000" cy="9144000"/>
          </a:xfrm>
          <a:prstGeom prst="rect">
            <a:avLst/>
          </a:prstGeom>
        </p:spPr>
      </p:pic>
      <p:sp>
        <p:nvSpPr>
          <p:cNvPr id="3" name="TextBox 2"/>
          <p:cNvSpPr txBox="1"/>
          <p:nvPr/>
        </p:nvSpPr>
        <p:spPr>
          <a:xfrm>
            <a:off x="2555776" y="548680"/>
            <a:ext cx="4411657" cy="646331"/>
          </a:xfrm>
          <a:prstGeom prst="rect">
            <a:avLst/>
          </a:prstGeom>
          <a:noFill/>
        </p:spPr>
        <p:txBody>
          <a:bodyPr wrap="none" rtlCol="0">
            <a:spAutoFit/>
          </a:bodyPr>
          <a:lstStyle/>
          <a:p>
            <a:r>
              <a:rPr lang="ru-RU" sz="3600" b="1" dirty="0" err="1" smtClean="0">
                <a:solidFill>
                  <a:srgbClr val="C00000"/>
                </a:solidFill>
                <a:latin typeface="Izhitsa" pitchFamily="34" charset="0"/>
                <a:cs typeface="Times New Roman" panose="02020603050405020304" pitchFamily="18" charset="0"/>
              </a:rPr>
              <a:t>Отдарок</a:t>
            </a:r>
            <a:r>
              <a:rPr lang="ru-RU" sz="3600" b="1" dirty="0" smtClean="0">
                <a:solidFill>
                  <a:srgbClr val="C00000"/>
                </a:solidFill>
                <a:latin typeface="Izhitsa" pitchFamily="34" charset="0"/>
                <a:cs typeface="Times New Roman" panose="02020603050405020304" pitchFamily="18" charset="0"/>
              </a:rPr>
              <a:t> на подарок</a:t>
            </a:r>
            <a:endParaRPr lang="ru-RU" sz="3600" b="1" dirty="0">
              <a:solidFill>
                <a:srgbClr val="C00000"/>
              </a:solidFill>
              <a:latin typeface="Izhitsa" pitchFamily="34" charset="0"/>
              <a:cs typeface="Times New Roman" panose="02020603050405020304" pitchFamily="18" charset="0"/>
            </a:endParaRPr>
          </a:p>
        </p:txBody>
      </p:sp>
      <p:sp>
        <p:nvSpPr>
          <p:cNvPr id="5" name="TextBox 4"/>
          <p:cNvSpPr txBox="1"/>
          <p:nvPr/>
        </p:nvSpPr>
        <p:spPr>
          <a:xfrm>
            <a:off x="683568" y="1052736"/>
            <a:ext cx="7848873" cy="1954894"/>
          </a:xfrm>
          <a:prstGeom prst="rect">
            <a:avLst/>
          </a:prstGeom>
          <a:noFill/>
        </p:spPr>
        <p:txBody>
          <a:bodyPr wrap="square" rtlCol="0">
            <a:spAutoFit/>
          </a:bodyPr>
          <a:lstStyle/>
          <a:p>
            <a:pPr lvl="0">
              <a:lnSpc>
                <a:spcPct val="115000"/>
              </a:lnSpc>
              <a:spcAft>
                <a:spcPts val="1000"/>
              </a:spcAft>
            </a:pPr>
            <a:r>
              <a:rPr lang="ru-RU" sz="1400" dirty="0">
                <a:solidFill>
                  <a:srgbClr val="C00000"/>
                </a:solidFill>
                <a:latin typeface="Izhitsa" pitchFamily="34" charset="0"/>
                <a:ea typeface="Times New Roman"/>
                <a:cs typeface="Times New Roman"/>
              </a:rPr>
              <a:t>В народе на Руси существовала такая поговорка: Подарки любят </a:t>
            </a:r>
            <a:r>
              <a:rPr lang="ru-RU" sz="1400" dirty="0" err="1">
                <a:solidFill>
                  <a:srgbClr val="C00000"/>
                </a:solidFill>
                <a:latin typeface="Izhitsa" pitchFamily="34" charset="0"/>
                <a:ea typeface="Times New Roman"/>
                <a:cs typeface="Times New Roman"/>
              </a:rPr>
              <a:t>отдарки</a:t>
            </a:r>
            <a:r>
              <a:rPr lang="ru-RU" sz="1400" dirty="0">
                <a:solidFill>
                  <a:srgbClr val="C00000"/>
                </a:solidFill>
                <a:latin typeface="Izhitsa" pitchFamily="34" charset="0"/>
                <a:ea typeface="Times New Roman"/>
                <a:cs typeface="Times New Roman"/>
              </a:rPr>
              <a:t>. Это означает, что дарящий через подарок привлекает к себе внимание. Он хочет что-то сказать подарком, напомнить о себе или помочь.</a:t>
            </a:r>
            <a:endParaRPr lang="ru-RU" sz="1400" dirty="0">
              <a:solidFill>
                <a:srgbClr val="C00000"/>
              </a:solidFill>
              <a:latin typeface="Izhitsa" pitchFamily="34" charset="0"/>
              <a:ea typeface="Calibri"/>
              <a:cs typeface="Times New Roman"/>
            </a:endParaRPr>
          </a:p>
          <a:p>
            <a:pPr lvl="0">
              <a:lnSpc>
                <a:spcPct val="115000"/>
              </a:lnSpc>
              <a:spcAft>
                <a:spcPts val="1000"/>
              </a:spcAft>
            </a:pPr>
            <a:r>
              <a:rPr lang="ru-RU" sz="1400" dirty="0">
                <a:solidFill>
                  <a:srgbClr val="C00000"/>
                </a:solidFill>
                <a:latin typeface="Izhitsa" pitchFamily="34" charset="0"/>
                <a:ea typeface="Times New Roman"/>
                <a:cs typeface="Times New Roman"/>
              </a:rPr>
              <a:t>Куколку </a:t>
            </a:r>
            <a:r>
              <a:rPr lang="ru-RU" sz="1400" dirty="0" err="1">
                <a:solidFill>
                  <a:srgbClr val="C00000"/>
                </a:solidFill>
                <a:latin typeface="Izhitsa" pitchFamily="34" charset="0"/>
                <a:ea typeface="Times New Roman"/>
                <a:cs typeface="Times New Roman"/>
              </a:rPr>
              <a:t>Отдарок</a:t>
            </a:r>
            <a:r>
              <a:rPr lang="ru-RU" sz="1400" dirty="0">
                <a:solidFill>
                  <a:srgbClr val="C00000"/>
                </a:solidFill>
                <a:latin typeface="Izhitsa" pitchFamily="34" charset="0"/>
                <a:ea typeface="Times New Roman"/>
                <a:cs typeface="Times New Roman"/>
              </a:rPr>
              <a:t>-на-Подарок дети дарили старшим (родителям, сёстрам-братьям и другим родным и близким людям) в ответ на их подарки. Куколка была знаком благодарности (по своим силам и возможностям) за подарок, за внимание и заботу родных. Дети при этом могли говорить: Спасибо маменьке и папеньке за то, что меня на ноги поставили</a:t>
            </a:r>
            <a:r>
              <a:rPr lang="ru-RU" sz="1400" dirty="0" smtClean="0">
                <a:solidFill>
                  <a:srgbClr val="C00000"/>
                </a:solidFill>
                <a:latin typeface="Izhitsa" pitchFamily="34" charset="0"/>
                <a:ea typeface="Times New Roman"/>
                <a:cs typeface="Times New Roman"/>
              </a:rPr>
              <a:t>.</a:t>
            </a:r>
            <a:endParaRPr lang="ru-RU" sz="1400" dirty="0">
              <a:solidFill>
                <a:srgbClr val="C00000"/>
              </a:solidFill>
              <a:latin typeface="Izhitsa" pitchFamily="34" charset="0"/>
              <a:ea typeface="Calibri"/>
              <a:cs typeface="Times New Roman"/>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3929" t="9124" r="5833" b="9715"/>
          <a:stretch/>
        </p:blipFill>
        <p:spPr>
          <a:xfrm>
            <a:off x="4211960" y="3207630"/>
            <a:ext cx="4253806" cy="2860870"/>
          </a:xfrm>
          <a:prstGeom prst="rect">
            <a:avLst/>
          </a:prstGeom>
        </p:spPr>
      </p:pic>
      <p:sp>
        <p:nvSpPr>
          <p:cNvPr id="6" name="TextBox 5"/>
          <p:cNvSpPr txBox="1"/>
          <p:nvPr/>
        </p:nvSpPr>
        <p:spPr>
          <a:xfrm>
            <a:off x="683569" y="2924944"/>
            <a:ext cx="3528392" cy="3689215"/>
          </a:xfrm>
          <a:prstGeom prst="rect">
            <a:avLst/>
          </a:prstGeom>
          <a:noFill/>
        </p:spPr>
        <p:txBody>
          <a:bodyPr wrap="square" rtlCol="0">
            <a:spAutoFit/>
          </a:bodyPr>
          <a:lstStyle/>
          <a:p>
            <a:pPr lvl="0">
              <a:lnSpc>
                <a:spcPct val="115000"/>
              </a:lnSpc>
              <a:spcAft>
                <a:spcPts val="1000"/>
              </a:spcAft>
            </a:pPr>
            <a:r>
              <a:rPr lang="ru-RU" sz="1400" dirty="0">
                <a:solidFill>
                  <a:srgbClr val="C00000"/>
                </a:solidFill>
                <a:latin typeface="Izhitsa" pitchFamily="34" charset="0"/>
                <a:ea typeface="Times New Roman"/>
                <a:cs typeface="Times New Roman"/>
              </a:rPr>
              <a:t>Если ребёнок, скручивая куклу, будет думать о том, для кого он её делает, и желать от всего сердца добра этому человеку, то простая тряпичная кукла может превратиться в оберег. Тогда в трудную минуту, взглянув на эту куколку, человек вспомнит, что он нужен и любим, и это придаст ему сил</a:t>
            </a:r>
            <a:r>
              <a:rPr lang="ru-RU" sz="1400" dirty="0" smtClean="0">
                <a:solidFill>
                  <a:srgbClr val="C00000"/>
                </a:solidFill>
                <a:latin typeface="Izhitsa" pitchFamily="34" charset="0"/>
                <a:ea typeface="Times New Roman"/>
                <a:cs typeface="Times New Roman"/>
              </a:rPr>
              <a:t>.</a:t>
            </a:r>
          </a:p>
          <a:p>
            <a:pPr lvl="0">
              <a:lnSpc>
                <a:spcPct val="115000"/>
              </a:lnSpc>
              <a:spcAft>
                <a:spcPts val="1000"/>
              </a:spcAft>
            </a:pPr>
            <a:r>
              <a:rPr lang="ru-RU" sz="1400" dirty="0" err="1" smtClean="0">
                <a:solidFill>
                  <a:srgbClr val="C00000"/>
                </a:solidFill>
                <a:latin typeface="Izhitsa" pitchFamily="34" charset="0"/>
                <a:ea typeface="Times New Roman"/>
                <a:cs typeface="Times New Roman"/>
              </a:rPr>
              <a:t>Отдарок</a:t>
            </a:r>
            <a:r>
              <a:rPr lang="ru-RU" sz="1400" dirty="0" smtClean="0">
                <a:solidFill>
                  <a:srgbClr val="C00000"/>
                </a:solidFill>
                <a:latin typeface="Izhitsa" pitchFamily="34" charset="0"/>
                <a:ea typeface="Times New Roman"/>
                <a:cs typeface="Times New Roman"/>
              </a:rPr>
              <a:t>-на-Подарок </a:t>
            </a:r>
            <a:r>
              <a:rPr lang="ru-RU" sz="1400" dirty="0">
                <a:solidFill>
                  <a:srgbClr val="C00000"/>
                </a:solidFill>
                <a:latin typeface="Izhitsa" pitchFamily="34" charset="0"/>
                <a:ea typeface="Times New Roman"/>
                <a:cs typeface="Times New Roman"/>
              </a:rPr>
              <a:t>одна из первых куколок, которую можно научиться делать самостоятельно уже с двух лет, и благодарить ею в ответ всех </a:t>
            </a:r>
            <a:r>
              <a:rPr lang="ru-RU" sz="1400" dirty="0" smtClean="0">
                <a:solidFill>
                  <a:srgbClr val="C00000"/>
                </a:solidFill>
                <a:latin typeface="Izhitsa" pitchFamily="34" charset="0"/>
                <a:ea typeface="Times New Roman"/>
                <a:cs typeface="Times New Roman"/>
              </a:rPr>
              <a:t>гостей. </a:t>
            </a:r>
            <a:r>
              <a:rPr lang="ru-RU" sz="1400" dirty="0">
                <a:solidFill>
                  <a:srgbClr val="C00000"/>
                </a:solidFill>
                <a:latin typeface="Izhitsa" pitchFamily="34" charset="0"/>
                <a:ea typeface="Times New Roman"/>
                <a:cs typeface="Times New Roman"/>
              </a:rPr>
              <a:t>которые приходят в дом по праздникам, принося подарки.</a:t>
            </a:r>
            <a:endParaRPr lang="ru-RU" sz="1400" dirty="0">
              <a:solidFill>
                <a:srgbClr val="C00000"/>
              </a:solidFill>
              <a:latin typeface="Izhitsa" pitchFamily="34" charset="0"/>
              <a:ea typeface="Calibri"/>
              <a:cs typeface="Times New Roman"/>
            </a:endParaRPr>
          </a:p>
        </p:txBody>
      </p:sp>
    </p:spTree>
    <p:extLst>
      <p:ext uri="{BB962C8B-B14F-4D97-AF65-F5344CB8AC3E}">
        <p14:creationId xmlns:p14="http://schemas.microsoft.com/office/powerpoint/2010/main" val="3495277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4" name="TextBox 3"/>
          <p:cNvSpPr txBox="1"/>
          <p:nvPr/>
        </p:nvSpPr>
        <p:spPr>
          <a:xfrm>
            <a:off x="3347864" y="620688"/>
            <a:ext cx="2211311" cy="646331"/>
          </a:xfrm>
          <a:prstGeom prst="rect">
            <a:avLst/>
          </a:prstGeom>
          <a:noFill/>
        </p:spPr>
        <p:txBody>
          <a:bodyPr wrap="none" rtlCol="0">
            <a:spAutoFit/>
          </a:bodyPr>
          <a:lstStyle/>
          <a:p>
            <a:r>
              <a:rPr lang="ru-RU" sz="3600" b="1" dirty="0" err="1" smtClean="0">
                <a:solidFill>
                  <a:srgbClr val="C00000"/>
                </a:solidFill>
                <a:latin typeface="Izhitsa" pitchFamily="34" charset="0"/>
              </a:rPr>
              <a:t>Кормилка</a:t>
            </a:r>
            <a:endParaRPr lang="ru-RU" sz="3600" b="1" dirty="0">
              <a:solidFill>
                <a:srgbClr val="C00000"/>
              </a:solidFill>
              <a:latin typeface="Izhitsa"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492" t="5396" r="5835" b="3809"/>
          <a:stretch/>
        </p:blipFill>
        <p:spPr>
          <a:xfrm>
            <a:off x="5426081" y="1556792"/>
            <a:ext cx="3020338" cy="4499046"/>
          </a:xfrm>
          <a:prstGeom prst="rect">
            <a:avLst/>
          </a:prstGeom>
        </p:spPr>
      </p:pic>
      <p:sp>
        <p:nvSpPr>
          <p:cNvPr id="5" name="TextBox 4"/>
          <p:cNvSpPr txBox="1"/>
          <p:nvPr/>
        </p:nvSpPr>
        <p:spPr>
          <a:xfrm>
            <a:off x="755576" y="1336205"/>
            <a:ext cx="4464496" cy="3508653"/>
          </a:xfrm>
          <a:prstGeom prst="rect">
            <a:avLst/>
          </a:prstGeom>
          <a:noFill/>
        </p:spPr>
        <p:txBody>
          <a:bodyPr wrap="square" rtlCol="0">
            <a:spAutoFit/>
          </a:bodyPr>
          <a:lstStyle/>
          <a:p>
            <a:pPr algn="just"/>
            <a:r>
              <a:rPr lang="ru-RU" sz="1600" dirty="0" smtClean="0">
                <a:solidFill>
                  <a:srgbClr val="C00000"/>
                </a:solidFill>
                <a:latin typeface="Izhitsa" panose="020B7200000000000000" pitchFamily="34" charset="0"/>
              </a:rPr>
              <a:t>Кукла </a:t>
            </a:r>
            <a:r>
              <a:rPr lang="ru-RU" sz="1600" dirty="0">
                <a:solidFill>
                  <a:srgbClr val="C00000"/>
                </a:solidFill>
                <a:latin typeface="Izhitsa" panose="020B7200000000000000" pitchFamily="34" charset="0"/>
              </a:rPr>
              <a:t>символизирует плодородие и достаток, чтобы прокормить всех</a:t>
            </a:r>
            <a:r>
              <a:rPr lang="ru-RU" sz="1600" dirty="0" smtClean="0">
                <a:solidFill>
                  <a:srgbClr val="C00000"/>
                </a:solidFill>
                <a:latin typeface="Izhitsa" panose="020B7200000000000000" pitchFamily="34" charset="0"/>
              </a:rPr>
              <a:t>. </a:t>
            </a:r>
            <a:r>
              <a:rPr lang="ru-RU" sz="1600" dirty="0">
                <a:solidFill>
                  <a:srgbClr val="C00000"/>
                </a:solidFill>
                <a:latin typeface="Izhitsa" panose="020B7200000000000000" pitchFamily="34" charset="0"/>
              </a:rPr>
              <a:t>Это образ замужней женщины, матери-кормилицы. А делала ее девушка на выданье. Традиционно куклу выставляют на окно, в знак того, что сюда можно свататься.  </a:t>
            </a:r>
          </a:p>
          <a:p>
            <a:pPr algn="just"/>
            <a:r>
              <a:rPr lang="ru-RU" sz="1600" dirty="0">
                <a:solidFill>
                  <a:srgbClr val="C00000"/>
                </a:solidFill>
                <a:latin typeface="Izhitsa" panose="020B7200000000000000" pitchFamily="34" charset="0"/>
              </a:rPr>
              <a:t>Она не только привлекает лучших женихов, но и проверяет их на готовность к семейной жизни. Показывая свою </a:t>
            </a:r>
            <a:r>
              <a:rPr lang="ru-RU" sz="1600" dirty="0" err="1">
                <a:solidFill>
                  <a:srgbClr val="C00000"/>
                </a:solidFill>
                <a:latin typeface="Izhitsa" panose="020B7200000000000000" pitchFamily="34" charset="0"/>
              </a:rPr>
              <a:t>Кормилку</a:t>
            </a:r>
            <a:r>
              <a:rPr lang="ru-RU" sz="1600" dirty="0">
                <a:solidFill>
                  <a:srgbClr val="C00000"/>
                </a:solidFill>
                <a:latin typeface="Izhitsa" panose="020B7200000000000000" pitchFamily="34" charset="0"/>
              </a:rPr>
              <a:t> жениху, наблюдали - если рассматривает, то значит, он будет хорошим мужем, а иначе – ему рано еще создавать семью. Так куколка помогает определить серьезность намерений мужчины.</a:t>
            </a:r>
          </a:p>
          <a:p>
            <a:endParaRPr lang="ru-RU" sz="1400" dirty="0">
              <a:solidFill>
                <a:srgbClr val="C00000"/>
              </a:solidFill>
              <a:latin typeface="Izhitsa" panose="020B7200000000000000" pitchFamily="34" charset="0"/>
            </a:endParaRPr>
          </a:p>
        </p:txBody>
      </p:sp>
    </p:spTree>
    <p:extLst>
      <p:ext uri="{BB962C8B-B14F-4D97-AF65-F5344CB8AC3E}">
        <p14:creationId xmlns:p14="http://schemas.microsoft.com/office/powerpoint/2010/main" val="3860157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1979712" y="674414"/>
            <a:ext cx="5788764" cy="646331"/>
          </a:xfrm>
          <a:prstGeom prst="rect">
            <a:avLst/>
          </a:prstGeom>
          <a:noFill/>
        </p:spPr>
        <p:txBody>
          <a:bodyPr wrap="none" rtlCol="0">
            <a:spAutoFit/>
          </a:bodyPr>
          <a:lstStyle/>
          <a:p>
            <a:r>
              <a:rPr lang="ru-RU" sz="3600" b="1" dirty="0" err="1" smtClean="0">
                <a:solidFill>
                  <a:srgbClr val="C00000"/>
                </a:solidFill>
                <a:latin typeface="Izhitsa" pitchFamily="34" charset="0"/>
              </a:rPr>
              <a:t>Филиповка</a:t>
            </a:r>
            <a:r>
              <a:rPr lang="ru-RU" sz="3600" b="1" dirty="0" smtClean="0">
                <a:solidFill>
                  <a:srgbClr val="C00000"/>
                </a:solidFill>
                <a:latin typeface="Izhitsa" pitchFamily="34" charset="0"/>
              </a:rPr>
              <a:t> (</a:t>
            </a:r>
            <a:r>
              <a:rPr lang="ru-RU" sz="3600" b="1" dirty="0" err="1" smtClean="0">
                <a:solidFill>
                  <a:srgbClr val="C00000"/>
                </a:solidFill>
                <a:latin typeface="Izhitsa" pitchFamily="34" charset="0"/>
              </a:rPr>
              <a:t>Десятиручка</a:t>
            </a:r>
            <a:r>
              <a:rPr lang="ru-RU" sz="3600" b="1" dirty="0" smtClean="0">
                <a:solidFill>
                  <a:srgbClr val="C00000"/>
                </a:solidFill>
                <a:latin typeface="Izhitsa" pitchFamily="34" charset="0"/>
              </a:rPr>
              <a:t>)</a:t>
            </a:r>
            <a:endParaRPr lang="ru-RU" sz="3600" b="1" dirty="0">
              <a:solidFill>
                <a:srgbClr val="C00000"/>
              </a:solidFill>
              <a:latin typeface="Izhitsa" pitchFamily="34" charset="0"/>
            </a:endParaRPr>
          </a:p>
        </p:txBody>
      </p:sp>
      <p:sp>
        <p:nvSpPr>
          <p:cNvPr id="4" name="TextBox 3"/>
          <p:cNvSpPr txBox="1"/>
          <p:nvPr/>
        </p:nvSpPr>
        <p:spPr>
          <a:xfrm>
            <a:off x="4788024" y="1556792"/>
            <a:ext cx="3600400" cy="4116512"/>
          </a:xfrm>
          <a:prstGeom prst="rect">
            <a:avLst/>
          </a:prstGeom>
          <a:noFill/>
        </p:spPr>
        <p:txBody>
          <a:bodyPr wrap="square" rtlCol="0">
            <a:spAutoFit/>
          </a:bodyPr>
          <a:lstStyle/>
          <a:p>
            <a:pPr algn="just"/>
            <a:r>
              <a:rPr lang="ru-RU" sz="1600" dirty="0" smtClean="0">
                <a:solidFill>
                  <a:srgbClr val="C00000"/>
                </a:solidFill>
                <a:latin typeface="Izhitsa" pitchFamily="34" charset="0"/>
                <a:ea typeface="Calibri" panose="020F0502020204030204" pitchFamily="34" charset="0"/>
                <a:cs typeface="Times New Roman" panose="02020603050405020304" pitchFamily="18" charset="0"/>
              </a:rPr>
              <a:t>Куклу делали </a:t>
            </a:r>
            <a:r>
              <a:rPr lang="ru-RU" sz="1600" dirty="0">
                <a:solidFill>
                  <a:srgbClr val="C00000"/>
                </a:solidFill>
                <a:latin typeface="Izhitsa" pitchFamily="34" charset="0"/>
                <a:ea typeface="Calibri" panose="020F0502020204030204" pitchFamily="34" charset="0"/>
                <a:cs typeface="Times New Roman" panose="02020603050405020304" pitchFamily="18" charset="0"/>
              </a:rPr>
              <a:t>из лыка или </a:t>
            </a:r>
            <a:r>
              <a:rPr lang="ru-RU" sz="1600" dirty="0" smtClean="0">
                <a:solidFill>
                  <a:srgbClr val="C00000"/>
                </a:solidFill>
                <a:latin typeface="Izhitsa" pitchFamily="34" charset="0"/>
                <a:ea typeface="Calibri" panose="020F0502020204030204" pitchFamily="34" charset="0"/>
                <a:cs typeface="Times New Roman" panose="02020603050405020304" pitchFamily="18" charset="0"/>
              </a:rPr>
              <a:t>соломы</a:t>
            </a:r>
          </a:p>
          <a:p>
            <a:pPr algn="just"/>
            <a:r>
              <a:rPr lang="ru-RU" sz="1600" dirty="0" smtClean="0">
                <a:solidFill>
                  <a:srgbClr val="C00000"/>
                </a:solidFill>
                <a:latin typeface="Izhitsa" pitchFamily="34" charset="0"/>
                <a:ea typeface="Calibri" panose="020F0502020204030204" pitchFamily="34" charset="0"/>
                <a:cs typeface="Times New Roman" panose="02020603050405020304" pitchFamily="18" charset="0"/>
              </a:rPr>
              <a:t>14 </a:t>
            </a:r>
            <a:r>
              <a:rPr lang="ru-RU" sz="1600" dirty="0">
                <a:solidFill>
                  <a:srgbClr val="C00000"/>
                </a:solidFill>
                <a:latin typeface="Izhitsa" pitchFamily="34" charset="0"/>
                <a:ea typeface="Calibri" panose="020F0502020204030204" pitchFamily="34" charset="0"/>
                <a:cs typeface="Times New Roman" panose="02020603050405020304" pitchFamily="18" charset="0"/>
              </a:rPr>
              <a:t>октября на Покров, когда садились за рукоделие.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Куколка предназначалась для помощи девушкам, готовящим свое приданое, и женщинам в разных делах, таких как ткачество, шитье, вышивка, вязание и т.д. Традиционно после изготовления она почти сразу же сжигалась.</a:t>
            </a:r>
          </a:p>
          <a:p>
            <a:pPr algn="just"/>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Можно повесить куколку на видное место в комнате, где женщина проводит время в работе</a:t>
            </a: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a:t>
            </a:r>
          </a:p>
          <a:p>
            <a:pPr algn="just"/>
            <a:endParaRPr lang="ru-RU" sz="1600" dirty="0">
              <a:solidFill>
                <a:srgbClr val="C00000"/>
              </a:solidFill>
              <a:latin typeface="Izhitsa" pitchFamily="34" charset="0"/>
              <a:ea typeface="Times New Roman" panose="02020603050405020304" pitchFamily="18" charset="0"/>
              <a:cs typeface="Times New Roman" panose="02020603050405020304" pitchFamily="18" charset="0"/>
            </a:endParaRPr>
          </a:p>
          <a:p>
            <a:pPr>
              <a:lnSpc>
                <a:spcPts val="1530"/>
              </a:lnSpc>
              <a:spcAft>
                <a:spcPts val="1125"/>
              </a:spcAft>
            </a:pPr>
            <a:r>
              <a:rPr lang="ru-RU" sz="1600" dirty="0" smtClean="0">
                <a:solidFill>
                  <a:srgbClr val="C00000"/>
                </a:solidFill>
                <a:latin typeface="Izhitsa" pitchFamily="34" charset="0"/>
                <a:ea typeface="Times New Roman" panose="02020603050405020304" pitchFamily="18" charset="0"/>
                <a:cs typeface="Times New Roman" panose="02020603050405020304" pitchFamily="18" charset="0"/>
              </a:rPr>
              <a:t>Куколка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делается с добрыми мыслями и пожеланиями по старинным славянским традициям.</a:t>
            </a:r>
            <a:endParaRPr lang="ru-RU" sz="1600" dirty="0">
              <a:solidFill>
                <a:srgbClr val="C00000"/>
              </a:solidFill>
              <a:effectLst/>
              <a:latin typeface="Izhitsa"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8928" t="6491" r="17023" b="3627"/>
          <a:stretch/>
        </p:blipFill>
        <p:spPr>
          <a:xfrm>
            <a:off x="683569" y="1988840"/>
            <a:ext cx="3888431" cy="4032448"/>
          </a:xfrm>
          <a:prstGeom prst="rect">
            <a:avLst/>
          </a:prstGeom>
        </p:spPr>
      </p:pic>
    </p:spTree>
    <p:extLst>
      <p:ext uri="{BB962C8B-B14F-4D97-AF65-F5344CB8AC3E}">
        <p14:creationId xmlns:p14="http://schemas.microsoft.com/office/powerpoint/2010/main" val="3565859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0660" y="-1143000"/>
            <a:ext cx="6858000" cy="9144000"/>
          </a:xfrm>
          <a:prstGeom prst="rect">
            <a:avLst/>
          </a:prstGeom>
        </p:spPr>
      </p:pic>
      <p:sp>
        <p:nvSpPr>
          <p:cNvPr id="3" name="TextBox 2"/>
          <p:cNvSpPr txBox="1"/>
          <p:nvPr/>
        </p:nvSpPr>
        <p:spPr>
          <a:xfrm>
            <a:off x="2339752" y="620688"/>
            <a:ext cx="4666662" cy="646331"/>
          </a:xfrm>
          <a:prstGeom prst="rect">
            <a:avLst/>
          </a:prstGeom>
          <a:noFill/>
        </p:spPr>
        <p:txBody>
          <a:bodyPr wrap="none" rtlCol="0">
            <a:spAutoFit/>
          </a:bodyPr>
          <a:lstStyle/>
          <a:p>
            <a:r>
              <a:rPr lang="ru-RU" sz="3600" b="1" dirty="0" err="1" smtClean="0">
                <a:solidFill>
                  <a:srgbClr val="C00000"/>
                </a:solidFill>
                <a:latin typeface="Izhitsa" pitchFamily="34" charset="0"/>
              </a:rPr>
              <a:t>Московка</a:t>
            </a:r>
            <a:r>
              <a:rPr lang="ru-RU" sz="3600" b="1" dirty="0" smtClean="0">
                <a:solidFill>
                  <a:srgbClr val="C00000"/>
                </a:solidFill>
                <a:latin typeface="Izhitsa" pitchFamily="34" charset="0"/>
              </a:rPr>
              <a:t> или </a:t>
            </a:r>
            <a:r>
              <a:rPr lang="ru-RU" sz="3600" b="1" dirty="0" err="1" smtClean="0">
                <a:solidFill>
                  <a:srgbClr val="C00000"/>
                </a:solidFill>
                <a:latin typeface="Izhitsa" pitchFamily="34" charset="0"/>
              </a:rPr>
              <a:t>СемьЯ</a:t>
            </a:r>
            <a:endParaRPr lang="ru-RU" sz="3600" b="1" dirty="0">
              <a:solidFill>
                <a:srgbClr val="C00000"/>
              </a:solidFill>
              <a:latin typeface="Izhitsa" pitchFamily="34" charset="0"/>
            </a:endParaRPr>
          </a:p>
        </p:txBody>
      </p:sp>
      <p:sp>
        <p:nvSpPr>
          <p:cNvPr id="4" name="TextBox 3"/>
          <p:cNvSpPr txBox="1"/>
          <p:nvPr/>
        </p:nvSpPr>
        <p:spPr>
          <a:xfrm>
            <a:off x="683568" y="1556792"/>
            <a:ext cx="4824536" cy="4278094"/>
          </a:xfrm>
          <a:prstGeom prst="rect">
            <a:avLst/>
          </a:prstGeom>
          <a:noFill/>
        </p:spPr>
        <p:txBody>
          <a:bodyPr wrap="square" rtlCol="0">
            <a:spAutoFit/>
          </a:bodyPr>
          <a:lstStyle/>
          <a:p>
            <a:r>
              <a:rPr lang="ru-RU" sz="1600" dirty="0">
                <a:solidFill>
                  <a:srgbClr val="C00000"/>
                </a:solidFill>
                <a:latin typeface="Izhitsa" panose="020B7200000000000000" pitchFamily="34" charset="0"/>
              </a:rPr>
              <a:t>Ее держали в доме где-нибудь повыше – на шкафу, на полке и не давали в руки никому чужому.</a:t>
            </a:r>
          </a:p>
          <a:p>
            <a:r>
              <a:rPr lang="ru-RU" sz="1600" dirty="0">
                <a:solidFill>
                  <a:srgbClr val="C00000"/>
                </a:solidFill>
                <a:latin typeface="Izhitsa" panose="020B7200000000000000" pitchFamily="34" charset="0"/>
              </a:rPr>
              <a:t>Основа куклы – березовое полено – символ мужской силы, а сама она – архетип матери и символизирует материнскую заботу и любовь. По народному поверью, эта кукла помогает воплотить в жизнь желание иметь здорового ребенка, а также влияет на отношения между уже имеющимися детьми и родителями.</a:t>
            </a:r>
          </a:p>
          <a:p>
            <a:r>
              <a:rPr lang="ru-RU" sz="1600" dirty="0">
                <a:solidFill>
                  <a:srgbClr val="C00000"/>
                </a:solidFill>
                <a:latin typeface="Izhitsa" panose="020B7200000000000000" pitchFamily="34" charset="0"/>
              </a:rPr>
              <a:t>К ней поясом привязано 6 детишек-</a:t>
            </a:r>
            <a:r>
              <a:rPr lang="ru-RU" sz="1600" dirty="0" err="1">
                <a:solidFill>
                  <a:srgbClr val="C00000"/>
                </a:solidFill>
                <a:latin typeface="Izhitsa" panose="020B7200000000000000" pitchFamily="34" charset="0"/>
              </a:rPr>
              <a:t>пеленашек</a:t>
            </a:r>
            <a:r>
              <a:rPr lang="ru-RU" sz="1600" dirty="0">
                <a:solidFill>
                  <a:srgbClr val="C00000"/>
                </a:solidFill>
                <a:latin typeface="Izhitsa" panose="020B7200000000000000" pitchFamily="34" charset="0"/>
              </a:rPr>
              <a:t>, получается </a:t>
            </a:r>
            <a:r>
              <a:rPr lang="ru-RU" sz="1600" dirty="0" err="1">
                <a:solidFill>
                  <a:srgbClr val="C00000"/>
                </a:solidFill>
                <a:latin typeface="Izhitsa" panose="020B7200000000000000" pitchFamily="34" charset="0"/>
              </a:rPr>
              <a:t>СемьЯ</a:t>
            </a:r>
            <a:r>
              <a:rPr lang="ru-RU" sz="1600" dirty="0">
                <a:solidFill>
                  <a:srgbClr val="C00000"/>
                </a:solidFill>
                <a:latin typeface="Izhitsa" panose="020B7200000000000000" pitchFamily="34" charset="0"/>
              </a:rPr>
              <a:t>. Считалось, что большое количество детей ведет к процветанию рода, потому что в доме, где много работников, всегда будет достаток. Название куколки </a:t>
            </a:r>
            <a:r>
              <a:rPr lang="ru-RU" sz="1600" dirty="0" err="1">
                <a:solidFill>
                  <a:srgbClr val="C00000"/>
                </a:solidFill>
                <a:latin typeface="Izhitsa" panose="020B7200000000000000" pitchFamily="34" charset="0"/>
              </a:rPr>
              <a:t>Московка</a:t>
            </a:r>
            <a:r>
              <a:rPr lang="ru-RU" sz="1600" dirty="0">
                <a:solidFill>
                  <a:srgbClr val="C00000"/>
                </a:solidFill>
                <a:latin typeface="Izhitsa" panose="020B7200000000000000" pitchFamily="34" charset="0"/>
              </a:rPr>
              <a:t> связано с образованием московского княжества, объединившего Русь.</a:t>
            </a:r>
            <a:endParaRPr lang="ru-RU" sz="1600" b="0" i="0" dirty="0">
              <a:solidFill>
                <a:srgbClr val="C00000"/>
              </a:solidFill>
              <a:effectLst/>
              <a:latin typeface="Izhitsa" panose="020B7200000000000000"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8001" t="4851" r="13600" b="2750"/>
          <a:stretch/>
        </p:blipFill>
        <p:spPr>
          <a:xfrm>
            <a:off x="5364088" y="1267019"/>
            <a:ext cx="3114211" cy="4893760"/>
          </a:xfrm>
          <a:prstGeom prst="rect">
            <a:avLst/>
          </a:prstGeom>
        </p:spPr>
      </p:pic>
    </p:spTree>
    <p:extLst>
      <p:ext uri="{BB962C8B-B14F-4D97-AF65-F5344CB8AC3E}">
        <p14:creationId xmlns:p14="http://schemas.microsoft.com/office/powerpoint/2010/main" val="3725070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3203848" y="620688"/>
            <a:ext cx="3094117" cy="646331"/>
          </a:xfrm>
          <a:prstGeom prst="rect">
            <a:avLst/>
          </a:prstGeom>
          <a:noFill/>
        </p:spPr>
        <p:txBody>
          <a:bodyPr wrap="none" rtlCol="0">
            <a:spAutoFit/>
          </a:bodyPr>
          <a:lstStyle/>
          <a:p>
            <a:r>
              <a:rPr lang="ru-RU" sz="3600" b="1" dirty="0" smtClean="0">
                <a:solidFill>
                  <a:srgbClr val="C00000"/>
                </a:solidFill>
                <a:latin typeface="Izhitsa" pitchFamily="34" charset="0"/>
              </a:rPr>
              <a:t>Неразлучники</a:t>
            </a:r>
            <a:endParaRPr lang="ru-RU" sz="3600" b="1" dirty="0">
              <a:solidFill>
                <a:srgbClr val="C00000"/>
              </a:solidFill>
              <a:latin typeface="Izhitsa" pitchFamily="34" charset="0"/>
            </a:endParaRPr>
          </a:p>
        </p:txBody>
      </p:sp>
      <p:sp>
        <p:nvSpPr>
          <p:cNvPr id="4" name="TextBox 3"/>
          <p:cNvSpPr txBox="1"/>
          <p:nvPr/>
        </p:nvSpPr>
        <p:spPr>
          <a:xfrm>
            <a:off x="683568" y="1268760"/>
            <a:ext cx="7704857" cy="2917722"/>
          </a:xfrm>
          <a:prstGeom prst="rect">
            <a:avLst/>
          </a:prstGeom>
          <a:noFill/>
        </p:spPr>
        <p:txBody>
          <a:bodyPr wrap="square" rtlCol="0">
            <a:spAutoFit/>
          </a:bodyPr>
          <a:lstStyle/>
          <a:p>
            <a:pPr indent="95250" algn="just">
              <a:lnSpc>
                <a:spcPct val="115000"/>
              </a:lnSpc>
              <a:spcAft>
                <a:spcPts val="0"/>
              </a:spcAft>
            </a:pPr>
            <a:r>
              <a:rPr lang="ru-RU" sz="1600" dirty="0">
                <a:solidFill>
                  <a:srgbClr val="C00000"/>
                </a:solidFill>
                <a:latin typeface="Izhitsa" pitchFamily="34" charset="0"/>
                <a:ea typeface="Times New Roman" panose="02020603050405020304" pitchFamily="18" charset="0"/>
              </a:rPr>
              <a:t>Пару кукол – жениха и невесту неразлучников традиционно делали к свадьбе</a:t>
            </a:r>
            <a:r>
              <a:rPr lang="uk-UA" sz="1600" dirty="0">
                <a:solidFill>
                  <a:srgbClr val="C00000"/>
                </a:solidFill>
                <a:latin typeface="Izhitsa" pitchFamily="34" charset="0"/>
                <a:ea typeface="Times New Roman" panose="02020603050405020304" pitchFamily="18" charset="0"/>
              </a:rPr>
              <a:t>. </a:t>
            </a:r>
            <a:r>
              <a:rPr lang="uk-UA" sz="1600" dirty="0" err="1">
                <a:solidFill>
                  <a:srgbClr val="C00000"/>
                </a:solidFill>
                <a:latin typeface="Izhitsa" pitchFamily="34" charset="0"/>
                <a:ea typeface="Times New Roman" panose="02020603050405020304" pitchFamily="18" charset="0"/>
              </a:rPr>
              <a:t>Куклы</a:t>
            </a:r>
            <a:r>
              <a:rPr lang="uk-UA" sz="1600" dirty="0">
                <a:solidFill>
                  <a:srgbClr val="C00000"/>
                </a:solidFill>
                <a:latin typeface="Izhitsa" pitchFamily="34" charset="0"/>
                <a:ea typeface="Times New Roman" panose="02020603050405020304" pitchFamily="18" charset="0"/>
              </a:rPr>
              <a:t> </a:t>
            </a:r>
            <a:r>
              <a:rPr lang="uk-UA" sz="1600" dirty="0" err="1">
                <a:solidFill>
                  <a:srgbClr val="C00000"/>
                </a:solidFill>
                <a:latin typeface="Izhitsa" pitchFamily="34" charset="0"/>
                <a:ea typeface="Times New Roman" panose="02020603050405020304" pitchFamily="18" charset="0"/>
              </a:rPr>
              <a:t>делались</a:t>
            </a:r>
            <a:r>
              <a:rPr lang="uk-UA" sz="1600" dirty="0">
                <a:solidFill>
                  <a:srgbClr val="C00000"/>
                </a:solidFill>
                <a:latin typeface="Izhitsa" pitchFamily="34" charset="0"/>
                <a:ea typeface="Times New Roman" panose="02020603050405020304" pitchFamily="18" charset="0"/>
              </a:rPr>
              <a:t> </a:t>
            </a:r>
            <a:r>
              <a:rPr lang="uk-UA" sz="1600" dirty="0" err="1">
                <a:solidFill>
                  <a:srgbClr val="C00000"/>
                </a:solidFill>
                <a:latin typeface="Izhitsa" pitchFamily="34" charset="0"/>
                <a:ea typeface="Times New Roman" panose="02020603050405020304" pitchFamily="18" charset="0"/>
              </a:rPr>
              <a:t>узелковые</a:t>
            </a:r>
            <a:r>
              <a:rPr lang="uk-UA" sz="1600" dirty="0">
                <a:solidFill>
                  <a:srgbClr val="C00000"/>
                </a:solidFill>
                <a:latin typeface="Izhitsa" pitchFamily="34" charset="0"/>
                <a:ea typeface="Times New Roman" panose="02020603050405020304" pitchFamily="18" charset="0"/>
              </a:rPr>
              <a:t>, </a:t>
            </a:r>
            <a:r>
              <a:rPr lang="uk-UA" sz="1600" dirty="0" err="1">
                <a:solidFill>
                  <a:srgbClr val="C00000"/>
                </a:solidFill>
                <a:latin typeface="Izhitsa" pitchFamily="34" charset="0"/>
                <a:ea typeface="Times New Roman" panose="02020603050405020304" pitchFamily="18" charset="0"/>
              </a:rPr>
              <a:t>из</a:t>
            </a:r>
            <a:r>
              <a:rPr lang="uk-UA" sz="1600" dirty="0">
                <a:solidFill>
                  <a:srgbClr val="C00000"/>
                </a:solidFill>
                <a:latin typeface="Izhitsa" pitchFamily="34" charset="0"/>
                <a:ea typeface="Times New Roman" panose="02020603050405020304" pitchFamily="18" charset="0"/>
              </a:rPr>
              <a:t> ярких </a:t>
            </a:r>
            <a:r>
              <a:rPr lang="uk-UA" sz="1600" dirty="0" err="1">
                <a:solidFill>
                  <a:srgbClr val="C00000"/>
                </a:solidFill>
                <a:latin typeface="Izhitsa" pitchFamily="34" charset="0"/>
                <a:ea typeface="Times New Roman" panose="02020603050405020304" pitchFamily="18" charset="0"/>
              </a:rPr>
              <a:t>лоскутков</a:t>
            </a:r>
            <a:r>
              <a:rPr lang="uk-UA" sz="1600" dirty="0">
                <a:solidFill>
                  <a:srgbClr val="C00000"/>
                </a:solidFill>
                <a:latin typeface="Izhitsa" pitchFamily="34" charset="0"/>
                <a:ea typeface="Times New Roman" panose="02020603050405020304" pitchFamily="18" charset="0"/>
              </a:rPr>
              <a:t> и </a:t>
            </a:r>
            <a:r>
              <a:rPr lang="uk-UA" sz="1600" dirty="0" smtClean="0">
                <a:solidFill>
                  <a:srgbClr val="C00000"/>
                </a:solidFill>
                <a:latin typeface="Izhitsa" pitchFamily="34" charset="0"/>
                <a:ea typeface="Times New Roman" panose="02020603050405020304" pitchFamily="18" charset="0"/>
              </a:rPr>
              <a:t>ниток. </a:t>
            </a:r>
            <a:r>
              <a:rPr lang="uk-UA" sz="1600" dirty="0">
                <a:solidFill>
                  <a:srgbClr val="C00000"/>
                </a:solidFill>
                <a:latin typeface="Izhitsa" pitchFamily="34" charset="0"/>
                <a:ea typeface="Times New Roman" panose="02020603050405020304" pitchFamily="18" charset="0"/>
                <a:cs typeface="Times New Roman" panose="02020603050405020304" pitchFamily="18" charset="0"/>
              </a:rPr>
              <a:t>У </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этих символичный кукол неразлучников одна общая рука, чтобы муж и жена шли по жизни рука об руку, были вместе и в беде и в радости. Куклы эти – </a:t>
            </a:r>
            <a:r>
              <a:rPr lang="ru-RU" sz="1600" dirty="0" err="1">
                <a:solidFill>
                  <a:srgbClr val="C00000"/>
                </a:solidFill>
                <a:latin typeface="Izhitsa" pitchFamily="34" charset="0"/>
                <a:ea typeface="Times New Roman" panose="02020603050405020304" pitchFamily="18" charset="0"/>
                <a:cs typeface="Times New Roman" panose="02020603050405020304" pitchFamily="18" charset="0"/>
              </a:rPr>
              <a:t>обереговые</a:t>
            </a: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 их подвешивали под дужкой упряжи во главе свадебного поезда, везущего молодую пару в дом жениха после венчания (отсюда идет подзабытая традиция сажать на капот свадебной машины кукол). А после свадьбы они хранились дома, как оберег любви и верности.</a:t>
            </a:r>
            <a:endParaRPr lang="ru-RU" sz="1600" dirty="0">
              <a:solidFill>
                <a:srgbClr val="C00000"/>
              </a:solidFill>
              <a:latin typeface="Izhitsa" pitchFamily="34" charset="0"/>
              <a:ea typeface="Calibri" panose="020F0502020204030204" pitchFamily="34" charset="0"/>
              <a:cs typeface="Times New Roman" panose="02020603050405020304" pitchFamily="18" charset="0"/>
            </a:endParaRPr>
          </a:p>
          <a:p>
            <a:pPr indent="95250" algn="just">
              <a:lnSpc>
                <a:spcPct val="115000"/>
              </a:lnSpc>
              <a:spcAft>
                <a:spcPts val="0"/>
              </a:spcAft>
            </a:pPr>
            <a:r>
              <a:rPr lang="ru-RU" sz="1600" dirty="0">
                <a:solidFill>
                  <a:srgbClr val="C00000"/>
                </a:solidFill>
                <a:latin typeface="Izhitsa" pitchFamily="34" charset="0"/>
                <a:ea typeface="Times New Roman" panose="02020603050405020304" pitchFamily="18" charset="0"/>
                <a:cs typeface="Times New Roman" panose="02020603050405020304" pitchFamily="18" charset="0"/>
              </a:rPr>
              <a:t> </a:t>
            </a:r>
            <a:endParaRPr lang="ru-RU" sz="1600" dirty="0">
              <a:solidFill>
                <a:srgbClr val="C00000"/>
              </a:solidFill>
              <a:latin typeface="Izhitsa" pitchFamily="34" charset="0"/>
              <a:ea typeface="Calibri" panose="020F0502020204030204" pitchFamily="34" charset="0"/>
              <a:cs typeface="Times New Roman" panose="02020603050405020304" pitchFamily="18" charset="0"/>
            </a:endParaRPr>
          </a:p>
          <a:p>
            <a:r>
              <a:rPr lang="uk-UA" dirty="0" smtClean="0">
                <a:solidFill>
                  <a:srgbClr val="000000"/>
                </a:solidFill>
                <a:latin typeface="Times New Roman" panose="02020603050405020304" pitchFamily="18" charset="0"/>
                <a:ea typeface="Times New Roman" panose="02020603050405020304" pitchFamily="18" charset="0"/>
              </a:rPr>
              <a:t> </a:t>
            </a:r>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4524" t="6031" r="4524" b="4269"/>
          <a:stretch/>
        </p:blipFill>
        <p:spPr>
          <a:xfrm>
            <a:off x="4105731" y="3284984"/>
            <a:ext cx="4282694" cy="2808312"/>
          </a:xfrm>
          <a:prstGeom prst="rect">
            <a:avLst/>
          </a:prstGeom>
        </p:spPr>
      </p:pic>
    </p:spTree>
    <p:extLst>
      <p:ext uri="{BB962C8B-B14F-4D97-AF65-F5344CB8AC3E}">
        <p14:creationId xmlns:p14="http://schemas.microsoft.com/office/powerpoint/2010/main" val="3692858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8747" y="-1129477"/>
            <a:ext cx="6858000" cy="9144000"/>
          </a:xfrm>
          <a:prstGeom prst="rect">
            <a:avLst/>
          </a:prstGeom>
        </p:spPr>
      </p:pic>
      <p:sp>
        <p:nvSpPr>
          <p:cNvPr id="3" name="TextBox 2"/>
          <p:cNvSpPr txBox="1"/>
          <p:nvPr/>
        </p:nvSpPr>
        <p:spPr>
          <a:xfrm>
            <a:off x="764976" y="1268760"/>
            <a:ext cx="7551441" cy="2308324"/>
          </a:xfrm>
          <a:prstGeom prst="rect">
            <a:avLst/>
          </a:prstGeom>
          <a:noFill/>
        </p:spPr>
        <p:txBody>
          <a:bodyPr wrap="square" rtlCol="0">
            <a:spAutoFit/>
          </a:bodyPr>
          <a:lstStyle/>
          <a:p>
            <a:r>
              <a:rPr lang="ru-RU" dirty="0">
                <a:solidFill>
                  <a:srgbClr val="C00000"/>
                </a:solidFill>
                <a:latin typeface="Izhitsa" pitchFamily="34" charset="0"/>
                <a:ea typeface="Calibri"/>
                <a:cs typeface="Times New Roman"/>
              </a:rPr>
              <a:t>Такая подружка была в деревне у каждой девушки. Показывать ее никому не следовало. Загадаешь, бывало, желание, пришьешь в подарок на платьице кукле бусинку, например, и зеркальце поднесешь к личику: </a:t>
            </a:r>
            <a:r>
              <a:rPr lang="ru-RU" dirty="0" smtClean="0">
                <a:solidFill>
                  <a:srgbClr val="C00000"/>
                </a:solidFill>
                <a:ea typeface="Calibri"/>
                <a:cs typeface="Times New Roman"/>
              </a:rPr>
              <a:t>«</a:t>
            </a:r>
            <a:r>
              <a:rPr lang="ru-RU" dirty="0" smtClean="0">
                <a:solidFill>
                  <a:srgbClr val="C00000"/>
                </a:solidFill>
                <a:latin typeface="Izhitsa" pitchFamily="34" charset="0"/>
                <a:ea typeface="Calibri"/>
                <a:cs typeface="Times New Roman"/>
              </a:rPr>
              <a:t>Гляди</a:t>
            </a:r>
            <a:r>
              <a:rPr lang="ru-RU" dirty="0">
                <a:solidFill>
                  <a:srgbClr val="C00000"/>
                </a:solidFill>
                <a:latin typeface="Izhitsa" pitchFamily="34" charset="0"/>
                <a:ea typeface="Calibri"/>
                <a:cs typeface="Times New Roman"/>
              </a:rPr>
              <a:t>, какая ты красавица. А за подарочек мое желание </a:t>
            </a:r>
            <a:r>
              <a:rPr lang="ru-RU" dirty="0" smtClean="0">
                <a:solidFill>
                  <a:srgbClr val="C00000"/>
                </a:solidFill>
                <a:latin typeface="Izhitsa" pitchFamily="34" charset="0"/>
                <a:ea typeface="Calibri"/>
                <a:cs typeface="Times New Roman"/>
              </a:rPr>
              <a:t>исполни</a:t>
            </a:r>
            <a:r>
              <a:rPr lang="ru-RU" dirty="0" smtClean="0">
                <a:solidFill>
                  <a:srgbClr val="C00000"/>
                </a:solidFill>
                <a:ea typeface="Calibri"/>
                <a:cs typeface="Times New Roman"/>
              </a:rPr>
              <a:t>».</a:t>
            </a:r>
            <a:r>
              <a:rPr lang="ru-RU" dirty="0" smtClean="0">
                <a:solidFill>
                  <a:srgbClr val="C00000"/>
                </a:solidFill>
                <a:latin typeface="Izhitsa" pitchFamily="34" charset="0"/>
                <a:ea typeface="Calibri"/>
                <a:cs typeface="Times New Roman"/>
              </a:rPr>
              <a:t> </a:t>
            </a:r>
            <a:r>
              <a:rPr lang="ru-RU" dirty="0">
                <a:solidFill>
                  <a:srgbClr val="C00000"/>
                </a:solidFill>
                <a:latin typeface="Izhitsa" pitchFamily="34" charset="0"/>
                <a:ea typeface="Calibri"/>
                <a:cs typeface="Times New Roman"/>
              </a:rPr>
              <a:t>А потом спрячешь свою подруженьку в укромное местечко до поры...</a:t>
            </a:r>
            <a:br>
              <a:rPr lang="ru-RU" dirty="0">
                <a:solidFill>
                  <a:srgbClr val="C00000"/>
                </a:solidFill>
                <a:latin typeface="Izhitsa" pitchFamily="34" charset="0"/>
                <a:ea typeface="Calibri"/>
                <a:cs typeface="Times New Roman"/>
              </a:rPr>
            </a:br>
            <a:r>
              <a:rPr lang="ru-RU" dirty="0">
                <a:solidFill>
                  <a:srgbClr val="C00000"/>
                </a:solidFill>
                <a:latin typeface="Izhitsa" pitchFamily="34" charset="0"/>
                <a:ea typeface="Calibri"/>
                <a:cs typeface="Times New Roman"/>
              </a:rPr>
              <a:t/>
            </a:r>
            <a:br>
              <a:rPr lang="ru-RU" dirty="0">
                <a:solidFill>
                  <a:srgbClr val="C00000"/>
                </a:solidFill>
                <a:latin typeface="Izhitsa" pitchFamily="34" charset="0"/>
                <a:ea typeface="Calibri"/>
                <a:cs typeface="Times New Roman"/>
              </a:rPr>
            </a:br>
            <a:endParaRPr lang="ru-RU" dirty="0">
              <a:solidFill>
                <a:srgbClr val="C00000"/>
              </a:solidFill>
              <a:latin typeface="Izhitsa" pitchFamily="34" charset="0"/>
            </a:endParaRPr>
          </a:p>
        </p:txBody>
      </p:sp>
      <p:sp>
        <p:nvSpPr>
          <p:cNvPr id="4" name="TextBox 3"/>
          <p:cNvSpPr txBox="1"/>
          <p:nvPr/>
        </p:nvSpPr>
        <p:spPr>
          <a:xfrm>
            <a:off x="2843808" y="764704"/>
            <a:ext cx="2537874" cy="646331"/>
          </a:xfrm>
          <a:prstGeom prst="rect">
            <a:avLst/>
          </a:prstGeom>
          <a:noFill/>
        </p:spPr>
        <p:txBody>
          <a:bodyPr wrap="none" rtlCol="0">
            <a:spAutoFit/>
          </a:bodyPr>
          <a:lstStyle/>
          <a:p>
            <a:r>
              <a:rPr lang="ru-RU" sz="3600" b="1" dirty="0" err="1" smtClean="0">
                <a:solidFill>
                  <a:srgbClr val="C00000"/>
                </a:solidFill>
                <a:latin typeface="Izhitsa" pitchFamily="34" charset="0"/>
              </a:rPr>
              <a:t>Желанница</a:t>
            </a:r>
            <a:endParaRPr lang="ru-RU" sz="3600" b="1" dirty="0">
              <a:solidFill>
                <a:srgbClr val="C00000"/>
              </a:solidFill>
              <a:latin typeface="Izhits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0561" y="3068960"/>
            <a:ext cx="4157663"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877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84684" y="-1084684"/>
            <a:ext cx="6974632" cy="9144000"/>
          </a:xfrm>
          <a:prstGeom prst="rect">
            <a:avLst/>
          </a:prstGeom>
        </p:spPr>
      </p:pic>
      <p:sp>
        <p:nvSpPr>
          <p:cNvPr id="5" name="TextBox 4"/>
          <p:cNvSpPr txBox="1"/>
          <p:nvPr/>
        </p:nvSpPr>
        <p:spPr>
          <a:xfrm>
            <a:off x="683568" y="1124744"/>
            <a:ext cx="7920880" cy="2047740"/>
          </a:xfrm>
          <a:prstGeom prst="rect">
            <a:avLst/>
          </a:prstGeom>
          <a:noFill/>
        </p:spPr>
        <p:txBody>
          <a:bodyPr wrap="square" rtlCol="0">
            <a:spAutoFit/>
          </a:bodyPr>
          <a:lstStyle/>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Весна – время радостное, весной в народе делали много разных кукол, обрядовых и игровых, и ребятишек радовали. Ведь у детей после долгой зимы наконец появилась возможность проводить на улице много времени, и даже грязь и слякоть не могут удержать их дома.</a:t>
            </a:r>
            <a:endParaRPr lang="ru-RU" sz="1600" dirty="0">
              <a:solidFill>
                <a:srgbClr val="C00000"/>
              </a:solidFill>
              <a:latin typeface="Izhitsa" pitchFamily="34" charset="0"/>
              <a:ea typeface="Calibri"/>
              <a:cs typeface="Times New Roman"/>
            </a:endParaRPr>
          </a:p>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Веснянка – это небольшая игровая куколка величиной с ладонь.</a:t>
            </a:r>
          </a:p>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 Делали её весной и дарили детям на Пасху.</a:t>
            </a:r>
            <a:endParaRPr lang="ru-RU" sz="1600" dirty="0">
              <a:solidFill>
                <a:srgbClr val="C00000"/>
              </a:solidFill>
              <a:latin typeface="Izhitsa" pitchFamily="34" charset="0"/>
              <a:ea typeface="Calibri"/>
              <a:cs typeface="Times New Roman"/>
            </a:endParaRPr>
          </a:p>
        </p:txBody>
      </p:sp>
      <p:sp>
        <p:nvSpPr>
          <p:cNvPr id="7" name="TextBox 6"/>
          <p:cNvSpPr txBox="1"/>
          <p:nvPr/>
        </p:nvSpPr>
        <p:spPr>
          <a:xfrm>
            <a:off x="3001836" y="622429"/>
            <a:ext cx="2339423" cy="646331"/>
          </a:xfrm>
          <a:prstGeom prst="rect">
            <a:avLst/>
          </a:prstGeom>
          <a:noFill/>
        </p:spPr>
        <p:txBody>
          <a:bodyPr wrap="none" rtlCol="0">
            <a:spAutoFit/>
          </a:bodyPr>
          <a:lstStyle/>
          <a:p>
            <a:pPr algn="ctr"/>
            <a:r>
              <a:rPr lang="ru-RU" sz="3600" b="1" dirty="0" smtClean="0">
                <a:solidFill>
                  <a:srgbClr val="C00000"/>
                </a:solidFill>
                <a:latin typeface="Izhitsa" pitchFamily="34" charset="0"/>
              </a:rPr>
              <a:t>Веснянка</a:t>
            </a:r>
            <a:endParaRPr lang="ru-RU" sz="3600" b="1" dirty="0">
              <a:solidFill>
                <a:srgbClr val="C00000"/>
              </a:solidFill>
              <a:latin typeface="Izhitsa" pitchFamily="34"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6900" r="5783" b="11151"/>
          <a:stretch/>
        </p:blipFill>
        <p:spPr>
          <a:xfrm>
            <a:off x="5652120" y="2852936"/>
            <a:ext cx="2839016" cy="3370684"/>
          </a:xfrm>
          <a:prstGeom prst="rect">
            <a:avLst/>
          </a:prstGeom>
        </p:spPr>
      </p:pic>
      <p:sp>
        <p:nvSpPr>
          <p:cNvPr id="4" name="TextBox 3"/>
          <p:cNvSpPr txBox="1"/>
          <p:nvPr/>
        </p:nvSpPr>
        <p:spPr>
          <a:xfrm>
            <a:off x="683568" y="3212976"/>
            <a:ext cx="4527687" cy="2202654"/>
          </a:xfrm>
          <a:prstGeom prst="rect">
            <a:avLst/>
          </a:prstGeom>
          <a:noFill/>
        </p:spPr>
        <p:txBody>
          <a:bodyPr wrap="square" rtlCol="0">
            <a:spAutoFit/>
          </a:bodyPr>
          <a:lstStyle/>
          <a:p>
            <a:pPr lvl="0">
              <a:lnSpc>
                <a:spcPct val="115000"/>
              </a:lnSpc>
              <a:spcAft>
                <a:spcPts val="1000"/>
              </a:spcAft>
            </a:pPr>
            <a:r>
              <a:rPr lang="ru-RU" sz="1600" dirty="0">
                <a:solidFill>
                  <a:srgbClr val="C00000"/>
                </a:solidFill>
                <a:latin typeface="Izhitsa" pitchFamily="34" charset="0"/>
                <a:ea typeface="Times New Roman"/>
                <a:cs typeface="Times New Roman"/>
              </a:rPr>
              <a:t>Веснянка – куколка на ниточке. Когда на улице было ещё грязно, ребёнок надевал куколку на пальчик и мог водить её как куклу-марионетку. Когда наиграется, мог повесить куколку себе на пуговку.</a:t>
            </a:r>
            <a:endParaRPr lang="ru-RU" sz="1600" dirty="0">
              <a:solidFill>
                <a:srgbClr val="C00000"/>
              </a:solidFill>
              <a:latin typeface="Izhitsa" pitchFamily="34" charset="0"/>
              <a:ea typeface="Calibri"/>
              <a:cs typeface="Times New Roman"/>
            </a:endParaRPr>
          </a:p>
          <a:p>
            <a:pPr lvl="0">
              <a:lnSpc>
                <a:spcPct val="115000"/>
              </a:lnSpc>
              <a:spcAft>
                <a:spcPts val="1000"/>
              </a:spcAft>
            </a:pPr>
            <a:r>
              <a:rPr lang="ru-RU" sz="1600" dirty="0">
                <a:solidFill>
                  <a:srgbClr val="C00000"/>
                </a:solidFill>
                <a:latin typeface="Izhitsa" pitchFamily="34" charset="0"/>
                <a:ea typeface="Times New Roman"/>
                <a:cs typeface="Times New Roman"/>
              </a:rPr>
              <a:t>Веснянка была куколкой одного дня. Испачканную за день куколку сжигали.</a:t>
            </a:r>
            <a:endParaRPr lang="ru-RU" sz="1600" dirty="0">
              <a:solidFill>
                <a:srgbClr val="C00000"/>
              </a:solidFill>
              <a:latin typeface="Izhitsa" pitchFamily="34" charset="0"/>
              <a:ea typeface="Calibri"/>
              <a:cs typeface="Times New Roman"/>
            </a:endParaRPr>
          </a:p>
        </p:txBody>
      </p:sp>
    </p:spTree>
    <p:extLst>
      <p:ext uri="{BB962C8B-B14F-4D97-AF65-F5344CB8AC3E}">
        <p14:creationId xmlns:p14="http://schemas.microsoft.com/office/powerpoint/2010/main" val="922398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611560" y="1484784"/>
            <a:ext cx="4106564" cy="4832092"/>
          </a:xfrm>
          <a:prstGeom prst="rect">
            <a:avLst/>
          </a:prstGeom>
          <a:noFill/>
        </p:spPr>
        <p:txBody>
          <a:bodyPr wrap="square" rtlCol="0">
            <a:spAutoFit/>
          </a:bodyPr>
          <a:lstStyle/>
          <a:p>
            <a:r>
              <a:rPr lang="ru-RU" sz="1600" dirty="0">
                <a:solidFill>
                  <a:srgbClr val="C00000"/>
                </a:solidFill>
                <a:latin typeface="Izhitsa" pitchFamily="34" charset="0"/>
                <a:ea typeface="Calibri"/>
                <a:cs typeface="Times New Roman"/>
              </a:rPr>
              <a:t>Простая по внешнему виду куколка - </a:t>
            </a:r>
            <a:r>
              <a:rPr lang="ru-RU" sz="1600" dirty="0" err="1">
                <a:solidFill>
                  <a:srgbClr val="C00000"/>
                </a:solidFill>
                <a:latin typeface="Izhitsa" pitchFamily="34" charset="0"/>
                <a:ea typeface="Calibri"/>
                <a:cs typeface="Times New Roman"/>
              </a:rPr>
              <a:t>Зернушка</a:t>
            </a:r>
            <a:r>
              <a:rPr lang="ru-RU" sz="1600" dirty="0">
                <a:solidFill>
                  <a:srgbClr val="C00000"/>
                </a:solidFill>
                <a:latin typeface="Izhitsa" pitchFamily="34" charset="0"/>
                <a:ea typeface="Calibri"/>
                <a:cs typeface="Times New Roman"/>
              </a:rPr>
              <a:t>, но изготовленная с большой любовью, имеет глубокий символический смысл. Ее обычно дарили на Коляду, Рождество и иногда на праздники, связанные с урожаем. Кукла обязательно наполнялась зерном, желательно пшеницей или зерном всяких сортов одновременно, чтобы урожай был богатым на все виды зерновых культур. На Руси каша долгое время была основным видом питания, так как зерно имеет мощную жизненную силу, легко усваивается, доступно для взращивания на территории славян. Коли именно земля дает урожай - родит значит, то и образ, дающий этот урожай, женский.</a:t>
            </a:r>
            <a:br>
              <a:rPr lang="ru-RU" sz="1600" dirty="0">
                <a:solidFill>
                  <a:srgbClr val="C00000"/>
                </a:solidFill>
                <a:latin typeface="Izhitsa" pitchFamily="34" charset="0"/>
                <a:ea typeface="Calibri"/>
                <a:cs typeface="Times New Roman"/>
              </a:rPr>
            </a:br>
            <a:r>
              <a:rPr lang="ru-RU" dirty="0">
                <a:ea typeface="Calibri"/>
                <a:cs typeface="Times New Roman"/>
              </a:rPr>
              <a:t/>
            </a:r>
            <a:br>
              <a:rPr lang="ru-RU" dirty="0">
                <a:ea typeface="Calibri"/>
                <a:cs typeface="Times New Roman"/>
              </a:rPr>
            </a:br>
            <a:endParaRPr lang="ru-RU" dirty="0"/>
          </a:p>
        </p:txBody>
      </p:sp>
      <p:sp>
        <p:nvSpPr>
          <p:cNvPr id="4" name="TextBox 3"/>
          <p:cNvSpPr txBox="1"/>
          <p:nvPr/>
        </p:nvSpPr>
        <p:spPr>
          <a:xfrm>
            <a:off x="2411760" y="766445"/>
            <a:ext cx="4794902" cy="646331"/>
          </a:xfrm>
          <a:prstGeom prst="rect">
            <a:avLst/>
          </a:prstGeom>
          <a:noFill/>
        </p:spPr>
        <p:txBody>
          <a:bodyPr wrap="none" rtlCol="0">
            <a:spAutoFit/>
          </a:bodyPr>
          <a:lstStyle/>
          <a:p>
            <a:r>
              <a:rPr lang="ru-RU" sz="3600" b="1" dirty="0" err="1" smtClean="0">
                <a:solidFill>
                  <a:srgbClr val="C00000"/>
                </a:solidFill>
                <a:latin typeface="Izhitsa" pitchFamily="34" charset="0"/>
              </a:rPr>
              <a:t>Зернушка</a:t>
            </a:r>
            <a:r>
              <a:rPr lang="ru-RU" sz="3600" b="1" dirty="0" smtClean="0">
                <a:solidFill>
                  <a:srgbClr val="C00000"/>
                </a:solidFill>
                <a:latin typeface="Izhitsa" pitchFamily="34" charset="0"/>
              </a:rPr>
              <a:t> </a:t>
            </a:r>
            <a:r>
              <a:rPr lang="ru-RU" sz="3600" b="1" dirty="0" err="1" smtClean="0">
                <a:solidFill>
                  <a:srgbClr val="C00000"/>
                </a:solidFill>
                <a:latin typeface="Izhitsa" pitchFamily="34" charset="0"/>
              </a:rPr>
              <a:t>Крупеничка</a:t>
            </a:r>
            <a:endParaRPr lang="ru-RU" sz="3600" b="1" dirty="0">
              <a:solidFill>
                <a:srgbClr val="C00000"/>
              </a:solidFill>
              <a:latin typeface="Izhitsa"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714" y="1628800"/>
            <a:ext cx="3670300"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313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4" name="TextBox 3"/>
          <p:cNvSpPr txBox="1"/>
          <p:nvPr/>
        </p:nvSpPr>
        <p:spPr>
          <a:xfrm>
            <a:off x="3807583" y="694437"/>
            <a:ext cx="2276585" cy="646331"/>
          </a:xfrm>
          <a:prstGeom prst="rect">
            <a:avLst/>
          </a:prstGeom>
          <a:noFill/>
        </p:spPr>
        <p:txBody>
          <a:bodyPr wrap="none" rtlCol="0">
            <a:spAutoFit/>
          </a:bodyPr>
          <a:lstStyle/>
          <a:p>
            <a:r>
              <a:rPr lang="ru-RU" sz="3600" b="1" dirty="0" smtClean="0">
                <a:solidFill>
                  <a:srgbClr val="C00000"/>
                </a:solidFill>
                <a:latin typeface="Izhitsa" pitchFamily="34" charset="0"/>
              </a:rPr>
              <a:t>Божье око</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4204" t="15350" b="12200"/>
          <a:stretch/>
        </p:blipFill>
        <p:spPr>
          <a:xfrm>
            <a:off x="5508104" y="2780928"/>
            <a:ext cx="2932472" cy="3335539"/>
          </a:xfrm>
          <a:prstGeom prst="rect">
            <a:avLst/>
          </a:prstGeom>
        </p:spPr>
      </p:pic>
      <p:sp>
        <p:nvSpPr>
          <p:cNvPr id="3" name="TextBox 2"/>
          <p:cNvSpPr txBox="1"/>
          <p:nvPr/>
        </p:nvSpPr>
        <p:spPr>
          <a:xfrm>
            <a:off x="755576" y="2639584"/>
            <a:ext cx="4824536" cy="2805640"/>
          </a:xfrm>
          <a:prstGeom prst="rect">
            <a:avLst/>
          </a:prstGeom>
          <a:noFill/>
        </p:spPr>
        <p:txBody>
          <a:bodyPr wrap="square" rtlCol="0">
            <a:spAutoFit/>
          </a:bodyPr>
          <a:lstStyle/>
          <a:p>
            <a:pPr>
              <a:lnSpc>
                <a:spcPct val="115000"/>
              </a:lnSpc>
              <a:spcAft>
                <a:spcPts val="0"/>
              </a:spcAft>
            </a:pPr>
            <a:r>
              <a:rPr lang="ru-RU" sz="1400" dirty="0" smtClean="0">
                <a:solidFill>
                  <a:srgbClr val="C00000"/>
                </a:solidFill>
                <a:latin typeface="Izhitsa" panose="020B7200000000000000" pitchFamily="34" charset="0"/>
                <a:ea typeface="Times New Roman" panose="02020603050405020304" pitchFamily="18" charset="0"/>
                <a:cs typeface="Times New Roman" panose="02020603050405020304" pitchFamily="18" charset="0"/>
              </a:rPr>
              <a:t>Яркий </a:t>
            </a:r>
            <a:r>
              <a:rPr lang="ru-RU" sz="1400" dirty="0">
                <a:solidFill>
                  <a:srgbClr val="C00000"/>
                </a:solidFill>
                <a:latin typeface="Izhitsa" panose="020B7200000000000000" pitchFamily="34" charset="0"/>
                <a:ea typeface="Times New Roman" panose="02020603050405020304" pitchFamily="18" charset="0"/>
                <a:cs typeface="Times New Roman" panose="02020603050405020304" pitchFamily="18" charset="0"/>
              </a:rPr>
              <a:t>и неожиданный образ оберега притягивает внимание входящего, который забывает о недобром намерении по отношению к владельцам дома</a:t>
            </a:r>
            <a:r>
              <a:rPr lang="ru-RU" sz="1400" dirty="0" smtClean="0">
                <a:solidFill>
                  <a:srgbClr val="C00000"/>
                </a:solidFill>
                <a:latin typeface="Izhitsa" panose="020B7200000000000000" pitchFamily="34" charset="0"/>
                <a:ea typeface="Times New Roman" panose="02020603050405020304" pitchFamily="18" charset="0"/>
                <a:cs typeface="Times New Roman" panose="02020603050405020304" pitchFamily="18" charset="0"/>
              </a:rPr>
              <a:t>.</a:t>
            </a:r>
          </a:p>
          <a:p>
            <a:pPr>
              <a:lnSpc>
                <a:spcPct val="115000"/>
              </a:lnSpc>
              <a:spcAft>
                <a:spcPts val="0"/>
              </a:spcAft>
            </a:pPr>
            <a:r>
              <a:rPr lang="ru-RU" sz="1400" dirty="0" smtClean="0">
                <a:solidFill>
                  <a:srgbClr val="C00000"/>
                </a:solidFill>
                <a:latin typeface="Izhitsa" panose="020B7200000000000000" pitchFamily="34" charset="0"/>
                <a:ea typeface="Times New Roman" panose="02020603050405020304" pitchFamily="18" charset="0"/>
              </a:rPr>
              <a:t>Цвета </a:t>
            </a:r>
            <a:r>
              <a:rPr lang="ru-RU" sz="1400" dirty="0">
                <a:solidFill>
                  <a:srgbClr val="C00000"/>
                </a:solidFill>
                <a:latin typeface="Izhitsa" panose="020B7200000000000000" pitchFamily="34" charset="0"/>
                <a:ea typeface="Times New Roman" panose="02020603050405020304" pitchFamily="18" charset="0"/>
              </a:rPr>
              <a:t>в этом обереге так же имеют важное </a:t>
            </a:r>
            <a:r>
              <a:rPr lang="ru-RU" sz="1400" dirty="0" err="1">
                <a:solidFill>
                  <a:srgbClr val="C00000"/>
                </a:solidFill>
                <a:latin typeface="Izhitsa" panose="020B7200000000000000" pitchFamily="34" charset="0"/>
                <a:ea typeface="Times New Roman" panose="02020603050405020304" pitchFamily="18" charset="0"/>
              </a:rPr>
              <a:t>значение:белый</a:t>
            </a:r>
            <a:r>
              <a:rPr lang="ru-RU" sz="1400" dirty="0">
                <a:solidFill>
                  <a:srgbClr val="C00000"/>
                </a:solidFill>
                <a:latin typeface="Izhitsa" panose="020B7200000000000000" pitchFamily="34" charset="0"/>
                <a:ea typeface="Times New Roman" panose="02020603050405020304" pitchFamily="18" charset="0"/>
              </a:rPr>
              <a:t> символизирует святыню, зеленый – жизнь, синий – тайну, красный -жертвенность, оранжевый – благодать Божью и Его присутствие, голубой -чистоту и невинность. Желтый цвет – цвет тепла и любви, пурпурный -победа, багряный – цвет величия, бирюзовый – цвет молодости, розовый -детства (из книги «Русские традиции и обряды»).</a:t>
            </a:r>
            <a:endParaRPr lang="ru-RU" sz="1400" dirty="0">
              <a:solidFill>
                <a:srgbClr val="C00000"/>
              </a:solidFill>
              <a:effectLst/>
              <a:latin typeface="Izhitsa" panose="020B7200000000000000"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755577" y="1340768"/>
            <a:ext cx="7685000" cy="1323439"/>
          </a:xfrm>
          <a:prstGeom prst="rect">
            <a:avLst/>
          </a:prstGeom>
          <a:noFill/>
        </p:spPr>
        <p:txBody>
          <a:bodyPr wrap="square" rtlCol="0">
            <a:spAutoFit/>
          </a:bodyPr>
          <a:lstStyle/>
          <a:p>
            <a:r>
              <a:rPr lang="ru-RU" sz="1600" dirty="0">
                <a:solidFill>
                  <a:srgbClr val="C00000"/>
                </a:solidFill>
                <a:latin typeface="Izhitsa" panose="020B7200000000000000" pitchFamily="34" charset="0"/>
                <a:ea typeface="Times New Roman" panose="02020603050405020304" pitchFamily="18" charset="0"/>
                <a:cs typeface="Times New Roman" panose="02020603050405020304" pitchFamily="18" charset="0"/>
              </a:rPr>
              <a:t>Самая древняя </a:t>
            </a:r>
            <a:r>
              <a:rPr lang="ru-RU" sz="1600" dirty="0" err="1">
                <a:solidFill>
                  <a:srgbClr val="C00000"/>
                </a:solidFill>
                <a:latin typeface="Izhitsa" panose="020B7200000000000000" pitchFamily="34" charset="0"/>
                <a:ea typeface="Times New Roman" panose="02020603050405020304" pitchFamily="18" charset="0"/>
                <a:cs typeface="Times New Roman" panose="02020603050405020304" pitchFamily="18" charset="0"/>
              </a:rPr>
              <a:t>обережная</a:t>
            </a:r>
            <a:r>
              <a:rPr lang="ru-RU" sz="1600" dirty="0">
                <a:solidFill>
                  <a:srgbClr val="C00000"/>
                </a:solidFill>
                <a:latin typeface="Izhitsa" panose="020B7200000000000000" pitchFamily="34" charset="0"/>
                <a:ea typeface="Times New Roman" panose="02020603050405020304" pitchFamily="18" charset="0"/>
                <a:cs typeface="Times New Roman" panose="02020603050405020304" pitchFamily="18" charset="0"/>
              </a:rPr>
              <a:t> кукла наших предков. «Крестообразная композиция выражает идею распространения сил добра или охраняющих сил на все четыре стороны света» (А.Б. Рыбаков, «Язычество древней Руси»). «Божье око» помещают над входной дверью в дом, комнату, над кроватью ребенка, в место, которое хорошо видно входящему человеку.</a:t>
            </a:r>
            <a:endParaRPr lang="ru-RU" dirty="0">
              <a:solidFill>
                <a:srgbClr val="C00000"/>
              </a:solidFill>
              <a:latin typeface="Izhitsa" panose="020B7200000000000000" pitchFamily="34" charset="0"/>
            </a:endParaRPr>
          </a:p>
        </p:txBody>
      </p:sp>
    </p:spTree>
    <p:extLst>
      <p:ext uri="{BB962C8B-B14F-4D97-AF65-F5344CB8AC3E}">
        <p14:creationId xmlns:p14="http://schemas.microsoft.com/office/powerpoint/2010/main" val="17484970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4427984" y="1628800"/>
            <a:ext cx="3888432" cy="4031873"/>
          </a:xfrm>
          <a:prstGeom prst="rect">
            <a:avLst/>
          </a:prstGeom>
          <a:noFill/>
        </p:spPr>
        <p:txBody>
          <a:bodyPr wrap="square" rtlCol="0">
            <a:spAutoFit/>
          </a:bodyPr>
          <a:lstStyle/>
          <a:p>
            <a:r>
              <a:rPr lang="ru-RU" sz="1600" dirty="0">
                <a:solidFill>
                  <a:srgbClr val="C00000"/>
                </a:solidFill>
                <a:latin typeface="Izhitsa" pitchFamily="34" charset="0"/>
                <a:ea typeface="Calibri"/>
                <a:cs typeface="Times New Roman"/>
              </a:rPr>
              <a:t>Эта кукла наполнена душистой лекарственной травой. Куколку необходимо помять в руках, пошевелить, и по комнате разнесется травяной дух, который отгонит духов болезни. Кубышка-Травница следит за тем, чтобы болезнь не проникла в дом. От нее исходит теплота, как от заботливой хозяйки. Она и защитница от злых духов болезни, и добрая </a:t>
            </a:r>
            <a:r>
              <a:rPr lang="ru-RU" sz="1600" dirty="0" err="1">
                <a:solidFill>
                  <a:srgbClr val="C00000"/>
                </a:solidFill>
                <a:latin typeface="Izhitsa" pitchFamily="34" charset="0"/>
                <a:ea typeface="Calibri"/>
                <a:cs typeface="Times New Roman"/>
              </a:rPr>
              <a:t>утешница</a:t>
            </a:r>
            <a:r>
              <a:rPr lang="ru-RU" sz="1600" dirty="0">
                <a:solidFill>
                  <a:srgbClr val="C00000"/>
                </a:solidFill>
                <a:latin typeface="Izhitsa" pitchFamily="34" charset="0"/>
                <a:ea typeface="Calibri"/>
                <a:cs typeface="Times New Roman"/>
              </a:rPr>
              <a:t>. Ее подвешивали в доме над колыбелью ребенка. Куклу давали играть детям. Еще её ставили около кровати больному</a:t>
            </a:r>
            <a:r>
              <a:rPr lang="ru-RU" sz="1600" dirty="0" smtClean="0">
                <a:solidFill>
                  <a:srgbClr val="C00000"/>
                </a:solidFill>
                <a:latin typeface="Izhitsa" pitchFamily="34" charset="0"/>
                <a:ea typeface="Calibri"/>
                <a:cs typeface="Times New Roman"/>
              </a:rPr>
              <a:t>.</a:t>
            </a:r>
          </a:p>
          <a:p>
            <a:r>
              <a:rPr lang="ru-RU" sz="1600" dirty="0" smtClean="0">
                <a:solidFill>
                  <a:srgbClr val="C00000"/>
                </a:solidFill>
                <a:latin typeface="Izhitsa" pitchFamily="34" charset="0"/>
                <a:ea typeface="Calibri"/>
                <a:cs typeface="Times New Roman"/>
              </a:rPr>
              <a:t>Через </a:t>
            </a:r>
            <a:r>
              <a:rPr lang="ru-RU" sz="1600" dirty="0">
                <a:solidFill>
                  <a:srgbClr val="C00000"/>
                </a:solidFill>
                <a:latin typeface="Izhitsa" pitchFamily="34" charset="0"/>
                <a:ea typeface="Calibri"/>
                <a:cs typeface="Times New Roman"/>
              </a:rPr>
              <a:t>2 года траву в куколке необходимо поменять. </a:t>
            </a:r>
            <a:endParaRPr lang="ru-RU" sz="1600" dirty="0">
              <a:solidFill>
                <a:srgbClr val="C00000"/>
              </a:solidFill>
              <a:latin typeface="Izhitsa" pitchFamily="34" charset="0"/>
            </a:endParaRPr>
          </a:p>
        </p:txBody>
      </p:sp>
      <p:sp>
        <p:nvSpPr>
          <p:cNvPr id="5" name="TextBox 4"/>
          <p:cNvSpPr txBox="1"/>
          <p:nvPr/>
        </p:nvSpPr>
        <p:spPr>
          <a:xfrm>
            <a:off x="2224148" y="764704"/>
            <a:ext cx="4580100" cy="646331"/>
          </a:xfrm>
          <a:prstGeom prst="rect">
            <a:avLst/>
          </a:prstGeom>
          <a:noFill/>
        </p:spPr>
        <p:txBody>
          <a:bodyPr wrap="none" rtlCol="0">
            <a:spAutoFit/>
          </a:bodyPr>
          <a:lstStyle/>
          <a:p>
            <a:r>
              <a:rPr lang="ru-RU" sz="3600" b="1" dirty="0" smtClean="0">
                <a:solidFill>
                  <a:srgbClr val="C00000"/>
                </a:solidFill>
                <a:latin typeface="Izhitsa" pitchFamily="34" charset="0"/>
              </a:rPr>
              <a:t>Кубышка - травница</a:t>
            </a:r>
            <a:endParaRPr lang="ru-RU" sz="3600" b="1" dirty="0">
              <a:solidFill>
                <a:srgbClr val="C00000"/>
              </a:solidFill>
              <a:latin typeface="Izhitsa" pitchFamily="34"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015" t="22699" r="4164" b="5397"/>
          <a:stretch/>
        </p:blipFill>
        <p:spPr>
          <a:xfrm>
            <a:off x="733949" y="1700808"/>
            <a:ext cx="3454165" cy="3981519"/>
          </a:xfrm>
          <a:prstGeom prst="rect">
            <a:avLst/>
          </a:prstGeom>
        </p:spPr>
      </p:pic>
    </p:spTree>
    <p:extLst>
      <p:ext uri="{BB962C8B-B14F-4D97-AF65-F5344CB8AC3E}">
        <p14:creationId xmlns:p14="http://schemas.microsoft.com/office/powerpoint/2010/main" val="3355977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4" name="TextBox 3"/>
          <p:cNvSpPr txBox="1"/>
          <p:nvPr/>
        </p:nvSpPr>
        <p:spPr>
          <a:xfrm>
            <a:off x="2987824" y="694437"/>
            <a:ext cx="2917786" cy="646331"/>
          </a:xfrm>
          <a:prstGeom prst="rect">
            <a:avLst/>
          </a:prstGeom>
          <a:noFill/>
        </p:spPr>
        <p:txBody>
          <a:bodyPr wrap="none" rtlCol="0">
            <a:spAutoFit/>
          </a:bodyPr>
          <a:lstStyle/>
          <a:p>
            <a:r>
              <a:rPr lang="ru-RU" sz="3600" b="1" dirty="0" smtClean="0">
                <a:solidFill>
                  <a:srgbClr val="C00000"/>
                </a:solidFill>
                <a:latin typeface="Izhitsa" pitchFamily="34" charset="0"/>
              </a:rPr>
              <a:t>Девка - Баба</a:t>
            </a:r>
            <a:endParaRPr lang="ru-RU" sz="3600" b="1" dirty="0">
              <a:solidFill>
                <a:srgbClr val="C00000"/>
              </a:solidFill>
              <a:latin typeface="Izhitsa" pitchFamily="34" charset="0"/>
            </a:endParaRPr>
          </a:p>
        </p:txBody>
      </p:sp>
      <p:sp>
        <p:nvSpPr>
          <p:cNvPr id="6" name="TextBox 5"/>
          <p:cNvSpPr txBox="1"/>
          <p:nvPr/>
        </p:nvSpPr>
        <p:spPr>
          <a:xfrm>
            <a:off x="3707904" y="1484784"/>
            <a:ext cx="4752528" cy="4801314"/>
          </a:xfrm>
          <a:prstGeom prst="rect">
            <a:avLst/>
          </a:prstGeom>
          <a:noFill/>
        </p:spPr>
        <p:txBody>
          <a:bodyPr wrap="square" rtlCol="0">
            <a:spAutoFit/>
          </a:bodyPr>
          <a:lstStyle/>
          <a:p>
            <a:r>
              <a:rPr lang="ru-RU" dirty="0">
                <a:solidFill>
                  <a:srgbClr val="C00000"/>
                </a:solidFill>
                <a:latin typeface="Izhitsa" panose="020B7200000000000000" pitchFamily="34" charset="0"/>
                <a:ea typeface="Times New Roman" panose="02020603050405020304" pitchFamily="18" charset="0"/>
              </a:rPr>
              <a:t>Кукла Девка-баба представляет ценностные ориентиры и задачи женщины до замужества, когда она в девицах, и после замужества, когда она становится бабой. Почему режет слух это «превращается в бабу»? Да потому, что сегодня значение слова баба совсем иное. Называться бабой, по словам этнографа </a:t>
            </a:r>
            <a:r>
              <a:rPr lang="ru-RU" dirty="0" err="1">
                <a:solidFill>
                  <a:srgbClr val="C00000"/>
                </a:solidFill>
                <a:latin typeface="Izhitsa" panose="020B7200000000000000" pitchFamily="34" charset="0"/>
                <a:ea typeface="Times New Roman" panose="02020603050405020304" pitchFamily="18" charset="0"/>
              </a:rPr>
              <a:t>Велесовой</a:t>
            </a:r>
            <a:r>
              <a:rPr lang="ru-RU" dirty="0">
                <a:solidFill>
                  <a:srgbClr val="C00000"/>
                </a:solidFill>
                <a:latin typeface="Izhitsa" panose="020B7200000000000000" pitchFamily="34" charset="0"/>
                <a:ea typeface="Times New Roman" panose="02020603050405020304" pitchFamily="18" charset="0"/>
              </a:rPr>
              <a:t> С.В., было весьма почётно и это надо было заслужить, родив продолжательницу рода − девку. Женщина, породившая животворящую силу только и могла носить это звание Баба. </a:t>
            </a:r>
            <a:endParaRPr lang="ru-RU" dirty="0" smtClean="0">
              <a:solidFill>
                <a:srgbClr val="C00000"/>
              </a:solidFill>
              <a:latin typeface="Izhitsa" panose="020B7200000000000000" pitchFamily="34" charset="0"/>
              <a:ea typeface="Times New Roman" panose="02020603050405020304" pitchFamily="18" charset="0"/>
            </a:endParaRPr>
          </a:p>
          <a:p>
            <a:r>
              <a:rPr lang="ru-RU" dirty="0" smtClean="0">
                <a:solidFill>
                  <a:srgbClr val="C00000"/>
                </a:solidFill>
                <a:latin typeface="Izhitsa" panose="020B7200000000000000" pitchFamily="34" charset="0"/>
                <a:ea typeface="Times New Roman" panose="02020603050405020304" pitchFamily="18" charset="0"/>
              </a:rPr>
              <a:t>А </a:t>
            </a:r>
            <a:r>
              <a:rPr lang="ru-RU" dirty="0">
                <a:solidFill>
                  <a:srgbClr val="C00000"/>
                </a:solidFill>
                <a:latin typeface="Izhitsa" panose="020B7200000000000000" pitchFamily="34" charset="0"/>
                <a:ea typeface="Times New Roman" panose="02020603050405020304" pitchFamily="18" charset="0"/>
              </a:rPr>
              <a:t>рожающие сыновей оставались молодухами. </a:t>
            </a:r>
            <a:br>
              <a:rPr lang="ru-RU" dirty="0">
                <a:solidFill>
                  <a:srgbClr val="C00000"/>
                </a:solidFill>
                <a:latin typeface="Izhitsa" panose="020B7200000000000000" pitchFamily="34"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rPr>
              <a:t/>
            </a:r>
            <a:br>
              <a:rPr lang="ru-RU" dirty="0">
                <a:latin typeface="Times New Roman" panose="02020603050405020304" pitchFamily="18" charset="0"/>
                <a:ea typeface="Times New Roman" panose="02020603050405020304" pitchFamily="18" charset="0"/>
              </a:rPr>
            </a:br>
            <a:endParaRPr lang="ru-RU"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0101"/>
          <a:stretch/>
        </p:blipFill>
        <p:spPr>
          <a:xfrm>
            <a:off x="831143" y="1268760"/>
            <a:ext cx="2156681" cy="2585126"/>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3800" b="1701"/>
          <a:stretch/>
        </p:blipFill>
        <p:spPr>
          <a:xfrm>
            <a:off x="1692124" y="3338481"/>
            <a:ext cx="2015780" cy="2746377"/>
          </a:xfrm>
          <a:prstGeom prst="rect">
            <a:avLst/>
          </a:prstGeom>
        </p:spPr>
      </p:pic>
    </p:spTree>
    <p:extLst>
      <p:ext uri="{BB962C8B-B14F-4D97-AF65-F5344CB8AC3E}">
        <p14:creationId xmlns:p14="http://schemas.microsoft.com/office/powerpoint/2010/main" val="2654206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755576" y="1124744"/>
            <a:ext cx="7704856" cy="1954894"/>
          </a:xfrm>
          <a:prstGeom prst="rect">
            <a:avLst/>
          </a:prstGeom>
          <a:noFill/>
        </p:spPr>
        <p:txBody>
          <a:bodyPr wrap="square" rtlCol="0">
            <a:spAutoFit/>
          </a:bodyPr>
          <a:lstStyle/>
          <a:p>
            <a:pPr>
              <a:lnSpc>
                <a:spcPct val="115000"/>
              </a:lnSpc>
              <a:spcAft>
                <a:spcPts val="1000"/>
              </a:spcAft>
            </a:pPr>
            <a:r>
              <a:rPr lang="ru-RU" sz="1400" dirty="0" smtClean="0">
                <a:solidFill>
                  <a:srgbClr val="C00000"/>
                </a:solidFill>
                <a:effectLst/>
                <a:latin typeface="Izhitsa" pitchFamily="34" charset="0"/>
                <a:ea typeface="Times New Roman"/>
                <a:cs typeface="Times New Roman"/>
              </a:rPr>
              <a:t>Зайчика на пальчик делали детям с трёх лет. Это и друг ребёнка, и одновременно его оберег. Эту игрушку в старину родители давали детям, когда уходили из дома, чтобы, оставаясь один, ребёнок не скучал и ему не было страшно. К Зайчику можно обратиться как к другу, поговорить с ним, пожаловаться или просто поиграть, а ещё ему можно доверить свои секреты, можно рассказать всё, что думаешь, и он никому не расскажет!</a:t>
            </a:r>
            <a:endParaRPr lang="ru-RU" sz="1400" dirty="0">
              <a:solidFill>
                <a:srgbClr val="C00000"/>
              </a:solidFill>
              <a:latin typeface="Izhitsa" pitchFamily="34" charset="0"/>
              <a:ea typeface="Calibri"/>
              <a:cs typeface="Times New Roman"/>
            </a:endParaRPr>
          </a:p>
          <a:p>
            <a:pPr>
              <a:lnSpc>
                <a:spcPct val="115000"/>
              </a:lnSpc>
              <a:spcAft>
                <a:spcPts val="1000"/>
              </a:spcAft>
            </a:pPr>
            <a:r>
              <a:rPr lang="ru-RU" sz="1400" dirty="0" smtClean="0">
                <a:solidFill>
                  <a:srgbClr val="C00000"/>
                </a:solidFill>
                <a:effectLst/>
                <a:latin typeface="Izhitsa" pitchFamily="34" charset="0"/>
                <a:ea typeface="Times New Roman"/>
                <a:cs typeface="Times New Roman"/>
              </a:rPr>
              <a:t>Зайчик одевается на пальчик, и нужно держать его в ладошке, как бы загораживая от всех, так удобно с ним пошептаться о своих тайнах. </a:t>
            </a:r>
          </a:p>
        </p:txBody>
      </p:sp>
      <p:sp>
        <p:nvSpPr>
          <p:cNvPr id="4" name="TextBox 3"/>
          <p:cNvSpPr txBox="1"/>
          <p:nvPr/>
        </p:nvSpPr>
        <p:spPr>
          <a:xfrm>
            <a:off x="2411760" y="622429"/>
            <a:ext cx="4062331" cy="646331"/>
          </a:xfrm>
          <a:prstGeom prst="rect">
            <a:avLst/>
          </a:prstGeom>
          <a:noFill/>
        </p:spPr>
        <p:txBody>
          <a:bodyPr wrap="none" rtlCol="0">
            <a:spAutoFit/>
          </a:bodyPr>
          <a:lstStyle/>
          <a:p>
            <a:r>
              <a:rPr lang="ru-RU" sz="3600" b="1" dirty="0" smtClean="0">
                <a:solidFill>
                  <a:srgbClr val="C00000"/>
                </a:solidFill>
                <a:latin typeface="Izhitsa" pitchFamily="34" charset="0"/>
              </a:rPr>
              <a:t>Зайчик на пальчик</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5901" r="12201" b="8547"/>
          <a:stretch/>
        </p:blipFill>
        <p:spPr>
          <a:xfrm>
            <a:off x="4211960" y="3000943"/>
            <a:ext cx="4248472" cy="3154330"/>
          </a:xfrm>
          <a:prstGeom prst="rect">
            <a:avLst/>
          </a:prstGeom>
        </p:spPr>
      </p:pic>
      <p:sp>
        <p:nvSpPr>
          <p:cNvPr id="6" name="TextBox 5"/>
          <p:cNvSpPr txBox="1"/>
          <p:nvPr/>
        </p:nvSpPr>
        <p:spPr>
          <a:xfrm>
            <a:off x="755576" y="3068960"/>
            <a:ext cx="3243238" cy="2557880"/>
          </a:xfrm>
          <a:prstGeom prst="rect">
            <a:avLst/>
          </a:prstGeom>
          <a:noFill/>
        </p:spPr>
        <p:txBody>
          <a:bodyPr wrap="square" rtlCol="0">
            <a:spAutoFit/>
          </a:bodyPr>
          <a:lstStyle/>
          <a:p>
            <a:pPr lvl="0">
              <a:lnSpc>
                <a:spcPct val="115000"/>
              </a:lnSpc>
              <a:spcAft>
                <a:spcPts val="1000"/>
              </a:spcAft>
            </a:pPr>
            <a:r>
              <a:rPr lang="ru-RU" sz="1400" dirty="0">
                <a:solidFill>
                  <a:srgbClr val="C00000"/>
                </a:solidFill>
                <a:latin typeface="Izhitsa" pitchFamily="34" charset="0"/>
                <a:ea typeface="Times New Roman"/>
                <a:cs typeface="Times New Roman"/>
              </a:rPr>
              <a:t>Словами заинька, </a:t>
            </a:r>
            <a:r>
              <a:rPr lang="ru-RU" sz="1400" dirty="0" err="1">
                <a:solidFill>
                  <a:srgbClr val="C00000"/>
                </a:solidFill>
                <a:latin typeface="Izhitsa" pitchFamily="34" charset="0"/>
                <a:ea typeface="Times New Roman"/>
                <a:cs typeface="Times New Roman"/>
              </a:rPr>
              <a:t>зай</a:t>
            </a:r>
            <a:r>
              <a:rPr lang="ru-RU" sz="1400" dirty="0">
                <a:solidFill>
                  <a:srgbClr val="C00000"/>
                </a:solidFill>
                <a:latin typeface="Izhitsa" pitchFamily="34" charset="0"/>
                <a:ea typeface="Times New Roman"/>
                <a:cs typeface="Times New Roman"/>
              </a:rPr>
              <a:t>, </a:t>
            </a:r>
            <a:r>
              <a:rPr lang="ru-RU" sz="1400" dirty="0" err="1">
                <a:solidFill>
                  <a:srgbClr val="C00000"/>
                </a:solidFill>
                <a:latin typeface="Izhitsa" pitchFamily="34" charset="0"/>
                <a:ea typeface="Times New Roman"/>
                <a:cs typeface="Times New Roman"/>
              </a:rPr>
              <a:t>зайко</a:t>
            </a:r>
            <a:r>
              <a:rPr lang="ru-RU" sz="1400" dirty="0">
                <a:solidFill>
                  <a:srgbClr val="C00000"/>
                </a:solidFill>
                <a:latin typeface="Izhitsa" pitchFamily="34" charset="0"/>
                <a:ea typeface="Times New Roman"/>
                <a:cs typeface="Times New Roman"/>
              </a:rPr>
              <a:t> русские называют огонь в разговоре с детьми. Связь с огнем обусловлена прыткостью Зайца в загадке: Он и </a:t>
            </a:r>
            <a:r>
              <a:rPr lang="ru-RU" sz="1400" dirty="0" err="1">
                <a:solidFill>
                  <a:srgbClr val="C00000"/>
                </a:solidFill>
                <a:latin typeface="Izhitsa" pitchFamily="34" charset="0"/>
                <a:ea typeface="Times New Roman"/>
                <a:cs typeface="Times New Roman"/>
              </a:rPr>
              <a:t>бегат</a:t>
            </a:r>
            <a:r>
              <a:rPr lang="ru-RU" sz="1400" dirty="0">
                <a:solidFill>
                  <a:srgbClr val="C00000"/>
                </a:solidFill>
                <a:latin typeface="Izhitsa" pitchFamily="34" charset="0"/>
                <a:ea typeface="Times New Roman"/>
                <a:cs typeface="Times New Roman"/>
              </a:rPr>
              <a:t>, как огонь. Колеблющееся на стене отражение солнечных лучей от воды или зеркала называется </a:t>
            </a:r>
            <a:r>
              <a:rPr lang="ru-RU" sz="1400" i="1" dirty="0">
                <a:solidFill>
                  <a:srgbClr val="C00000"/>
                </a:solidFill>
                <a:latin typeface="Izhitsa" pitchFamily="34" charset="0"/>
                <a:ea typeface="Times New Roman"/>
                <a:cs typeface="Times New Roman"/>
              </a:rPr>
              <a:t>игрою зайчика</a:t>
            </a:r>
            <a:r>
              <a:rPr lang="ru-RU" sz="1400" dirty="0">
                <a:solidFill>
                  <a:srgbClr val="C00000"/>
                </a:solidFill>
                <a:latin typeface="Izhitsa" pitchFamily="34" charset="0"/>
                <a:ea typeface="Times New Roman"/>
                <a:cs typeface="Times New Roman"/>
              </a:rPr>
              <a:t>, в курской губернии </a:t>
            </a:r>
            <a:r>
              <a:rPr lang="ru-RU" sz="1400" i="1" dirty="0">
                <a:solidFill>
                  <a:srgbClr val="C00000"/>
                </a:solidFill>
                <a:latin typeface="Izhitsa" pitchFamily="34" charset="0"/>
                <a:ea typeface="Times New Roman"/>
                <a:cs typeface="Times New Roman"/>
              </a:rPr>
              <a:t>зайчик</a:t>
            </a:r>
            <a:r>
              <a:rPr lang="ru-RU" sz="1400" b="1" i="1" dirty="0">
                <a:solidFill>
                  <a:srgbClr val="C00000"/>
                </a:solidFill>
                <a:latin typeface="Izhitsa" pitchFamily="34" charset="0"/>
                <a:ea typeface="Times New Roman"/>
                <a:cs typeface="Times New Roman"/>
              </a:rPr>
              <a:t>и</a:t>
            </a:r>
            <a:r>
              <a:rPr lang="ru-RU" sz="1400" dirty="0">
                <a:solidFill>
                  <a:srgbClr val="C00000"/>
                </a:solidFill>
                <a:latin typeface="Izhitsa" pitchFamily="34" charset="0"/>
                <a:ea typeface="Times New Roman"/>
                <a:cs typeface="Times New Roman"/>
              </a:rPr>
              <a:t>- синие огоньки, перебегающие по горячим уголькам. </a:t>
            </a:r>
            <a:r>
              <a:rPr lang="ru-RU" sz="1400" dirty="0" smtClean="0">
                <a:solidFill>
                  <a:srgbClr val="C00000"/>
                </a:solidFill>
                <a:latin typeface="Izhitsa" pitchFamily="34" charset="0"/>
                <a:ea typeface="Times New Roman"/>
                <a:cs typeface="Times New Roman"/>
              </a:rPr>
              <a:t> </a:t>
            </a:r>
            <a:endParaRPr lang="ru-RU" sz="1400" dirty="0">
              <a:solidFill>
                <a:srgbClr val="C00000"/>
              </a:solidFill>
              <a:latin typeface="Izhitsa" pitchFamily="34" charset="0"/>
              <a:ea typeface="Calibri"/>
              <a:cs typeface="Times New Roman"/>
            </a:endParaRPr>
          </a:p>
        </p:txBody>
      </p:sp>
    </p:spTree>
    <p:extLst>
      <p:ext uri="{BB962C8B-B14F-4D97-AF65-F5344CB8AC3E}">
        <p14:creationId xmlns:p14="http://schemas.microsoft.com/office/powerpoint/2010/main" val="1811897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827584" y="1340768"/>
            <a:ext cx="7560840" cy="1813317"/>
          </a:xfrm>
          <a:prstGeom prst="rect">
            <a:avLst/>
          </a:prstGeom>
          <a:noFill/>
        </p:spPr>
        <p:txBody>
          <a:bodyPr wrap="square" rtlCol="0">
            <a:spAutoFit/>
          </a:bodyPr>
          <a:lstStyle/>
          <a:p>
            <a:pPr>
              <a:lnSpc>
                <a:spcPct val="115000"/>
              </a:lnSpc>
              <a:spcAft>
                <a:spcPts val="1000"/>
              </a:spcAft>
            </a:pPr>
            <a:r>
              <a:rPr lang="ru-RU" dirty="0" smtClean="0">
                <a:solidFill>
                  <a:srgbClr val="C00000"/>
                </a:solidFill>
                <a:effectLst/>
                <a:latin typeface="Izhitsa" pitchFamily="34" charset="0"/>
                <a:ea typeface="Times New Roman"/>
                <a:cs typeface="Times New Roman"/>
              </a:rPr>
              <a:t>Куклу Бабочку подвешивали над колыбелькой, ею играли и девочки, и мальчики. В виде бабочки или птички часто представляли душу.</a:t>
            </a:r>
            <a:endParaRPr lang="ru-RU" sz="1600" dirty="0">
              <a:solidFill>
                <a:srgbClr val="C00000"/>
              </a:solidFill>
              <a:latin typeface="Izhitsa" pitchFamily="34" charset="0"/>
              <a:ea typeface="Calibri"/>
              <a:cs typeface="Times New Roman"/>
            </a:endParaRPr>
          </a:p>
          <a:p>
            <a:pPr>
              <a:lnSpc>
                <a:spcPct val="115000"/>
              </a:lnSpc>
              <a:spcAft>
                <a:spcPts val="1000"/>
              </a:spcAft>
            </a:pPr>
            <a:r>
              <a:rPr lang="ru-RU" dirty="0" smtClean="0">
                <a:solidFill>
                  <a:srgbClr val="C00000"/>
                </a:solidFill>
                <a:effectLst/>
                <a:latin typeface="Izhitsa" pitchFamily="34" charset="0"/>
                <a:ea typeface="Times New Roman"/>
                <a:cs typeface="Times New Roman"/>
              </a:rPr>
              <a:t>Подрастая, дети сами делали игрушки для младших братьев и сестёр, и Бабочка – как раз такая куколка, которую может сделать любой ребёнок. </a:t>
            </a:r>
          </a:p>
        </p:txBody>
      </p:sp>
      <p:sp>
        <p:nvSpPr>
          <p:cNvPr id="4" name="TextBox 3"/>
          <p:cNvSpPr txBox="1"/>
          <p:nvPr/>
        </p:nvSpPr>
        <p:spPr>
          <a:xfrm>
            <a:off x="3459527" y="764704"/>
            <a:ext cx="1832553" cy="646331"/>
          </a:xfrm>
          <a:prstGeom prst="rect">
            <a:avLst/>
          </a:prstGeom>
          <a:noFill/>
        </p:spPr>
        <p:txBody>
          <a:bodyPr wrap="none" rtlCol="0">
            <a:spAutoFit/>
          </a:bodyPr>
          <a:lstStyle/>
          <a:p>
            <a:r>
              <a:rPr lang="ru-RU" sz="3600" b="1" dirty="0" smtClean="0">
                <a:solidFill>
                  <a:srgbClr val="C00000"/>
                </a:solidFill>
                <a:latin typeface="Izhitsa" pitchFamily="34" charset="0"/>
              </a:rPr>
              <a:t>Бабочка</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7713" t="9732" r="21651" b="4994"/>
          <a:stretch/>
        </p:blipFill>
        <p:spPr>
          <a:xfrm>
            <a:off x="4572000" y="2938748"/>
            <a:ext cx="3816424" cy="3112210"/>
          </a:xfrm>
          <a:prstGeom prst="rect">
            <a:avLst/>
          </a:prstGeom>
        </p:spPr>
      </p:pic>
      <p:sp>
        <p:nvSpPr>
          <p:cNvPr id="6" name="TextBox 5"/>
          <p:cNvSpPr txBox="1"/>
          <p:nvPr/>
        </p:nvSpPr>
        <p:spPr>
          <a:xfrm>
            <a:off x="827584" y="3068960"/>
            <a:ext cx="3600400" cy="2218556"/>
          </a:xfrm>
          <a:prstGeom prst="rect">
            <a:avLst/>
          </a:prstGeom>
          <a:noFill/>
        </p:spPr>
        <p:txBody>
          <a:bodyPr wrap="square" rtlCol="0">
            <a:spAutoFit/>
          </a:bodyPr>
          <a:lstStyle/>
          <a:p>
            <a:pPr lvl="0">
              <a:lnSpc>
                <a:spcPct val="115000"/>
              </a:lnSpc>
              <a:spcAft>
                <a:spcPts val="1000"/>
              </a:spcAft>
            </a:pPr>
            <a:r>
              <a:rPr lang="ru-RU" dirty="0">
                <a:solidFill>
                  <a:srgbClr val="C00000"/>
                </a:solidFill>
                <a:latin typeface="Izhitsa" pitchFamily="34" charset="0"/>
                <a:ea typeface="Times New Roman"/>
                <a:cs typeface="Times New Roman"/>
              </a:rPr>
              <a:t>А похожа она на человечка, только с крыльями, поэтому он умеет летать.</a:t>
            </a:r>
            <a:endParaRPr lang="ru-RU" sz="1600" dirty="0">
              <a:solidFill>
                <a:srgbClr val="C00000"/>
              </a:solidFill>
              <a:latin typeface="Izhitsa" pitchFamily="34" charset="0"/>
              <a:ea typeface="Calibri"/>
              <a:cs typeface="Times New Roman"/>
            </a:endParaRPr>
          </a:p>
          <a:p>
            <a:pPr lvl="0">
              <a:lnSpc>
                <a:spcPct val="115000"/>
              </a:lnSpc>
              <a:spcAft>
                <a:spcPts val="1000"/>
              </a:spcAft>
            </a:pPr>
            <a:r>
              <a:rPr lang="ru-RU" dirty="0">
                <a:solidFill>
                  <a:srgbClr val="C00000"/>
                </a:solidFill>
                <a:latin typeface="Izhitsa" pitchFamily="34" charset="0"/>
                <a:ea typeface="Times New Roman"/>
                <a:cs typeface="Times New Roman"/>
              </a:rPr>
              <a:t>Традиционно Бабочку делали из однотонной ткани. </a:t>
            </a:r>
            <a:endParaRPr lang="ru-RU" sz="1600" dirty="0">
              <a:solidFill>
                <a:srgbClr val="C00000"/>
              </a:solidFill>
              <a:latin typeface="Izhitsa" pitchFamily="34" charset="0"/>
              <a:ea typeface="Calibri"/>
              <a:cs typeface="Times New Roman"/>
            </a:endParaRPr>
          </a:p>
          <a:p>
            <a:endParaRPr lang="ru-RU" dirty="0"/>
          </a:p>
        </p:txBody>
      </p:sp>
    </p:spTree>
    <p:extLst>
      <p:ext uri="{BB962C8B-B14F-4D97-AF65-F5344CB8AC3E}">
        <p14:creationId xmlns:p14="http://schemas.microsoft.com/office/powerpoint/2010/main" val="34000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683568" y="1196752"/>
            <a:ext cx="7560840" cy="2202654"/>
          </a:xfrm>
          <a:prstGeom prst="rect">
            <a:avLst/>
          </a:prstGeom>
          <a:noFill/>
        </p:spPr>
        <p:txBody>
          <a:bodyPr wrap="square" rtlCol="0">
            <a:spAutoFit/>
          </a:bodyPr>
          <a:lstStyle/>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Первая из кукол, самая важная для младенца и являющаяся основой для многих других кукол очень проста в изготовлении. </a:t>
            </a:r>
            <a:endParaRPr lang="ru-RU" sz="1600" dirty="0">
              <a:solidFill>
                <a:srgbClr val="C00000"/>
              </a:solidFill>
              <a:latin typeface="Izhitsa" pitchFamily="34" charset="0"/>
              <a:ea typeface="Calibri"/>
              <a:cs typeface="Times New Roman"/>
            </a:endParaRPr>
          </a:p>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Куколка </a:t>
            </a:r>
            <a:r>
              <a:rPr lang="ru-RU" sz="1600" dirty="0" err="1" smtClean="0">
                <a:solidFill>
                  <a:srgbClr val="C00000"/>
                </a:solidFill>
                <a:effectLst/>
                <a:latin typeface="Izhitsa" pitchFamily="34" charset="0"/>
                <a:ea typeface="Times New Roman"/>
                <a:cs typeface="Times New Roman"/>
              </a:rPr>
              <a:t>Пеленашка</a:t>
            </a:r>
            <a:r>
              <a:rPr lang="ru-RU" sz="1600" dirty="0" smtClean="0">
                <a:solidFill>
                  <a:srgbClr val="C00000"/>
                </a:solidFill>
                <a:effectLst/>
                <a:latin typeface="Izhitsa" pitchFamily="34" charset="0"/>
                <a:ea typeface="Times New Roman"/>
                <a:cs typeface="Times New Roman"/>
              </a:rPr>
              <a:t> на вид очень простая – младенчик в платочке, </a:t>
            </a:r>
            <a:r>
              <a:rPr lang="ru-RU" sz="1600" dirty="0" err="1" smtClean="0">
                <a:solidFill>
                  <a:srgbClr val="C00000"/>
                </a:solidFill>
                <a:effectLst/>
                <a:latin typeface="Izhitsa" pitchFamily="34" charset="0"/>
                <a:ea typeface="Times New Roman"/>
                <a:cs typeface="Times New Roman"/>
              </a:rPr>
              <a:t>запелёнутый</a:t>
            </a:r>
            <a:r>
              <a:rPr lang="ru-RU" sz="1600" dirty="0" smtClean="0">
                <a:solidFill>
                  <a:srgbClr val="C00000"/>
                </a:solidFill>
                <a:effectLst/>
                <a:latin typeface="Izhitsa" pitchFamily="34" charset="0"/>
                <a:ea typeface="Times New Roman"/>
                <a:cs typeface="Times New Roman"/>
              </a:rPr>
              <a:t> и обвитый свивальником (одеждой новорожденного были пелёнки, и до годовалого возраста на ребёнка накладывались крест-накрест поверх пелёнок перевязи, изготовленные из мягких хлопковых тканей и называемые в народной среде "</a:t>
            </a:r>
            <a:r>
              <a:rPr lang="ru-RU" sz="1600" dirty="0" err="1" smtClean="0">
                <a:solidFill>
                  <a:srgbClr val="C00000"/>
                </a:solidFill>
                <a:effectLst/>
                <a:latin typeface="Izhitsa" pitchFamily="34" charset="0"/>
                <a:ea typeface="Times New Roman"/>
                <a:cs typeface="Times New Roman"/>
              </a:rPr>
              <a:t>верчи</a:t>
            </a:r>
            <a:r>
              <a:rPr lang="ru-RU" sz="1600" dirty="0" smtClean="0">
                <a:solidFill>
                  <a:srgbClr val="C00000"/>
                </a:solidFill>
                <a:effectLst/>
                <a:latin typeface="Izhitsa" pitchFamily="34" charset="0"/>
                <a:ea typeface="Times New Roman"/>
                <a:cs typeface="Times New Roman"/>
              </a:rPr>
              <a:t>", "свивальник"). </a:t>
            </a:r>
            <a:endParaRPr lang="ru-RU" sz="1600" dirty="0">
              <a:solidFill>
                <a:srgbClr val="C00000"/>
              </a:solidFill>
              <a:latin typeface="Izhitsa" pitchFamily="34" charset="0"/>
              <a:ea typeface="Calibri"/>
              <a:cs typeface="Times New Roman"/>
            </a:endParaRPr>
          </a:p>
        </p:txBody>
      </p:sp>
      <p:sp>
        <p:nvSpPr>
          <p:cNvPr id="4" name="TextBox 3"/>
          <p:cNvSpPr txBox="1"/>
          <p:nvPr/>
        </p:nvSpPr>
        <p:spPr>
          <a:xfrm>
            <a:off x="3067886" y="620688"/>
            <a:ext cx="2512226" cy="646331"/>
          </a:xfrm>
          <a:prstGeom prst="rect">
            <a:avLst/>
          </a:prstGeom>
          <a:noFill/>
        </p:spPr>
        <p:txBody>
          <a:bodyPr wrap="none" rtlCol="0">
            <a:spAutoFit/>
          </a:bodyPr>
          <a:lstStyle/>
          <a:p>
            <a:r>
              <a:rPr lang="ru-RU" sz="3600" b="1" dirty="0" err="1" smtClean="0">
                <a:solidFill>
                  <a:srgbClr val="C00000"/>
                </a:solidFill>
                <a:latin typeface="Izhitsa" pitchFamily="34" charset="0"/>
              </a:rPr>
              <a:t>Пеленашка</a:t>
            </a:r>
            <a:endParaRPr lang="ru-RU" sz="3600" b="1" dirty="0">
              <a:solidFill>
                <a:srgbClr val="C00000"/>
              </a:solidFill>
              <a:latin typeface="Izhitsa" pitchFamily="34" charset="0"/>
            </a:endParaRPr>
          </a:p>
        </p:txBody>
      </p:sp>
      <p:sp>
        <p:nvSpPr>
          <p:cNvPr id="5" name="TextBox 4"/>
          <p:cNvSpPr txBox="1"/>
          <p:nvPr/>
        </p:nvSpPr>
        <p:spPr>
          <a:xfrm>
            <a:off x="683568" y="3356992"/>
            <a:ext cx="4248472" cy="2485809"/>
          </a:xfrm>
          <a:prstGeom prst="rect">
            <a:avLst/>
          </a:prstGeom>
          <a:noFill/>
        </p:spPr>
        <p:txBody>
          <a:bodyPr wrap="square" rtlCol="0">
            <a:spAutoFit/>
          </a:bodyPr>
          <a:lstStyle/>
          <a:p>
            <a:pPr lvl="0">
              <a:lnSpc>
                <a:spcPct val="115000"/>
              </a:lnSpc>
              <a:spcAft>
                <a:spcPts val="1000"/>
              </a:spcAft>
            </a:pPr>
            <a:r>
              <a:rPr lang="ru-RU" sz="1600" dirty="0">
                <a:solidFill>
                  <a:srgbClr val="C00000"/>
                </a:solidFill>
                <a:latin typeface="Izhitsa" pitchFamily="34" charset="0"/>
                <a:ea typeface="Times New Roman"/>
                <a:cs typeface="Times New Roman"/>
              </a:rPr>
              <a:t>У Младенчика обычно </a:t>
            </a:r>
            <a:r>
              <a:rPr lang="ru-RU" sz="1600" dirty="0" err="1">
                <a:solidFill>
                  <a:srgbClr val="C00000"/>
                </a:solidFill>
                <a:latin typeface="Izhitsa" pitchFamily="34" charset="0"/>
                <a:ea typeface="Times New Roman"/>
                <a:cs typeface="Times New Roman"/>
              </a:rPr>
              <a:t>одеялко</a:t>
            </a:r>
            <a:r>
              <a:rPr lang="ru-RU" sz="1600" dirty="0">
                <a:solidFill>
                  <a:srgbClr val="C00000"/>
                </a:solidFill>
                <a:latin typeface="Izhitsa" pitchFamily="34" charset="0"/>
                <a:ea typeface="Times New Roman"/>
                <a:cs typeface="Times New Roman"/>
              </a:rPr>
              <a:t> с отворотом, на ушах уголки завёрнуты, платком закрыт плотно лоб и макушка ровная. Куколку эту клали в колыбель к ребёнку как оберег от злых духов. Могла она быть и оберегом при родах.</a:t>
            </a:r>
            <a:endParaRPr lang="ru-RU" sz="1600" dirty="0">
              <a:solidFill>
                <a:srgbClr val="C00000"/>
              </a:solidFill>
              <a:latin typeface="Izhitsa" pitchFamily="34" charset="0"/>
              <a:ea typeface="Calibri"/>
              <a:cs typeface="Times New Roman"/>
            </a:endParaRPr>
          </a:p>
          <a:p>
            <a:pPr lvl="0">
              <a:lnSpc>
                <a:spcPct val="115000"/>
              </a:lnSpc>
              <a:spcAft>
                <a:spcPts val="1000"/>
              </a:spcAft>
            </a:pPr>
            <a:r>
              <a:rPr lang="ru-RU" sz="1600" dirty="0">
                <a:solidFill>
                  <a:srgbClr val="C00000"/>
                </a:solidFill>
                <a:latin typeface="Izhitsa" pitchFamily="34" charset="0"/>
                <a:ea typeface="Times New Roman"/>
                <a:cs typeface="Times New Roman"/>
              </a:rPr>
              <a:t>Часто ребятки постарше делали её как игровую для себя и для младших в семье.</a:t>
            </a:r>
            <a:endParaRPr lang="ru-RU" sz="1600" dirty="0">
              <a:solidFill>
                <a:srgbClr val="C00000"/>
              </a:solidFill>
              <a:latin typeface="Izhitsa" pitchFamily="34" charset="0"/>
              <a:ea typeface="Calibri"/>
              <a:cs typeface="Times New Roman"/>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5350" t="2625" r="16138" b="2625"/>
          <a:stretch/>
        </p:blipFill>
        <p:spPr>
          <a:xfrm>
            <a:off x="5142077" y="3038288"/>
            <a:ext cx="3388367" cy="3115740"/>
          </a:xfrm>
          <a:prstGeom prst="rect">
            <a:avLst/>
          </a:prstGeom>
        </p:spPr>
      </p:pic>
    </p:spTree>
    <p:extLst>
      <p:ext uri="{BB962C8B-B14F-4D97-AF65-F5344CB8AC3E}">
        <p14:creationId xmlns:p14="http://schemas.microsoft.com/office/powerpoint/2010/main" val="3355964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69707" y="-1143000"/>
            <a:ext cx="6858000" cy="9144000"/>
          </a:xfrm>
          <a:prstGeom prst="rect">
            <a:avLst/>
          </a:prstGeom>
        </p:spPr>
      </p:pic>
      <p:sp>
        <p:nvSpPr>
          <p:cNvPr id="3" name="TextBox 2"/>
          <p:cNvSpPr txBox="1"/>
          <p:nvPr/>
        </p:nvSpPr>
        <p:spPr>
          <a:xfrm>
            <a:off x="683568" y="1326369"/>
            <a:ext cx="7632849" cy="1814599"/>
          </a:xfrm>
          <a:prstGeom prst="rect">
            <a:avLst/>
          </a:prstGeom>
          <a:noFill/>
        </p:spPr>
        <p:txBody>
          <a:bodyPr wrap="square" rtlCol="0">
            <a:spAutoFit/>
          </a:bodyPr>
          <a:lstStyle/>
          <a:p>
            <a:pPr>
              <a:lnSpc>
                <a:spcPct val="115000"/>
              </a:lnSpc>
              <a:spcAft>
                <a:spcPts val="1000"/>
              </a:spcAft>
            </a:pPr>
            <a:r>
              <a:rPr lang="ru-RU" sz="1400" dirty="0" smtClean="0">
                <a:solidFill>
                  <a:srgbClr val="C00000"/>
                </a:solidFill>
                <a:effectLst/>
                <a:latin typeface="Izhitsa" pitchFamily="34" charset="0"/>
                <a:ea typeface="Times New Roman"/>
                <a:cs typeface="Times New Roman"/>
              </a:rPr>
              <a:t>Много сказок, песен, легенд и преданий сложено в русском народе о птицах. Это светлый образ, связанный с небесами, светлым раем - </a:t>
            </a:r>
            <a:r>
              <a:rPr lang="ru-RU" sz="1400" dirty="0" err="1" smtClean="0">
                <a:solidFill>
                  <a:srgbClr val="C00000"/>
                </a:solidFill>
                <a:effectLst/>
                <a:latin typeface="Izhitsa" pitchFamily="34" charset="0"/>
                <a:ea typeface="Times New Roman"/>
                <a:cs typeface="Times New Roman"/>
              </a:rPr>
              <a:t>Ирием</a:t>
            </a:r>
            <a:r>
              <a:rPr lang="ru-RU" sz="1400" dirty="0" smtClean="0">
                <a:solidFill>
                  <a:srgbClr val="C00000"/>
                </a:solidFill>
                <a:effectLst/>
                <a:latin typeface="Izhitsa" pitchFamily="34" charset="0"/>
                <a:ea typeface="Times New Roman"/>
                <a:cs typeface="Times New Roman"/>
              </a:rPr>
              <a:t>, с Солнцем и ветрами. Недаром и костюм народный по силуэту напоминает птицу: широкие рукава, словно крылья, яркие украшения и вышивки на груди и поясе, головной убор - как хохолок у птицы. Украшения и обереги в виде птиц украшали наличники домов, коньки крыш. Известно много легендарных сказочных образов, связанных с птицами: сокол и аист, голубь и петух, орёл и утица...</a:t>
            </a:r>
            <a:endParaRPr lang="ru-RU" sz="1400" dirty="0">
              <a:solidFill>
                <a:srgbClr val="C00000"/>
              </a:solidFill>
              <a:latin typeface="Izhitsa" pitchFamily="34" charset="0"/>
              <a:ea typeface="Calibri"/>
              <a:cs typeface="Times New Roman"/>
            </a:endParaRPr>
          </a:p>
        </p:txBody>
      </p:sp>
      <p:sp>
        <p:nvSpPr>
          <p:cNvPr id="4" name="TextBox 3"/>
          <p:cNvSpPr txBox="1"/>
          <p:nvPr/>
        </p:nvSpPr>
        <p:spPr>
          <a:xfrm>
            <a:off x="3538074" y="620688"/>
            <a:ext cx="1754006" cy="646331"/>
          </a:xfrm>
          <a:prstGeom prst="rect">
            <a:avLst/>
          </a:prstGeom>
          <a:noFill/>
        </p:spPr>
        <p:txBody>
          <a:bodyPr wrap="none" rtlCol="0">
            <a:spAutoFit/>
          </a:bodyPr>
          <a:lstStyle/>
          <a:p>
            <a:r>
              <a:rPr lang="ru-RU" sz="3600" b="1" dirty="0" smtClean="0">
                <a:solidFill>
                  <a:srgbClr val="C00000"/>
                </a:solidFill>
                <a:latin typeface="Izhitsa" pitchFamily="34" charset="0"/>
              </a:rPr>
              <a:t>Птичка</a:t>
            </a:r>
            <a:endParaRPr lang="ru-RU" sz="3600" b="1" dirty="0">
              <a:solidFill>
                <a:srgbClr val="C00000"/>
              </a:solidFill>
              <a:latin typeface="Izhitsa" pitchFamily="34" charset="0"/>
            </a:endParaRPr>
          </a:p>
        </p:txBody>
      </p:sp>
      <p:sp>
        <p:nvSpPr>
          <p:cNvPr id="5" name="TextBox 4"/>
          <p:cNvSpPr txBox="1"/>
          <p:nvPr/>
        </p:nvSpPr>
        <p:spPr>
          <a:xfrm>
            <a:off x="683568" y="3140968"/>
            <a:ext cx="4032448" cy="2698175"/>
          </a:xfrm>
          <a:prstGeom prst="rect">
            <a:avLst/>
          </a:prstGeom>
          <a:noFill/>
        </p:spPr>
        <p:txBody>
          <a:bodyPr wrap="square" rtlCol="0">
            <a:spAutoFit/>
          </a:bodyPr>
          <a:lstStyle/>
          <a:p>
            <a:pPr lvl="0">
              <a:lnSpc>
                <a:spcPct val="115000"/>
              </a:lnSpc>
              <a:spcAft>
                <a:spcPts val="1000"/>
              </a:spcAft>
            </a:pPr>
            <a:r>
              <a:rPr lang="ru-RU" sz="1400" dirty="0">
                <a:solidFill>
                  <a:srgbClr val="C00000"/>
                </a:solidFill>
                <a:latin typeface="Izhitsa" pitchFamily="34" charset="0"/>
                <a:ea typeface="Times New Roman"/>
                <a:cs typeface="Times New Roman"/>
              </a:rPr>
              <a:t>В легендах и сказаниях птицы часто стерегут границы своей родной земли, помогают человеку, часто и сами герои обращаются в птиц, как, например, </a:t>
            </a:r>
            <a:r>
              <a:rPr lang="ru-RU" sz="1400" dirty="0" err="1">
                <a:solidFill>
                  <a:srgbClr val="C00000"/>
                </a:solidFill>
                <a:latin typeface="Izhitsa" pitchFamily="34" charset="0"/>
                <a:ea typeface="Times New Roman"/>
                <a:cs typeface="Times New Roman"/>
              </a:rPr>
              <a:t>Финист</a:t>
            </a:r>
            <a:r>
              <a:rPr lang="ru-RU" sz="1400" dirty="0">
                <a:solidFill>
                  <a:srgbClr val="C00000"/>
                </a:solidFill>
                <a:latin typeface="Izhitsa" pitchFamily="34" charset="0"/>
                <a:ea typeface="Times New Roman"/>
                <a:cs typeface="Times New Roman"/>
              </a:rPr>
              <a:t> Ясный Сокол. </a:t>
            </a:r>
            <a:endParaRPr lang="ru-RU" sz="1400" dirty="0">
              <a:solidFill>
                <a:srgbClr val="C00000"/>
              </a:solidFill>
              <a:latin typeface="Izhitsa" pitchFamily="34" charset="0"/>
              <a:ea typeface="Calibri"/>
              <a:cs typeface="Times New Roman"/>
            </a:endParaRPr>
          </a:p>
          <a:p>
            <a:pPr lvl="0">
              <a:lnSpc>
                <a:spcPct val="115000"/>
              </a:lnSpc>
              <a:spcAft>
                <a:spcPts val="1000"/>
              </a:spcAft>
            </a:pPr>
            <a:r>
              <a:rPr lang="ru-RU" sz="1400" dirty="0">
                <a:solidFill>
                  <a:srgbClr val="C00000"/>
                </a:solidFill>
                <a:latin typeface="Izhitsa" pitchFamily="34" charset="0"/>
                <a:ea typeface="Times New Roman"/>
                <a:cs typeface="Times New Roman"/>
              </a:rPr>
              <a:t>В древних оберегах часто использовался символ Мирового Древа - это дерево, обычно ёлочка, непременно с птицей на вершине. Корнями оно уходит под землю, ствол и дупло находятся в мире людей, а ветви — в небе. </a:t>
            </a:r>
            <a:r>
              <a:rPr lang="ru-RU" sz="1400" dirty="0" smtClean="0">
                <a:solidFill>
                  <a:srgbClr val="C00000"/>
                </a:solidFill>
                <a:latin typeface="Izhitsa" pitchFamily="34" charset="0"/>
                <a:ea typeface="Times New Roman"/>
                <a:cs typeface="Times New Roman"/>
              </a:rPr>
              <a:t>Птица </a:t>
            </a:r>
            <a:r>
              <a:rPr lang="ru-RU" sz="1400" dirty="0">
                <a:solidFill>
                  <a:srgbClr val="C00000"/>
                </a:solidFill>
                <a:latin typeface="Izhitsa" pitchFamily="34" charset="0"/>
                <a:ea typeface="Times New Roman"/>
                <a:cs typeface="Times New Roman"/>
              </a:rPr>
              <a:t>- это древний образ Духа и Души.</a:t>
            </a:r>
            <a:endParaRPr lang="ru-RU" sz="1400" dirty="0">
              <a:solidFill>
                <a:srgbClr val="C00000"/>
              </a:solidFill>
              <a:latin typeface="Izhitsa" pitchFamily="34" charset="0"/>
              <a:ea typeface="Calibri"/>
              <a:cs typeface="Times New Roman"/>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2988" t="2625" r="27163" b="4994"/>
          <a:stretch/>
        </p:blipFill>
        <p:spPr>
          <a:xfrm>
            <a:off x="5223633" y="2805623"/>
            <a:ext cx="3317623" cy="3359681"/>
          </a:xfrm>
          <a:prstGeom prst="rect">
            <a:avLst/>
          </a:prstGeom>
        </p:spPr>
      </p:pic>
    </p:spTree>
    <p:extLst>
      <p:ext uri="{BB962C8B-B14F-4D97-AF65-F5344CB8AC3E}">
        <p14:creationId xmlns:p14="http://schemas.microsoft.com/office/powerpoint/2010/main" val="3625745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70384"/>
            <a:ext cx="6858000" cy="9144000"/>
          </a:xfrm>
          <a:prstGeom prst="rect">
            <a:avLst/>
          </a:prstGeom>
        </p:spPr>
      </p:pic>
      <p:sp>
        <p:nvSpPr>
          <p:cNvPr id="3" name="TextBox 2"/>
          <p:cNvSpPr txBox="1"/>
          <p:nvPr/>
        </p:nvSpPr>
        <p:spPr>
          <a:xfrm>
            <a:off x="683569" y="1268760"/>
            <a:ext cx="7704856" cy="2074414"/>
          </a:xfrm>
          <a:prstGeom prst="rect">
            <a:avLst/>
          </a:prstGeom>
          <a:noFill/>
        </p:spPr>
        <p:txBody>
          <a:bodyPr wrap="square" rtlCol="0">
            <a:spAutoFit/>
          </a:bodyPr>
          <a:lstStyle/>
          <a:p>
            <a:pPr>
              <a:lnSpc>
                <a:spcPct val="115000"/>
              </a:lnSpc>
              <a:spcAft>
                <a:spcPts val="1000"/>
              </a:spcAft>
            </a:pPr>
            <a:r>
              <a:rPr lang="ru-RU" sz="1600" dirty="0" smtClean="0">
                <a:solidFill>
                  <a:srgbClr val="C00000"/>
                </a:solidFill>
                <a:effectLst/>
                <a:latin typeface="Izhitsa" pitchFamily="34" charset="0"/>
                <a:ea typeface="Times New Roman"/>
                <a:cs typeface="Times New Roman"/>
              </a:rPr>
              <a:t>Кукла-оберег День и Ночь символизирует </a:t>
            </a:r>
            <a:r>
              <a:rPr lang="ru-RU" sz="1600" dirty="0" err="1" smtClean="0">
                <a:solidFill>
                  <a:srgbClr val="C00000"/>
                </a:solidFill>
                <a:effectLst/>
                <a:latin typeface="Izhitsa" pitchFamily="34" charset="0"/>
                <a:ea typeface="Times New Roman"/>
                <a:cs typeface="Times New Roman"/>
              </a:rPr>
              <a:t>дуальность</a:t>
            </a:r>
            <a:r>
              <a:rPr lang="ru-RU" sz="1600" dirty="0" smtClean="0">
                <a:solidFill>
                  <a:srgbClr val="C00000"/>
                </a:solidFill>
                <a:effectLst/>
                <a:latin typeface="Izhitsa" pitchFamily="34" charset="0"/>
                <a:ea typeface="Times New Roman"/>
                <a:cs typeface="Times New Roman"/>
              </a:rPr>
              <a:t> нашего мира. Светлая сторона куколки заряжает бодрой энергией в дневное время, а чёрная сторона даёт спокойствие и умиротворение ночи. Также она помогает пережить и хорошее (не возгордиться, к примеру), и плохое (не сильно расстраиваться, ведь всё это проходящее и наверняка можно исправить). Сделайте себе такую куколку и подвесьте её на видном месте, и Вы </a:t>
            </a:r>
            <a:r>
              <a:rPr lang="ru-RU" sz="1600" dirty="0" err="1" smtClean="0">
                <a:solidFill>
                  <a:srgbClr val="C00000"/>
                </a:solidFill>
                <a:effectLst/>
                <a:latin typeface="Izhitsa" pitchFamily="34" charset="0"/>
                <a:ea typeface="Times New Roman"/>
                <a:cs typeface="Times New Roman"/>
              </a:rPr>
              <a:t>увидете</a:t>
            </a:r>
            <a:r>
              <a:rPr lang="ru-RU" sz="1600" dirty="0" smtClean="0">
                <a:solidFill>
                  <a:srgbClr val="C00000"/>
                </a:solidFill>
                <a:effectLst/>
                <a:latin typeface="Izhitsa" pitchFamily="34" charset="0"/>
                <a:ea typeface="Times New Roman"/>
                <a:cs typeface="Times New Roman"/>
              </a:rPr>
              <a:t>, как часто Вас будут посещать мудрые философские мысли. </a:t>
            </a:r>
            <a:endParaRPr lang="ru-RU" sz="1600" dirty="0">
              <a:solidFill>
                <a:srgbClr val="C00000"/>
              </a:solidFill>
              <a:latin typeface="Izhitsa" pitchFamily="34" charset="0"/>
              <a:ea typeface="Calibri"/>
              <a:cs typeface="Times New Roman"/>
            </a:endParaRPr>
          </a:p>
        </p:txBody>
      </p:sp>
      <p:sp>
        <p:nvSpPr>
          <p:cNvPr id="4" name="TextBox 3"/>
          <p:cNvSpPr txBox="1"/>
          <p:nvPr/>
        </p:nvSpPr>
        <p:spPr>
          <a:xfrm>
            <a:off x="2910537" y="692696"/>
            <a:ext cx="2813591" cy="646331"/>
          </a:xfrm>
          <a:prstGeom prst="rect">
            <a:avLst/>
          </a:prstGeom>
          <a:noFill/>
        </p:spPr>
        <p:txBody>
          <a:bodyPr wrap="none" rtlCol="0">
            <a:spAutoFit/>
          </a:bodyPr>
          <a:lstStyle/>
          <a:p>
            <a:r>
              <a:rPr lang="ru-RU" sz="3600" b="1" dirty="0" smtClean="0">
                <a:solidFill>
                  <a:srgbClr val="C00000"/>
                </a:solidFill>
                <a:latin typeface="Izhitsa" pitchFamily="34" charset="0"/>
              </a:rPr>
              <a:t>День и Ночь</a:t>
            </a:r>
            <a:endParaRPr lang="ru-RU" sz="3600" b="1" dirty="0">
              <a:solidFill>
                <a:srgbClr val="C00000"/>
              </a:solidFill>
              <a:latin typeface="Izhitsa"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624" t="16400" r="7363" b="9051"/>
          <a:stretch/>
        </p:blipFill>
        <p:spPr>
          <a:xfrm>
            <a:off x="3707904" y="3402471"/>
            <a:ext cx="2160240" cy="2690825"/>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8941" t="18500" r="10521" b="8000"/>
          <a:stretch/>
        </p:blipFill>
        <p:spPr>
          <a:xfrm>
            <a:off x="6248850" y="3142149"/>
            <a:ext cx="2150121" cy="2951147"/>
          </a:xfrm>
          <a:prstGeom prst="rect">
            <a:avLst/>
          </a:prstGeom>
        </p:spPr>
      </p:pic>
    </p:spTree>
    <p:extLst>
      <p:ext uri="{BB962C8B-B14F-4D97-AF65-F5344CB8AC3E}">
        <p14:creationId xmlns:p14="http://schemas.microsoft.com/office/powerpoint/2010/main" val="173764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3" name="TextBox 2"/>
          <p:cNvSpPr txBox="1"/>
          <p:nvPr/>
        </p:nvSpPr>
        <p:spPr>
          <a:xfrm>
            <a:off x="5048970" y="692696"/>
            <a:ext cx="2475358" cy="646331"/>
          </a:xfrm>
          <a:prstGeom prst="rect">
            <a:avLst/>
          </a:prstGeom>
          <a:noFill/>
        </p:spPr>
        <p:txBody>
          <a:bodyPr wrap="none" rtlCol="0">
            <a:spAutoFit/>
          </a:bodyPr>
          <a:lstStyle/>
          <a:p>
            <a:r>
              <a:rPr lang="ru-RU" sz="3600" b="1" dirty="0" smtClean="0">
                <a:solidFill>
                  <a:srgbClr val="C00000"/>
                </a:solidFill>
                <a:latin typeface="Izhitsa" pitchFamily="34" charset="0"/>
              </a:rPr>
              <a:t>Ловец снов</a:t>
            </a:r>
            <a:endParaRPr lang="ru-RU" sz="3600" b="1" dirty="0">
              <a:solidFill>
                <a:srgbClr val="C00000"/>
              </a:solidFill>
              <a:latin typeface="Izhitsa" pitchFamily="34" charset="0"/>
            </a:endParaRPr>
          </a:p>
        </p:txBody>
      </p:sp>
      <p:sp>
        <p:nvSpPr>
          <p:cNvPr id="4" name="TextBox 3"/>
          <p:cNvSpPr txBox="1"/>
          <p:nvPr/>
        </p:nvSpPr>
        <p:spPr>
          <a:xfrm>
            <a:off x="4499992" y="1772816"/>
            <a:ext cx="3744416" cy="2308324"/>
          </a:xfrm>
          <a:prstGeom prst="rect">
            <a:avLst/>
          </a:prstGeom>
          <a:noFill/>
        </p:spPr>
        <p:txBody>
          <a:bodyPr wrap="square" rtlCol="0">
            <a:spAutoFit/>
          </a:bodyPr>
          <a:lstStyle/>
          <a:p>
            <a:pPr algn="just"/>
            <a:r>
              <a:rPr lang="ru-RU" sz="1600" dirty="0">
                <a:solidFill>
                  <a:srgbClr val="C00000"/>
                </a:solidFill>
                <a:latin typeface="Izhitsa" pitchFamily="34" charset="0"/>
                <a:ea typeface="Times New Roman" panose="02020603050405020304" pitchFamily="18" charset="0"/>
              </a:rPr>
              <a:t>Ловушку для снов делают обычно весной и располагают над кроватью. Она оберегает наш сон или сон ребёнка, улавливая, притягивая добрые сны и задерживая злые до первых лучей утреннего солнца, в которых они растворяются. Так любые сны теряют негативную окраску.</a:t>
            </a:r>
            <a:endParaRPr lang="ru-RU" sz="1600" dirty="0">
              <a:solidFill>
                <a:srgbClr val="C00000"/>
              </a:solidFill>
              <a:effectLst/>
              <a:latin typeface="Izhitsa" pitchFamily="34" charset="0"/>
              <a:ea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0520" t="9051" r="16837" b="4851"/>
          <a:stretch/>
        </p:blipFill>
        <p:spPr>
          <a:xfrm>
            <a:off x="773832" y="797577"/>
            <a:ext cx="2952328" cy="5262846"/>
          </a:xfrm>
          <a:prstGeom prst="rect">
            <a:avLst/>
          </a:prstGeom>
        </p:spPr>
      </p:pic>
    </p:spTree>
    <p:extLst>
      <p:ext uri="{BB962C8B-B14F-4D97-AF65-F5344CB8AC3E}">
        <p14:creationId xmlns:p14="http://schemas.microsoft.com/office/powerpoint/2010/main" val="4152336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3031</Words>
  <Application>Microsoft Office PowerPoint</Application>
  <PresentationFormat>Экран (4:3)</PresentationFormat>
  <Paragraphs>133</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Илья</cp:lastModifiedBy>
  <cp:revision>53</cp:revision>
  <dcterms:created xsi:type="dcterms:W3CDTF">2015-01-26T16:04:35Z</dcterms:created>
  <dcterms:modified xsi:type="dcterms:W3CDTF">2018-11-18T17:51:37Z</dcterms:modified>
</cp:coreProperties>
</file>