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7" r:id="rId4"/>
    <p:sldId id="258" r:id="rId5"/>
    <p:sldId id="266" r:id="rId6"/>
    <p:sldId id="267" r:id="rId7"/>
    <p:sldId id="269" r:id="rId8"/>
    <p:sldId id="270" r:id="rId9"/>
    <p:sldId id="271" r:id="rId10"/>
    <p:sldId id="272" r:id="rId11"/>
    <p:sldId id="259" r:id="rId12"/>
    <p:sldId id="268" r:id="rId13"/>
    <p:sldId id="260" r:id="rId14"/>
    <p:sldId id="277" r:id="rId15"/>
    <p:sldId id="261" r:id="rId16"/>
    <p:sldId id="273" r:id="rId17"/>
    <p:sldId id="281" r:id="rId18"/>
    <p:sldId id="282" r:id="rId19"/>
    <p:sldId id="283" r:id="rId20"/>
    <p:sldId id="263" r:id="rId21"/>
    <p:sldId id="284" r:id="rId22"/>
    <p:sldId id="285" r:id="rId23"/>
    <p:sldId id="274" r:id="rId24"/>
    <p:sldId id="275" r:id="rId25"/>
    <p:sldId id="276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2F8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6" autoAdjust="0"/>
    <p:restoredTop sz="86387" autoAdjust="0"/>
  </p:normalViewPr>
  <p:slideViewPr>
    <p:cSldViewPr>
      <p:cViewPr>
        <p:scale>
          <a:sx n="71" d="100"/>
          <a:sy n="71" d="100"/>
        </p:scale>
        <p:origin x="-85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4639-A402-4DE2-872C-ADA554400EA8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C19-B52B-4C04-90B1-69FC0B364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4639-A402-4DE2-872C-ADA554400EA8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C19-B52B-4C04-90B1-69FC0B364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4639-A402-4DE2-872C-ADA554400EA8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C19-B52B-4C04-90B1-69FC0B364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A8C-91B3-4DEB-9C8B-0CD26D3E07F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1EDB-2D81-4CF9-BD7D-F7B48D516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A8C-91B3-4DEB-9C8B-0CD26D3E07F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1EDB-2D81-4CF9-BD7D-F7B48D516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A8C-91B3-4DEB-9C8B-0CD26D3E07F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1EDB-2D81-4CF9-BD7D-F7B48D516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A8C-91B3-4DEB-9C8B-0CD26D3E07F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1EDB-2D81-4CF9-BD7D-F7B48D516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A8C-91B3-4DEB-9C8B-0CD26D3E07F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1EDB-2D81-4CF9-BD7D-F7B48D516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A8C-91B3-4DEB-9C8B-0CD26D3E07F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1EDB-2D81-4CF9-BD7D-F7B48D516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A8C-91B3-4DEB-9C8B-0CD26D3E07F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1EDB-2D81-4CF9-BD7D-F7B48D516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A8C-91B3-4DEB-9C8B-0CD26D3E07F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1EDB-2D81-4CF9-BD7D-F7B48D516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4639-A402-4DE2-872C-ADA554400EA8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C19-B52B-4C04-90B1-69FC0B364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A8C-91B3-4DEB-9C8B-0CD26D3E07F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1EDB-2D81-4CF9-BD7D-F7B48D516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A8C-91B3-4DEB-9C8B-0CD26D3E07F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1EDB-2D81-4CF9-BD7D-F7B48D516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A8C-91B3-4DEB-9C8B-0CD26D3E07F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1EDB-2D81-4CF9-BD7D-F7B48D516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4639-A402-4DE2-872C-ADA554400EA8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C19-B52B-4C04-90B1-69FC0B364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4639-A402-4DE2-872C-ADA554400EA8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C19-B52B-4C04-90B1-69FC0B364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4639-A402-4DE2-872C-ADA554400EA8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C19-B52B-4C04-90B1-69FC0B364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4639-A402-4DE2-872C-ADA554400EA8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C19-B52B-4C04-90B1-69FC0B364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4639-A402-4DE2-872C-ADA554400EA8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C19-B52B-4C04-90B1-69FC0B364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4639-A402-4DE2-872C-ADA554400EA8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C19-B52B-4C04-90B1-69FC0B364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4639-A402-4DE2-872C-ADA554400EA8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C19-B52B-4C04-90B1-69FC0B364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54639-A402-4DE2-872C-ADA554400EA8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AFC19-B52B-4C04-90B1-69FC0B364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A1A8C-91B3-4DEB-9C8B-0CD26D3E07F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C1EDB-2D81-4CF9-BD7D-F7B48D516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7990656" cy="194421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>
                    <a:lumMod val="10000"/>
                  </a:schemeClr>
                </a:solidFill>
                <a:cs typeface="Times New Roman" pitchFamily="18" charset="0"/>
              </a:rPr>
              <a:t>Использование здоровьесберегающих технологий по зрению </a:t>
            </a:r>
            <a:br>
              <a:rPr lang="ru-RU" sz="3200" b="1" dirty="0" smtClean="0">
                <a:solidFill>
                  <a:schemeClr val="bg1">
                    <a:lumMod val="10000"/>
                  </a:schemeClr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>
                    <a:lumMod val="10000"/>
                  </a:schemeClr>
                </a:solidFill>
                <a:cs typeface="Times New Roman" pitchFamily="18" charset="0"/>
              </a:rPr>
              <a:t>в работе с детьми  в группе компенсирующей направленности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293096"/>
            <a:ext cx="5400600" cy="21602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cs typeface="Times New Roman" pitchFamily="18" charset="0"/>
              </a:rPr>
              <a:t>Из опыта работы </a:t>
            </a:r>
          </a:p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cs typeface="Times New Roman" pitchFamily="18" charset="0"/>
              </a:rPr>
              <a:t>учителя-логопеда МБДОУ ЦРР </a:t>
            </a:r>
            <a:endParaRPr lang="ru-RU" sz="2400" b="1" dirty="0" smtClean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cs typeface="Times New Roman" pitchFamily="18" charset="0"/>
              </a:rPr>
              <a:t>детского </a:t>
            </a: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cs typeface="Times New Roman" pitchFamily="18" charset="0"/>
              </a:rPr>
              <a:t>сада №2 «Ромашка» </a:t>
            </a:r>
          </a:p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cs typeface="Times New Roman" pitchFamily="18" charset="0"/>
              </a:rPr>
              <a:t>города Данкова </a:t>
            </a:r>
          </a:p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cs typeface="Times New Roman" pitchFamily="18" charset="0"/>
              </a:rPr>
              <a:t>Кузнецовой Марины Владимировны</a:t>
            </a:r>
            <a:endParaRPr lang="ru-RU" sz="2400" b="1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4098" name="Picture 2" descr="d:\Users\User\Desktop\2018-11-09\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2592288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User\Desktop\к педсовету\2018-11-09\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833664"/>
            <a:ext cx="4032448" cy="2763688"/>
          </a:xfrm>
          <a:prstGeom prst="rect">
            <a:avLst/>
          </a:prstGeom>
          <a:noFill/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3586410"/>
          </a:xfrm>
        </p:spPr>
        <p:txBody>
          <a:bodyPr>
            <a:noAutofit/>
          </a:bodyPr>
          <a:lstStyle/>
          <a:p>
            <a:r>
              <a:rPr lang="ru-RU" sz="2400" b="1" dirty="0" err="1" smtClean="0"/>
              <a:t>Пальминг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palm</a:t>
            </a:r>
            <a:r>
              <a:rPr lang="ru-RU" sz="2400" b="1" dirty="0" smtClean="0"/>
              <a:t> (англ.) - ладонь) (автор </a:t>
            </a:r>
            <a:r>
              <a:rPr lang="ru-RU" sz="2400" b="1" dirty="0" err="1" smtClean="0"/>
              <a:t>У.Бейтс</a:t>
            </a:r>
            <a:r>
              <a:rPr lang="ru-RU" sz="2400" b="1" dirty="0" smtClean="0"/>
              <a:t>) является разновидностью гимнастики для глаз и как раз таки помогает им отдохнуть</a:t>
            </a:r>
            <a:r>
              <a:rPr lang="ru-RU" sz="2400" b="1" dirty="0" smtClean="0"/>
              <a:t>. </a:t>
            </a:r>
            <a:r>
              <a:rPr lang="ru-RU" sz="2400" b="1" dirty="0" smtClean="0"/>
              <a:t>Этот метод используем на всех занятиях после зрительных нагрузок.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— это упражнение для расслабления </a:t>
            </a:r>
            <a:r>
              <a:rPr lang="ru-RU" sz="2400" b="1" dirty="0" err="1" smtClean="0"/>
              <a:t>глазодвигательных</a:t>
            </a:r>
            <a:r>
              <a:rPr lang="ru-RU" sz="2400" b="1" dirty="0" smtClean="0"/>
              <a:t> мышц. Потерев  ладонь о ладонь до ощущения тепла, дети кладут руки на закрытые глаза (пальцы скрещены на лбу) таким образом, чтобы впадины ладоней находились над орбитами глаз и не оказывали  давления на глазные яблоки. </a:t>
            </a:r>
            <a:endParaRPr lang="ru-RU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Методика </a:t>
            </a:r>
            <a:r>
              <a:rPr lang="ru-RU" sz="3200" b="1" dirty="0" smtClean="0"/>
              <a:t>Э.С. </a:t>
            </a:r>
            <a:r>
              <a:rPr lang="ru-RU" sz="3200" b="1" dirty="0" smtClean="0"/>
              <a:t>Аветисова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lvl="0" algn="ctr">
              <a:buNone/>
            </a:pPr>
            <a:r>
              <a:rPr lang="ru-RU" sz="2400" b="1" dirty="0" smtClean="0"/>
              <a:t>Специальные упражнения для глаз по Э.С. </a:t>
            </a:r>
            <a:r>
              <a:rPr lang="ru-RU" sz="2400" b="1" dirty="0" smtClean="0"/>
              <a:t>Аветисову</a:t>
            </a:r>
          </a:p>
          <a:p>
            <a:pPr lvl="0" algn="ctr">
              <a:buNone/>
            </a:pPr>
            <a:r>
              <a:rPr lang="ru-RU" sz="2400" b="1" dirty="0" smtClean="0"/>
              <a:t>– </a:t>
            </a:r>
            <a:r>
              <a:rPr lang="ru-RU" sz="2400" b="1" dirty="0" smtClean="0"/>
              <a:t>это движение глазными яблоками во всех возможных направлениях вверх-вниз, в стороны, по диагонали, а также упражнения для внутренних мышц глаз. </a:t>
            </a:r>
            <a:endParaRPr lang="ru-RU" sz="2400" b="1" dirty="0" smtClean="0"/>
          </a:p>
          <a:p>
            <a:pPr lvl="0" algn="ctr">
              <a:buNone/>
            </a:pPr>
            <a:r>
              <a:rPr lang="ru-RU" sz="2400" b="1" dirty="0" smtClean="0"/>
              <a:t>Их </a:t>
            </a:r>
            <a:r>
              <a:rPr lang="ru-RU" sz="2400" b="1" dirty="0" smtClean="0"/>
              <a:t>надо сочетать с </a:t>
            </a:r>
            <a:r>
              <a:rPr lang="ru-RU" sz="2400" b="1" dirty="0" err="1" smtClean="0"/>
              <a:t>общеразвивающими</a:t>
            </a:r>
            <a:r>
              <a:rPr lang="ru-RU" sz="2400" b="1" dirty="0" smtClean="0"/>
              <a:t>, дыхательными и </a:t>
            </a:r>
            <a:r>
              <a:rPr lang="ru-RU" sz="2400" b="1" dirty="0" err="1" smtClean="0"/>
              <a:t>коррегирующими</a:t>
            </a:r>
            <a:r>
              <a:rPr lang="ru-RU" sz="2400" b="1" dirty="0" smtClean="0"/>
              <a:t> упражнениями</a:t>
            </a:r>
            <a:r>
              <a:rPr lang="ru-RU" sz="2400" b="1" dirty="0" smtClean="0"/>
              <a:t>.</a:t>
            </a:r>
          </a:p>
          <a:p>
            <a:pPr lvl="0" algn="ctr">
              <a:buNone/>
            </a:pPr>
            <a:endParaRPr lang="ru-RU" sz="2400" dirty="0"/>
          </a:p>
        </p:txBody>
      </p:sp>
      <p:pic>
        <p:nvPicPr>
          <p:cNvPr id="4" name="Рисунок 3" descr="d:\Users\User\Desktop\2018-11-09\0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01008"/>
            <a:ext cx="39604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 descr="d:\Users\User\Desktop\к педсовету\t0ALWq2Hgf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7" cy="6408713"/>
          </a:xfrm>
          <a:prstGeom prst="rect">
            <a:avLst/>
          </a:prstGeom>
          <a:noFill/>
        </p:spPr>
      </p:pic>
      <p:pic>
        <p:nvPicPr>
          <p:cNvPr id="5" name="Picture 2" descr="d:\Users\User\Desktop\к педсовету\t0ALWq2Hgf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712967" cy="6408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 smtClean="0"/>
              <a:t>Комплекс упражнений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          Упражнение 1.</a:t>
            </a:r>
            <a:r>
              <a:rPr lang="ru-RU" sz="2000" dirty="0" smtClean="0"/>
              <a:t> </a:t>
            </a:r>
            <a:r>
              <a:rPr lang="ru-RU" sz="2000" b="1" dirty="0" smtClean="0"/>
              <a:t>Сомкните веки обоих глаз на 3-5 секунд, затем откройте их на 3-5 секунд; повторите 6-8 раз.</a:t>
            </a:r>
            <a:endParaRPr lang="ru-RU" sz="2000" dirty="0" smtClean="0"/>
          </a:p>
          <a:p>
            <a:r>
              <a:rPr lang="ru-RU" sz="2000" b="1" dirty="0" smtClean="0"/>
              <a:t>Упражнение 2.</a:t>
            </a:r>
            <a:r>
              <a:rPr lang="ru-RU" sz="2000" dirty="0" smtClean="0"/>
              <a:t> </a:t>
            </a:r>
            <a:r>
              <a:rPr lang="ru-RU" sz="2000" b="1" dirty="0" smtClean="0"/>
              <a:t>Быстро моргайте обоими глазами в течение 10-15 секунд, затем повторите то же самое 3-4 раза с интервалами 7-10 секунд.</a:t>
            </a:r>
            <a:endParaRPr lang="ru-RU" sz="2000" dirty="0" smtClean="0"/>
          </a:p>
          <a:p>
            <a:r>
              <a:rPr lang="ru-RU" sz="2000" b="1" dirty="0" smtClean="0"/>
              <a:t>Упражнение 3.</a:t>
            </a:r>
            <a:r>
              <a:rPr lang="ru-RU" sz="2000" dirty="0" smtClean="0"/>
              <a:t> </a:t>
            </a:r>
            <a:r>
              <a:rPr lang="ru-RU" sz="2000" b="1" dirty="0" smtClean="0"/>
              <a:t>Сомкните веки обоих глаз и указательным пальцем соответствующей руки массируйте их круговыми движениями в течение одной минуты. Упражнение расслабляет мышцы и улучшает кровообращение.</a:t>
            </a:r>
            <a:endParaRPr lang="ru-RU" sz="2000" dirty="0" smtClean="0"/>
          </a:p>
          <a:p>
            <a:r>
              <a:rPr lang="ru-RU" sz="2000" b="1" dirty="0" smtClean="0"/>
              <a:t>Упражнение 4.</a:t>
            </a:r>
            <a:r>
              <a:rPr lang="ru-RU" sz="2000" dirty="0" smtClean="0"/>
              <a:t> </a:t>
            </a:r>
            <a:r>
              <a:rPr lang="ru-RU" sz="2000" b="1" dirty="0" smtClean="0"/>
              <a:t>Сомкните веки обоих глаз и тремя пальцами соответствующей руки слегка надавливайте на глазные яблоки через верхние веки в течение 1-3 секунд; повторите 3-4 раза.</a:t>
            </a:r>
            <a:endParaRPr lang="ru-RU" sz="2000" dirty="0" smtClean="0"/>
          </a:p>
          <a:p>
            <a:r>
              <a:rPr lang="ru-RU" sz="2000" b="1" dirty="0" smtClean="0"/>
              <a:t>Упражнение 5.</a:t>
            </a:r>
            <a:r>
              <a:rPr lang="ru-RU" sz="2000" dirty="0" smtClean="0"/>
              <a:t> </a:t>
            </a:r>
            <a:r>
              <a:rPr lang="ru-RU" sz="2000" b="1" dirty="0" smtClean="0"/>
              <a:t>Прижмите указательными пальцами каждой руки кожу соответствующей надбровной дуги и закройте глаза, при этом пальцы должны оказывать сопротивление мышцам верхних век и лба; повторите 6-8 раз.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Движения глаз сочетаются  с дыхательными упражнениями</a:t>
            </a:r>
            <a:endParaRPr lang="ru-RU" sz="2800" b="1" dirty="0"/>
          </a:p>
        </p:txBody>
      </p:sp>
      <p:pic>
        <p:nvPicPr>
          <p:cNvPr id="4" name="Содержимое 3" descr="d:\Users\User\Desktop\2018-11-09\0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3924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Users\User\Desktop\2018-11-09\0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924944"/>
            <a:ext cx="44999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171420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Физкультминутка «Буратино</a:t>
            </a:r>
            <a:r>
              <a:rPr lang="ru-RU" sz="2800" b="1" dirty="0" smtClean="0"/>
              <a:t>».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Движения глаз сочетаются с </a:t>
            </a:r>
            <a:r>
              <a:rPr lang="ru-RU" sz="2800" b="1" dirty="0" err="1" smtClean="0"/>
              <a:t>общеразвивающими</a:t>
            </a:r>
            <a:r>
              <a:rPr lang="ru-RU" sz="2800" b="1" dirty="0" smtClean="0"/>
              <a:t> </a:t>
            </a:r>
            <a:r>
              <a:rPr lang="ru-RU" sz="2800" b="1" dirty="0" smtClean="0"/>
              <a:t>движениями</a:t>
            </a:r>
            <a:endParaRPr lang="ru-RU" sz="2800" b="1" dirty="0"/>
          </a:p>
        </p:txBody>
      </p:sp>
      <p:pic>
        <p:nvPicPr>
          <p:cNvPr id="4" name="Содержимое 3" descr="d:\Users\User\Desktop\2018-11-09\05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626469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Users\User\Desktop\2018-11-09\0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1"/>
            <a:ext cx="203254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7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7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Метка на стекле (по Э.С. Аветисову) позволяет</a:t>
            </a:r>
            <a:r>
              <a:rPr lang="ru-RU" sz="27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тренировать глазные мышцы, сокращение мышц хрусталика, способствует профилактике близорукости</a:t>
            </a:r>
            <a:endParaRPr lang="ru-RU" sz="2700" b="1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Вместо метки я предлагаю ребёнку рассмотреть игрушку из пальчикового театра на вытянутой руке, затем перевести взгляд на самую удаленную точку за игрушкой и рассказать, что они там видят.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dirty="0"/>
          </a:p>
        </p:txBody>
      </p:sp>
      <p:pic>
        <p:nvPicPr>
          <p:cNvPr id="8" name="Рисунок 7" descr="d:\Users\User\Desktop\2018-11-09\0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12976"/>
            <a:ext cx="51845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536504" cy="149817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В качестве метки можно использовать любой предмет или картинку по изучаемой лексической теме </a:t>
            </a:r>
            <a:endParaRPr lang="ru-RU" sz="2700" b="1" dirty="0"/>
          </a:p>
        </p:txBody>
      </p:sp>
      <p:pic>
        <p:nvPicPr>
          <p:cNvPr id="4" name="Содержимое 3" descr="d:\Users\User\Desktop\2018-11-09\06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33123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Users\User\Desktop\2018-11-09\0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832"/>
            <a:ext cx="36004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Users\User\Desktop\2018-11-09\0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04664"/>
            <a:ext cx="28803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214625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Использую картотеку комплексов физкультминуток  сочетающих в себе движения глаз и движения тела по лексическим темам</a:t>
            </a:r>
            <a:endParaRPr lang="ru-RU" sz="2400" b="1" dirty="0"/>
          </a:p>
        </p:txBody>
      </p:sp>
      <p:pic>
        <p:nvPicPr>
          <p:cNvPr id="4" name="Содержимое 3" descr="d:\Users\User\Desktop\к педсовету\gm3-587x39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6992"/>
            <a:ext cx="43204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Users\User\Desktop\к педсовету\gm1-590x3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42484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Users\User\Desktop\к педсовету\gm2-578x38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08920"/>
            <a:ext cx="417646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002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cs typeface="Times New Roman" pitchFamily="18" charset="0"/>
              </a:rPr>
              <a:t/>
            </a:r>
            <a:br>
              <a:rPr lang="ru-RU" sz="2400" b="1" dirty="0" smtClean="0">
                <a:cs typeface="Times New Roman" pitchFamily="18" charset="0"/>
              </a:rPr>
            </a:br>
            <a:r>
              <a:rPr lang="ru-RU" sz="2400" b="1" dirty="0" smtClean="0">
                <a:cs typeface="Times New Roman" pitchFamily="18" charset="0"/>
              </a:rPr>
              <a:t>Активно </a:t>
            </a:r>
            <a:r>
              <a:rPr lang="ru-RU" sz="2400" b="1" dirty="0" smtClean="0">
                <a:cs typeface="Times New Roman" pitchFamily="18" charset="0"/>
              </a:rPr>
              <a:t>влияют на развитие остроты зрения </a:t>
            </a:r>
            <a:r>
              <a:rPr lang="ru-RU" sz="2400" b="1" dirty="0" smtClean="0">
                <a:cs typeface="Times New Roman" pitchFamily="18" charset="0"/>
              </a:rPr>
              <a:t/>
            </a:r>
            <a:br>
              <a:rPr lang="ru-RU" sz="2400" b="1" dirty="0" smtClean="0">
                <a:cs typeface="Times New Roman" pitchFamily="18" charset="0"/>
              </a:rPr>
            </a:br>
            <a:r>
              <a:rPr lang="ru-RU" sz="2400" b="1" dirty="0" smtClean="0">
                <a:cs typeface="Times New Roman" pitchFamily="18" charset="0"/>
              </a:rPr>
              <a:t>Игры-лабиринты</a:t>
            </a:r>
            <a:r>
              <a:rPr lang="ru-RU" sz="2400" b="1" dirty="0" smtClean="0">
                <a:cs typeface="Times New Roman" pitchFamily="18" charset="0"/>
              </a:rPr>
              <a:t>, </a:t>
            </a:r>
            <a:r>
              <a:rPr lang="ru-RU" sz="2400" b="1" dirty="0" smtClean="0">
                <a:cs typeface="Times New Roman" pitchFamily="18" charset="0"/>
              </a:rPr>
              <a:t>упражнения:«Найди </a:t>
            </a:r>
            <a:r>
              <a:rPr lang="ru-RU" sz="2400" b="1" dirty="0" smtClean="0">
                <a:cs typeface="Times New Roman" pitchFamily="18" charset="0"/>
              </a:rPr>
              <a:t>10 отличий»,  </a:t>
            </a:r>
            <a:br>
              <a:rPr lang="ru-RU" sz="2400" b="1" dirty="0" smtClean="0">
                <a:cs typeface="Times New Roman" pitchFamily="18" charset="0"/>
              </a:rPr>
            </a:br>
            <a:r>
              <a:rPr lang="ru-RU" sz="2400" b="1" dirty="0" smtClean="0">
                <a:cs typeface="Times New Roman" pitchFamily="18" charset="0"/>
              </a:rPr>
              <a:t>«Найди сходство </a:t>
            </a:r>
            <a:r>
              <a:rPr lang="ru-RU" sz="2400" b="1" dirty="0" smtClean="0">
                <a:cs typeface="Times New Roman" pitchFamily="18" charset="0"/>
              </a:rPr>
              <a:t>и </a:t>
            </a:r>
            <a:r>
              <a:rPr lang="ru-RU" sz="2400" b="1" dirty="0" smtClean="0">
                <a:cs typeface="Times New Roman" pitchFamily="18" charset="0"/>
              </a:rPr>
              <a:t>различи»;</a:t>
            </a:r>
            <a:r>
              <a:rPr lang="ru-RU" sz="2400" b="1" dirty="0" smtClean="0">
                <a:cs typeface="Times New Roman" pitchFamily="18" charset="0"/>
              </a:rPr>
              <a:t/>
            </a:r>
            <a:br>
              <a:rPr lang="ru-RU" sz="2400" b="1" dirty="0" smtClean="0">
                <a:cs typeface="Times New Roman" pitchFamily="18" charset="0"/>
              </a:rPr>
            </a:br>
            <a:r>
              <a:rPr lang="ru-RU" sz="2400" b="1" dirty="0" smtClean="0">
                <a:cs typeface="Times New Roman" pitchFamily="18" charset="0"/>
              </a:rPr>
              <a:t>«Узнавание </a:t>
            </a:r>
            <a:r>
              <a:rPr lang="ru-RU" sz="2400" b="1" dirty="0" smtClean="0">
                <a:cs typeface="Times New Roman" pitchFamily="18" charset="0"/>
              </a:rPr>
              <a:t>наложенных </a:t>
            </a:r>
            <a:r>
              <a:rPr lang="ru-RU" sz="2400" b="1" dirty="0" smtClean="0">
                <a:cs typeface="Times New Roman" pitchFamily="18" charset="0"/>
              </a:rPr>
              <a:t>картинок»;</a:t>
            </a:r>
            <a:r>
              <a:rPr lang="ru-RU" sz="2800" b="1" dirty="0" smtClean="0">
                <a:cs typeface="Times New Roman" pitchFamily="18" charset="0"/>
              </a:rPr>
              <a:t/>
            </a:r>
            <a:br>
              <a:rPr lang="ru-RU" sz="2800" b="1" dirty="0" smtClean="0">
                <a:cs typeface="Times New Roman" pitchFamily="18" charset="0"/>
              </a:rPr>
            </a:br>
            <a:endParaRPr lang="ru-RU" sz="2800" b="1" dirty="0">
              <a:cs typeface="Times New Roman" pitchFamily="18" charset="0"/>
            </a:endParaRPr>
          </a:p>
        </p:txBody>
      </p:sp>
      <p:pic>
        <p:nvPicPr>
          <p:cNvPr id="3075" name="Picture 3" descr="d:\Users\User\Desktop\2018-11-09\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320480" cy="3240360"/>
          </a:xfrm>
          <a:prstGeom prst="rect">
            <a:avLst/>
          </a:prstGeom>
          <a:noFill/>
        </p:spPr>
      </p:pic>
      <p:pic>
        <p:nvPicPr>
          <p:cNvPr id="3076" name="Picture 4" descr="d:\Users\User\Desktop\2018-11-09\0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4296477" cy="3222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+mj-lt"/>
                <a:cs typeface="Times New Roman" pitchFamily="18" charset="0"/>
              </a:rPr>
              <a:t>Здоровьесберегающая технология</a:t>
            </a:r>
            <a:endParaRPr lang="ru-RU" b="1" dirty="0">
              <a:latin typeface="+mj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cs typeface="Times New Roman" pitchFamily="18" charset="0"/>
              </a:rPr>
              <a:t>–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 </a:t>
            </a:r>
          </a:p>
          <a:p>
            <a:r>
              <a:rPr lang="ru-RU" sz="2400" b="1" dirty="0" smtClean="0">
                <a:cs typeface="Times New Roman" pitchFamily="18" charset="0"/>
              </a:rPr>
              <a:t>В концепции дошкольного образования предусмотрено не только сохранение, но и активное формирование здорового образа жизни и здоровья воспитанников.</a:t>
            </a:r>
          </a:p>
          <a:p>
            <a:endParaRPr lang="ru-RU" sz="2400" b="1" dirty="0" smtClean="0">
              <a:cs typeface="Times New Roman" pitchFamily="18" charset="0"/>
            </a:endParaRPr>
          </a:p>
          <a:p>
            <a:r>
              <a:rPr lang="ru-RU" sz="2400" b="1" dirty="0" smtClean="0">
                <a:cs typeface="Times New Roman" pitchFamily="18" charset="0"/>
              </a:rPr>
              <a:t>          Использование </a:t>
            </a:r>
            <a:r>
              <a:rPr lang="ru-RU" sz="2400" b="1" i="1" dirty="0" smtClean="0">
                <a:cs typeface="Times New Roman" pitchFamily="18" charset="0"/>
              </a:rPr>
              <a:t>элементов </a:t>
            </a:r>
            <a:r>
              <a:rPr lang="ru-RU" sz="2400" b="1" dirty="0" smtClean="0">
                <a:cs typeface="Times New Roman" pitchFamily="18" charset="0"/>
              </a:rPr>
              <a:t>здоровьесберегающих технологий  по зрению становится перспективным средством коррекционно-развивающей работы с детьми, имеющими нарушения  речи.</a:t>
            </a:r>
            <a:endParaRPr lang="ru-RU" sz="2400" b="1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68863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700" b="1" dirty="0" smtClean="0"/>
              <a:t>«Узнавание </a:t>
            </a:r>
            <a:r>
              <a:rPr lang="ru-RU" sz="2700" b="1" dirty="0" smtClean="0"/>
              <a:t>фигур по контуру, </a:t>
            </a:r>
            <a:r>
              <a:rPr lang="ru-RU" sz="2700" b="1" dirty="0" smtClean="0"/>
              <a:t>тени»;</a:t>
            </a:r>
            <a:r>
              <a:rPr lang="ru-RU" sz="2700" dirty="0" smtClean="0"/>
              <a:t>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«Нахождение </a:t>
            </a:r>
            <a:r>
              <a:rPr lang="ru-RU" sz="2700" b="1" dirty="0" smtClean="0"/>
              <a:t>недостающих </a:t>
            </a:r>
            <a:r>
              <a:rPr lang="ru-RU" sz="2700" b="1" dirty="0" smtClean="0"/>
              <a:t>элементов»;</a:t>
            </a:r>
            <a:br>
              <a:rPr lang="ru-RU" sz="2700" b="1" dirty="0" smtClean="0"/>
            </a:br>
            <a:r>
              <a:rPr lang="ru-RU" sz="2700" b="1" dirty="0" smtClean="0"/>
              <a:t>«Нахождение </a:t>
            </a:r>
            <a:r>
              <a:rPr lang="ru-RU" sz="2700" b="1" dirty="0" smtClean="0"/>
              <a:t>одинаковых предметов и исключение </a:t>
            </a:r>
            <a:r>
              <a:rPr lang="ru-RU" sz="2700" b="1" dirty="0" smtClean="0"/>
              <a:t>лишних»;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b="1" dirty="0" smtClean="0"/>
          </a:p>
        </p:txBody>
      </p:sp>
      <p:pic>
        <p:nvPicPr>
          <p:cNvPr id="4" name="Содержимое 3" descr="d:\Users\User\Desktop\к педсовету\14497_400_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501008"/>
            <a:ext cx="273621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Users\User\Desktop\2018-11-09\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9648" y="1916832"/>
            <a:ext cx="3881903" cy="2780928"/>
          </a:xfrm>
          <a:prstGeom prst="rect">
            <a:avLst/>
          </a:prstGeom>
          <a:noFill/>
        </p:spPr>
      </p:pic>
      <p:pic>
        <p:nvPicPr>
          <p:cNvPr id="6" name="Рисунок 5" descr="ÑÐ°Ð·Ð²Ð¸ÑÐ¸Ðµ Ð·ÑÐ¸ÑÐµÐ»ÑÐ½Ð¾Ð³Ð¾ Ð²Ð½Ð¸Ð¼Ð°Ð½Ð¸Ñ Ð´Ð¾ÑÐºÐ¾Ð»ÑÐ½Ð¸ÐºÐ¾Ð², ÑÐ°Ð·Ð²Ð¸ÑÐ¸Ðµ Ð²Ð½Ð¸Ð¼Ð°Ð½Ð¸Ñ Ñ Ð´Ð¾ÑÐºÐ¾Ð»ÑÐ½Ð¸ÐºÐ¾Ð², ÑÐ°Ð·Ð²Ð¸ÑÐ¸Ðµ Ð²Ð½Ð¸Ð¼Ð°Ð½Ð¸Ðµ Ð¿Ð°Ð¼ÑÑÐ¸ Ð´Ð¾ÑÐºÐ¾Ð»ÑÐ½Ð¸ÐºÐ¾Ð², ÑÐ°Ð·Ð²Ð¸ÑÐ¸Ðµ Ð¿Ð°Ð¼ÑÑÐ¸ Ñ Ð´Ð¾ÑÐºÐ¾Ð»ÑÐ½Ð¸ÐºÐ¾Ð²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60648"/>
            <a:ext cx="2736304" cy="302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ÑÐ°Ð·Ð²Ð¸ÑÐ¸Ðµ Ð·ÑÐ¸ÑÐµÐ»ÑÐ½Ð¾Ð³Ð¾ Ð²Ð½Ð¸Ð¼Ð°Ð½Ð¸Ñ Ð´Ð¾ÑÐºÐ¾Ð»ÑÐ½Ð¸ÐºÐ¾Ð², ÑÐ°Ð·Ð²Ð¸ÑÐ¸Ðµ Ð²Ð½Ð¸Ð¼Ð°Ð½Ð¸Ñ Ñ Ð´Ð¾ÑÐºÐ¾Ð»ÑÐ½Ð¸ÐºÐ¾Ð², ÑÐ°Ð·Ð²Ð¸ÑÐ¸Ðµ Ð²Ð½Ð¸Ð¼Ð°Ð½Ð¸Ðµ Ð¿Ð°Ð¼ÑÑÐ¸ Ð´Ð¾ÑÐºÐ¾Ð»ÑÐ½Ð¸ÐºÐ¾Ð², ÑÐ°Ð·Ð²Ð¸ÑÐ¸Ðµ Ð¿Ð°Ð¼ÑÑÐ¸ Ñ Ð´Ð¾ÑÐºÐ¾Ð»ÑÐ½Ð¸ÐºÐ¾Ð²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797152"/>
            <a:ext cx="2047637" cy="185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ÑÐ°Ð·Ð²Ð¸ÑÐ¸Ðµ Ð·ÑÐ¸ÑÐµÐ»ÑÐ½Ð¾Ð³Ð¾ Ð²Ð½Ð¸Ð¼Ð°Ð½Ð¸Ñ Ð´Ð¾ÑÐºÐ¾Ð»ÑÐ½Ð¸ÐºÐ¾Ð², ÑÐ°Ð·Ð²Ð¸ÑÐ¸Ðµ Ð²Ð½Ð¸Ð¼Ð°Ð½Ð¸Ñ Ñ Ð´Ð¾ÑÐºÐ¾Ð»ÑÐ½Ð¸ÐºÐ¾Ð², ÑÐ°Ð·Ð²Ð¸ÑÐ¸Ðµ Ð²Ð½Ð¸Ð¼Ð°Ð½Ð¸Ðµ Ð¿Ð°Ð¼ÑÑÐ¸ Ð´Ð¾ÑÐºÐ¾Ð»ÑÐ½Ð¸ÐºÐ¾Ð², ÑÐ°Ð·Ð²Ð¸ÑÐ¸Ðµ Ð¿Ð°Ð¼ÑÑÐ¸ Ñ Ð´Ð¾ÑÐºÐ¾Ð»ÑÐ½Ð¸ÐºÐ¾Ð²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797152"/>
            <a:ext cx="23042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44827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Для </a:t>
            </a:r>
            <a:r>
              <a:rPr lang="ru-RU" sz="2400" b="1" dirty="0" smtClean="0"/>
              <a:t>развития бинокулярного, стереоскопического зрения </a:t>
            </a:r>
            <a:r>
              <a:rPr lang="ru-RU" sz="2400" b="1" dirty="0" smtClean="0"/>
              <a:t>используется</a:t>
            </a:r>
            <a:r>
              <a:rPr lang="ru-RU" sz="2400" dirty="0" smtClean="0"/>
              <a:t> </a:t>
            </a:r>
            <a:r>
              <a:rPr lang="ru-RU" sz="2400" b="1" dirty="0" smtClean="0"/>
              <a:t>игра </a:t>
            </a:r>
            <a:r>
              <a:rPr lang="ru-RU" sz="2400" b="1" dirty="0" smtClean="0"/>
              <a:t>«Путаница</a:t>
            </a:r>
            <a:r>
              <a:rPr lang="ru-RU" sz="2400" b="1" dirty="0" smtClean="0"/>
              <a:t>».</a:t>
            </a:r>
            <a:r>
              <a:rPr lang="ru-RU" sz="2400" dirty="0" smtClean="0"/>
              <a:t>  </a:t>
            </a:r>
            <a:r>
              <a:rPr lang="ru-RU" sz="2400" b="1" dirty="0" smtClean="0"/>
              <a:t>Я предлагаю </a:t>
            </a:r>
            <a:r>
              <a:rPr lang="ru-RU" sz="2400" b="1" dirty="0" smtClean="0"/>
              <a:t>детям  </a:t>
            </a:r>
            <a:r>
              <a:rPr lang="ru-RU" sz="2400" b="1" dirty="0" smtClean="0"/>
              <a:t>изображение </a:t>
            </a:r>
            <a:r>
              <a:rPr lang="ru-RU" sz="2400" b="1" dirty="0" smtClean="0"/>
              <a:t>картины с различными наложениями друг на друга овощами, предметами. </a:t>
            </a:r>
            <a:r>
              <a:rPr lang="ru-RU" sz="2400" b="1" dirty="0" smtClean="0"/>
              <a:t>Прошу детей </a:t>
            </a:r>
            <a:r>
              <a:rPr lang="ru-RU" sz="2400" b="1" dirty="0" smtClean="0"/>
              <a:t>назвать, какие предметы нарисованы и какого они </a:t>
            </a:r>
            <a:r>
              <a:rPr lang="ru-RU" sz="2400" b="1" dirty="0" smtClean="0"/>
              <a:t>могут быть цвета.</a:t>
            </a:r>
            <a:r>
              <a:rPr lang="ru-RU" sz="2400" b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Создана </a:t>
            </a:r>
            <a:r>
              <a:rPr lang="ru-RU" sz="2400" b="1" dirty="0" smtClean="0"/>
              <a:t>картотека этих игр по всем лексическим темам.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1" name="Picture 3" descr="d:\Users\User\Desktop\к педсовету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924944"/>
            <a:ext cx="2979043" cy="2808312"/>
          </a:xfrm>
          <a:prstGeom prst="rect">
            <a:avLst/>
          </a:prstGeom>
          <a:noFill/>
        </p:spPr>
      </p:pic>
      <p:pic>
        <p:nvPicPr>
          <p:cNvPr id="7" name="Рисунок 6" descr="d:\Users\User\Desktop\2018-11-09\0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825552"/>
            <a:ext cx="5112568" cy="37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5554960" cy="144016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Массажные кольца, применяемые в су-джок терапии.</a:t>
            </a:r>
            <a:endParaRPr lang="ru-RU" sz="3200" b="1" dirty="0"/>
          </a:p>
        </p:txBody>
      </p:sp>
      <p:pic>
        <p:nvPicPr>
          <p:cNvPr id="4" name="Содержимое 3" descr="https://www.wikireading.ru/img/367910_28_i_0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8640"/>
            <a:ext cx="2719709" cy="119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wikireading.ru/img/367910_28_i_00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82809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Массажное воздействие на зоны соответствия глазам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Для того чтобы активно воздействовать на мышцы, сосуды и капилляры глаз, мы с детьми используем массаж зон соответствия глазам на дистальных (ногтевых) фалангах пальцев со стороны ладони.</a:t>
            </a:r>
          </a:p>
        </p:txBody>
      </p:sp>
      <p:pic>
        <p:nvPicPr>
          <p:cNvPr id="4" name="Рисунок 3" descr="d:\Users\User\Desktop\2018-11-09\0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284984"/>
            <a:ext cx="46805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30425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Для того чтобы снять напряжение со зрительной части головного мозга, выполняем массаж зон соответствия затылочной части головного мозга, находящейся ниже ногтя на каждом пальце обеих рук и ног.</a:t>
            </a:r>
            <a:endParaRPr lang="ru-RU" sz="2800" b="1" dirty="0"/>
          </a:p>
        </p:txBody>
      </p:sp>
      <p:pic>
        <p:nvPicPr>
          <p:cNvPr id="4" name="Содержимое 3" descr="d:\Users\User\Desktop\2018-11-09\04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068960"/>
            <a:ext cx="4027769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Users\User\Desktop\2018-11-09\0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3816424" cy="338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869160"/>
            <a:ext cx="8363272" cy="122413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  <p:pic>
        <p:nvPicPr>
          <p:cNvPr id="3075" name="Picture 3" descr="d:\Users\User\Desktop\2018-11-09\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147" y="413284"/>
            <a:ext cx="6061181" cy="4545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Методика Базарного</a:t>
            </a:r>
            <a:endParaRPr lang="ru-RU" dirty="0" smtClean="0"/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Для снятия зрительной утомляемости на занятиях используются тренажеры разработанные В. Ф. Базарным.</a:t>
            </a:r>
            <a:endParaRPr lang="ru-RU" dirty="0" smtClean="0"/>
          </a:p>
          <a:p>
            <a:r>
              <a:rPr lang="ru-RU" b="1" dirty="0" smtClean="0"/>
              <a:t>Это схема зрительно двигательных проекций – разработана группой профессора В.Ф. Базарного применяется для коррекции зрения, профилактики близорукости.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Тренажёр Базарного для зрения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На плакате изображены линии - «Маршруты» для глаз, каждое упражнение выполняется по 15 раз.</a:t>
            </a:r>
            <a:endParaRPr lang="ru-RU" dirty="0" smtClean="0"/>
          </a:p>
          <a:p>
            <a:r>
              <a:rPr lang="ru-RU" b="1" dirty="0" smtClean="0"/>
              <a:t>1. - Плавные движения глазами по горизонтали: влево, вправо.</a:t>
            </a:r>
            <a:endParaRPr lang="ru-RU" dirty="0" smtClean="0"/>
          </a:p>
          <a:p>
            <a:r>
              <a:rPr lang="ru-RU" b="1" dirty="0" smtClean="0"/>
              <a:t>2. - Плавные движения глазами по вертикали: вверх, вниз.</a:t>
            </a:r>
            <a:endParaRPr lang="ru-RU" dirty="0" smtClean="0"/>
          </a:p>
          <a:p>
            <a:r>
              <a:rPr lang="ru-RU" b="1" dirty="0" smtClean="0"/>
              <a:t>3. - Движения глазами по часовой стрелке на красном эллипсе.</a:t>
            </a:r>
            <a:endParaRPr lang="ru-RU" dirty="0" smtClean="0"/>
          </a:p>
          <a:p>
            <a:r>
              <a:rPr lang="ru-RU" b="1" dirty="0" smtClean="0"/>
              <a:t>4. - Движения глазами против часовой стрелки на эллипсе синем.</a:t>
            </a:r>
            <a:endParaRPr lang="ru-RU" dirty="0" smtClean="0"/>
          </a:p>
          <a:p>
            <a:r>
              <a:rPr lang="ru-RU" b="1" dirty="0" smtClean="0"/>
              <a:t>5. - Неотрывные движения глазами по двум эллипсам.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172819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Способствует улучшению координации движения глаз, развитию сложных движений. Снимает статическое напряжение с мышц глаз. Улучшает кровообращение.</a:t>
            </a:r>
            <a:br>
              <a:rPr lang="ru-RU" sz="2400" b="1" dirty="0" smtClean="0"/>
            </a:br>
            <a:r>
              <a:rPr lang="ru-RU" sz="2400" b="1" i="1" dirty="0" smtClean="0"/>
              <a:t>Задание </a:t>
            </a:r>
            <a:r>
              <a:rPr lang="ru-RU" sz="2400" b="1" dirty="0" smtClean="0"/>
              <a:t>: Детям предлагается  проследить глазами по указанному направлению</a:t>
            </a:r>
            <a:endParaRPr lang="ru-RU" sz="2400" dirty="0"/>
          </a:p>
        </p:txBody>
      </p:sp>
      <p:pic>
        <p:nvPicPr>
          <p:cNvPr id="5" name="Picture 2" descr="d:\Users\User\Desktop\к педсовету\images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6586154" cy="4498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 smtClean="0"/>
              <a:t>Аналогично,</a:t>
            </a:r>
            <a:r>
              <a:rPr lang="ru-RU" sz="2400" b="1" dirty="0" smtClean="0"/>
              <a:t> </a:t>
            </a:r>
            <a:r>
              <a:rPr lang="ru-RU" sz="2400" b="1" dirty="0" smtClean="0"/>
              <a:t>я предлагаю детям следить глазами за движением луча лазерного фонарика по потолку, передвигаясь глазами по зелёной, синей, жёлтой, красной  воображаемых «дорожках».</a:t>
            </a:r>
            <a:endParaRPr lang="ru-RU" sz="2400" b="1" dirty="0"/>
          </a:p>
        </p:txBody>
      </p:sp>
      <p:pic>
        <p:nvPicPr>
          <p:cNvPr id="5122" name="Picture 2" descr="d:\Users\User\Desktop\2018-11-09\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4704523" cy="3528392"/>
          </a:xfrm>
          <a:prstGeom prst="rect">
            <a:avLst/>
          </a:prstGeom>
          <a:noFill/>
        </p:spPr>
      </p:pic>
      <p:pic>
        <p:nvPicPr>
          <p:cNvPr id="5123" name="Picture 3" descr="d:\Users\User\Desktop\2018-11-09\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708920"/>
            <a:ext cx="359786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80831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Сенсорно - </a:t>
            </a:r>
            <a:r>
              <a:rPr lang="ru-RU" sz="2400" b="1" dirty="0" err="1" smtClean="0"/>
              <a:t>координаторные</a:t>
            </a:r>
            <a:r>
              <a:rPr lang="ru-RU" sz="2400" b="1" dirty="0" smtClean="0"/>
              <a:t>  угловые тренажи</a:t>
            </a:r>
            <a:r>
              <a:rPr lang="ru-RU" sz="2400" b="1" dirty="0" smtClean="0"/>
              <a:t>. </a:t>
            </a:r>
            <a:br>
              <a:rPr lang="ru-RU" sz="2400" b="1" dirty="0" smtClean="0"/>
            </a:br>
            <a:r>
              <a:rPr lang="ru-RU" sz="2400" b="1" dirty="0" smtClean="0"/>
              <a:t>В четырех верхних углах размещены смайлики.  Дети, находясь в свободном стоянии, начинают живо фиксировать взгляд по команде на соответствующем смайлике и </a:t>
            </a:r>
            <a:r>
              <a:rPr lang="ru-RU" sz="2400" b="1" dirty="0" smtClean="0"/>
              <a:t>выполняют задание </a:t>
            </a:r>
            <a:r>
              <a:rPr lang="ru-RU" sz="2400" b="1" dirty="0" smtClean="0"/>
              <a:t>логопеда</a:t>
            </a:r>
            <a:r>
              <a:rPr lang="ru-RU" sz="2400" b="1" dirty="0" smtClean="0"/>
              <a:t>. </a:t>
            </a:r>
            <a:br>
              <a:rPr lang="ru-RU" sz="2400" b="1" dirty="0" smtClean="0"/>
            </a:br>
            <a:r>
              <a:rPr lang="ru-RU" sz="2400" b="1" dirty="0" smtClean="0"/>
              <a:t>Задание детям: -Посмотреть </a:t>
            </a:r>
            <a:r>
              <a:rPr lang="ru-RU" sz="2400" b="1" dirty="0" smtClean="0"/>
              <a:t>на «Веселого смайлика» и выполнить поворот с хлопком и т.д</a:t>
            </a:r>
            <a:r>
              <a:rPr lang="ru-RU" sz="2400" b="1" dirty="0" smtClean="0"/>
              <a:t>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7170" name="Picture 2" descr="d:\Users\User\Desktop\2018-11-09\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4747684" cy="3240360"/>
          </a:xfrm>
          <a:prstGeom prst="rect">
            <a:avLst/>
          </a:prstGeom>
          <a:noFill/>
        </p:spPr>
      </p:pic>
      <p:pic>
        <p:nvPicPr>
          <p:cNvPr id="7" name="Рисунок 6" descr="d:\Users\User\Desktop\2018-11-09\0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89040"/>
            <a:ext cx="3816424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Данный тренаж оказывает благоприятное влияние на развитие зрительно-моторной реакции, скорости ориентации в пространстве, а так же реакцию на экстренные ситуации в жизни. У них развивается зрительно-двигательная поисковая активность, а так же зрительно-ручная и телесная координация. Дети становятся зоркими, внимательными,</a:t>
            </a:r>
            <a:endParaRPr lang="ru-RU" sz="2400" b="1" dirty="0"/>
          </a:p>
        </p:txBody>
      </p:sp>
      <p:pic>
        <p:nvPicPr>
          <p:cNvPr id="4" name="Содержимое 3" descr="d:\Users\User\Desktop\2018-11-09\03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24944"/>
            <a:ext cx="367240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Users\User\Desktop\2018-11-09\0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24944"/>
            <a:ext cx="3744416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 Спираль В.Ф. Базарного</a:t>
            </a:r>
            <a:r>
              <a:rPr lang="ru-RU" sz="2400" b="1" i="1" dirty="0" smtClean="0"/>
              <a:t> </a:t>
            </a:r>
            <a:r>
              <a:rPr lang="ru-RU" sz="2400" b="1" dirty="0" smtClean="0"/>
              <a:t>является прекрасным зрительным тренажером для снятия напряжения.</a:t>
            </a:r>
            <a:endParaRPr lang="ru-RU" sz="2400" b="1" dirty="0"/>
          </a:p>
        </p:txBody>
      </p:sp>
      <p:pic>
        <p:nvPicPr>
          <p:cNvPr id="8194" name="Picture 2" descr="d:\Users\User\Desktop\2018-11-09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538</Words>
  <Application>Microsoft Office PowerPoint</Application>
  <PresentationFormat>Экран (4:3)</PresentationFormat>
  <Paragraphs>56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Специальное оформление</vt:lpstr>
      <vt:lpstr>Использование здоровьесберегающих технологий по зрению  в работе с детьми  в группе компенсирующей направленности </vt:lpstr>
      <vt:lpstr>Здоровьесберегающая технология</vt:lpstr>
      <vt:lpstr>Методика Базарного</vt:lpstr>
      <vt:lpstr>Тренажёр Базарного для зрения</vt:lpstr>
      <vt:lpstr>Способствует улучшению координации движения глаз, развитию сложных движений. Снимает статическое напряжение с мышц глаз. Улучшает кровообращение. Задание : Детям предлагается  проследить глазами по указанному направлению</vt:lpstr>
      <vt:lpstr> Аналогично, я предлагаю детям следить глазами за движением луча лазерного фонарика по потолку, передвигаясь глазами по зелёной, синей, жёлтой, красной  воображаемых «дорожках».</vt:lpstr>
      <vt:lpstr>Сенсорно - координаторные  угловые тренажи.  В четырех верхних углах размещены смайлики.  Дети, находясь в свободном стоянии, начинают живо фиксировать взгляд по команде на соответствующем смайлике и выполняют задание логопеда.  Задание детям: -Посмотреть на «Веселого смайлика» и выполнить поворот с хлопком и т.д. </vt:lpstr>
      <vt:lpstr>Данный тренаж оказывает благоприятное влияние на развитие зрительно-моторной реакции, скорости ориентации в пространстве, а так же реакцию на экстренные ситуации в жизни. У них развивается зрительно-двигательная поисковая активность, а так же зрительно-ручная и телесная координация. Дети становятся зоркими, внимательными,</vt:lpstr>
      <vt:lpstr> Спираль В.Ф. Базарного является прекрасным зрительным тренажером для снятия напряжения.</vt:lpstr>
      <vt:lpstr>Пальминг (palm (англ.) - ладонь) (автор У.Бейтс) является разновидностью гимнастики для глаз и как раз таки помогает им отдохнуть. Этот метод используем на всех занятиях после зрительных нагрузок. — это упражнение для расслабления глазодвигательных мышц. Потерев  ладонь о ладонь до ощущения тепла, дети кладут руки на закрытые глаза (пальцы скрещены на лбу) таким образом, чтобы впадины ладоней находились над орбитами глаз и не оказывали  давления на глазные яблоки. </vt:lpstr>
      <vt:lpstr> Методика Э.С. Аветисова  </vt:lpstr>
      <vt:lpstr>Слайд 12</vt:lpstr>
      <vt:lpstr>Комплекс упражнений</vt:lpstr>
      <vt:lpstr>Движения глаз сочетаются  с дыхательными упражнениями</vt:lpstr>
      <vt:lpstr>Физкультминутка «Буратино». Движения глаз сочетаются с общеразвивающими движениями</vt:lpstr>
      <vt:lpstr>     Метка на стекле (по Э.С. Аветисову) позволяет тренировать глазные мышцы, сокращение мышц хрусталика, способствует профилактике близорукости                               </vt:lpstr>
      <vt:lpstr>В качестве метки можно использовать любой предмет или картинку по изучаемой лексической теме </vt:lpstr>
      <vt:lpstr>Использую картотеку комплексов физкультминуток  сочетающих в себе движения глаз и движения тела по лексическим темам</vt:lpstr>
      <vt:lpstr> Активно влияют на развитие остроты зрения  Игры-лабиринты, упражнения:«Найди 10 отличий»,   «Найди сходство и различи»; «Узнавание наложенных картинок»; </vt:lpstr>
      <vt:lpstr> «Узнавание фигур по контуру, тени»;  «Нахождение недостающих элементов»; «Нахождение одинаковых предметов и исключение лишних»; </vt:lpstr>
      <vt:lpstr> Для развития бинокулярного, стереоскопического зрения используется игра «Путаница».  Я предлагаю детям  изображение картины с различными наложениями друг на друга овощами, предметами. Прошу детей назвать, какие предметы нарисованы и какого они могут быть цвета.  Создана картотека этих игр по всем лексическим темам. </vt:lpstr>
      <vt:lpstr>Массажные кольца, применяемые в су-джок терапии.</vt:lpstr>
      <vt:lpstr>Массажное воздействие на зоны соответствия глазам</vt:lpstr>
      <vt:lpstr>Для того чтобы снять напряжение со зрительной части головного мозга, выполняем массаж зон соответствия затылочной части головного мозга, находящейся ниже ногтя на каждом пальце обеих рук и ног.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здоровьесберегающих технологий по зрению в работе с детьми  в группе компенсирующей направленности</dc:title>
  <dc:creator>User</dc:creator>
  <cp:lastModifiedBy>User</cp:lastModifiedBy>
  <cp:revision>100</cp:revision>
  <dcterms:created xsi:type="dcterms:W3CDTF">2018-11-07T18:42:45Z</dcterms:created>
  <dcterms:modified xsi:type="dcterms:W3CDTF">2018-11-10T17:58:28Z</dcterms:modified>
</cp:coreProperties>
</file>