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36"/>
  </p:notesMasterIdLst>
  <p:sldIdLst>
    <p:sldId id="258" r:id="rId2"/>
    <p:sldId id="259" r:id="rId3"/>
    <p:sldId id="263" r:id="rId4"/>
    <p:sldId id="260" r:id="rId5"/>
    <p:sldId id="264" r:id="rId6"/>
    <p:sldId id="261" r:id="rId7"/>
    <p:sldId id="262" r:id="rId8"/>
    <p:sldId id="265" r:id="rId9"/>
    <p:sldId id="267" r:id="rId10"/>
    <p:sldId id="266" r:id="rId11"/>
    <p:sldId id="272" r:id="rId12"/>
    <p:sldId id="273" r:id="rId13"/>
    <p:sldId id="270" r:id="rId14"/>
    <p:sldId id="274" r:id="rId15"/>
    <p:sldId id="276" r:id="rId16"/>
    <p:sldId id="280" r:id="rId17"/>
    <p:sldId id="282" r:id="rId18"/>
    <p:sldId id="283" r:id="rId19"/>
    <p:sldId id="269" r:id="rId20"/>
    <p:sldId id="275" r:id="rId21"/>
    <p:sldId id="288" r:id="rId22"/>
    <p:sldId id="284" r:id="rId23"/>
    <p:sldId id="286" r:id="rId24"/>
    <p:sldId id="277" r:id="rId25"/>
    <p:sldId id="287" r:id="rId26"/>
    <p:sldId id="293" r:id="rId27"/>
    <p:sldId id="278" r:id="rId28"/>
    <p:sldId id="290" r:id="rId29"/>
    <p:sldId id="289" r:id="rId30"/>
    <p:sldId id="279" r:id="rId31"/>
    <p:sldId id="285" r:id="rId32"/>
    <p:sldId id="292" r:id="rId33"/>
    <p:sldId id="294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2" autoAdjust="0"/>
    <p:restoredTop sz="86480" autoAdjust="0"/>
  </p:normalViewPr>
  <p:slideViewPr>
    <p:cSldViewPr>
      <p:cViewPr varScale="1">
        <p:scale>
          <a:sx n="64" d="100"/>
          <a:sy n="64" d="100"/>
        </p:scale>
        <p:origin x="-5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189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F494E-115B-41D4-AD7C-9639707AF564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BDB1B-A329-424E-8BD5-5BD8D2F23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C0F1D-17C8-4D91-9335-6BFA6CC7960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BDB1B-A329-424E-8BD5-5BD8D2F23DC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BDB1B-A329-424E-8BD5-5BD8D2F23DC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BDB1B-A329-424E-8BD5-5BD8D2F23DC9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&#1055;&#1083;&#1080;&#1090;&#1082;&#1072;%20&#1076;&#1083;&#1103;%20&#1086;&#1073;&#1083;&#1080;&#1094;&#1086;&#1074;&#1082;&#1080;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&#1055;&#1088;&#1077;&#1079;&#1077;&#1085;&#1090;&#1072;&#1094;&#1080;&#1103;%20&#1054;&#1073;&#1083;&#1080;&#1094;&#1086;&#1074;&#1086;&#1095;&#1085;&#1099;&#1077;%20&#1082;&#1083;&#1077;&#1080;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56" y="285728"/>
            <a:ext cx="72866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Практическое занятие.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ехнология  ремонта вертикальных поверхностей, облицованных керамическими плитками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57818" y="485776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Преподаватель </a:t>
            </a:r>
            <a:r>
              <a:rPr lang="ru-RU" dirty="0" err="1" smtClean="0"/>
              <a:t>Чуланова</a:t>
            </a:r>
            <a:r>
              <a:rPr lang="ru-RU" dirty="0" smtClean="0"/>
              <a:t> С.И.</a:t>
            </a:r>
          </a:p>
          <a:p>
            <a:r>
              <a:rPr lang="ru-RU" dirty="0" err="1" smtClean="0"/>
              <a:t>Клинцовский</a:t>
            </a:r>
            <a:r>
              <a:rPr lang="ru-RU" dirty="0" smtClean="0"/>
              <a:t> филиал ГАПОУ «</a:t>
            </a:r>
            <a:r>
              <a:rPr lang="ru-RU" dirty="0" err="1" smtClean="0"/>
              <a:t>БТЭиР</a:t>
            </a:r>
            <a:r>
              <a:rPr lang="ru-RU" dirty="0" smtClean="0"/>
              <a:t> имени Героя Советского Союза М.А. Афанасьева»</a:t>
            </a:r>
            <a:endParaRPr lang="ru-RU" dirty="0"/>
          </a:p>
        </p:txBody>
      </p:sp>
      <p:pic>
        <p:nvPicPr>
          <p:cNvPr id="5124" name="Picture 4" descr="http://www.metrzametrom.ru/images/stories/otdelochnye-raboty/otdelochnye-raboty/otdelochnye-raboty-2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85720" y="3214686"/>
            <a:ext cx="4572032" cy="3429024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5011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</a:rPr>
              <a:t>Заготовка плиточных материалов и увлажнение плитки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2143116"/>
            <a:ext cx="7500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Какие материалы  нужны для облицовки стены?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164305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Вопрос: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5754" y="3786190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Плитка,  цементный раствор, клеи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50043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конечная звезда 10">
            <a:hlinkClick r:id="rId2" action="ppaction://hlinkpres?slideindex=1&amp;slidetitle="/>
          </p:cNvPr>
          <p:cNvSpPr/>
          <p:nvPr/>
        </p:nvSpPr>
        <p:spPr>
          <a:xfrm>
            <a:off x="214282" y="6000768"/>
            <a:ext cx="500034" cy="64294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2" name="Picture 20" descr="http://www.ugintercom.ru/media/k2/items/cache/1d73e13563b8be946c0f00bab252d7ea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28662" y="4357694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3" name="5-конечная звезда 12">
            <a:hlinkClick r:id="rId4" action="ppaction://hlinkpres?slideindex=1&amp;slidetitle="/>
          </p:cNvPr>
          <p:cNvSpPr/>
          <p:nvPr/>
        </p:nvSpPr>
        <p:spPr>
          <a:xfrm>
            <a:off x="3571868" y="5786454"/>
            <a:ext cx="785818" cy="7857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4500570"/>
            <a:ext cx="2654596" cy="176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5817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Материалы для плиточных работ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4040188" cy="35719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Плитка керамическая-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357298"/>
            <a:ext cx="4357718" cy="46458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Пластинки из глиняной или фаянсовой массы различных цветов, форм и размеров, полученные путём формовки и обжига.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Лицевая сторона покрывается глазурью (блестящей или матовой), а тыльная имеет рифлёную поверхность (черепок).</a:t>
            </a:r>
          </a:p>
          <a:p>
            <a:pPr marL="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К качеству плитки предъявляются высокие требования.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User\Рабочий стол\плитка\картинки\i (4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715140" y="3643314"/>
            <a:ext cx="2047905" cy="1428750"/>
          </a:xfrm>
          <a:prstGeom prst="rect">
            <a:avLst/>
          </a:prstGeom>
          <a:noFill/>
        </p:spPr>
      </p:pic>
      <p:pic>
        <p:nvPicPr>
          <p:cNvPr id="4098" name="Picture 2" descr="C:\Documents and Settings\User\Рабочий стол\плитка\картинки\i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571744"/>
            <a:ext cx="2143140" cy="142875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плитка\картинки\i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214818"/>
            <a:ext cx="2071702" cy="1428750"/>
          </a:xfrm>
          <a:prstGeom prst="rect">
            <a:avLst/>
          </a:prstGeom>
          <a:noFill/>
        </p:spPr>
      </p:pic>
      <p:pic>
        <p:nvPicPr>
          <p:cNvPr id="4102" name="Picture 6" descr="C:\Documents and Settings\User\Рабочий стол\плитка\картинки\i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000108"/>
            <a:ext cx="2143125" cy="1428750"/>
          </a:xfrm>
          <a:prstGeom prst="rect">
            <a:avLst/>
          </a:prstGeom>
          <a:noFill/>
        </p:spPr>
      </p:pic>
      <p:pic>
        <p:nvPicPr>
          <p:cNvPr id="4103" name="Picture 7" descr="C:\Documents and Settings\User\Рабочий стол\плитка\картинки\i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857364"/>
            <a:ext cx="197167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4857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Растворы -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1071546"/>
            <a:ext cx="4500594" cy="564360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готовят на цементе марки не ниже з00.</a:t>
            </a: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пола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цементный раствор на цементе М 400 имеет состав 1:3, на цементах М 500-600 имеет состав 1:3,5,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Марка раствора не ниже 150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стен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 цементный раствор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цементе М 400 имеет состав 1:5,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на цементе М 500 имеет состав 1:6,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марка раствора не ниже 50.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Осадка стандартного конуса  5-6 см.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увеличения пластичности  в раствор вводят пластификаторы: 	мылонафт,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гидрофобизирующую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жидкость (ГКЖ -94,1,2 кг на 1 м3 раствора).</a:t>
            </a:r>
          </a:p>
          <a:p>
            <a:endParaRPr lang="ru-RU" sz="1700" b="1" dirty="0" smtClean="0"/>
          </a:p>
          <a:p>
            <a:r>
              <a:rPr lang="ru-RU" sz="1700" b="1" dirty="0" smtClean="0"/>
              <a:t> 	</a:t>
            </a:r>
            <a:endParaRPr lang="ru-RU" sz="17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429124" y="1676400"/>
            <a:ext cx="4257676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D:\Мои документы_старые\Мои рисунки\Новая папка\Новая папка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71612"/>
            <a:ext cx="3684586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Подсчёт количества </a:t>
            </a:r>
            <a:br>
              <a:rPr lang="ru-RU" sz="2800" b="1" dirty="0" smtClean="0"/>
            </a:br>
            <a:r>
              <a:rPr lang="ru-RU" sz="2800" b="1" dirty="0" smtClean="0"/>
              <a:t>материалов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43050"/>
            <a:ext cx="4040188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Количество плитки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643051"/>
            <a:ext cx="4041775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Количество клея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Найти </a:t>
            </a:r>
            <a:r>
              <a:rPr lang="en-US" dirty="0" smtClean="0"/>
              <a:t>S </a:t>
            </a:r>
            <a:r>
              <a:rPr lang="ru-RU" dirty="0" smtClean="0"/>
              <a:t>облицовываемой поверхности</a:t>
            </a:r>
          </a:p>
          <a:p>
            <a:endParaRPr lang="ru-RU" dirty="0" smtClean="0"/>
          </a:p>
          <a:p>
            <a:r>
              <a:rPr lang="ru-RU" dirty="0" smtClean="0"/>
              <a:t>Найти </a:t>
            </a:r>
            <a:r>
              <a:rPr lang="en-US" dirty="0" smtClean="0"/>
              <a:t>S</a:t>
            </a:r>
            <a:r>
              <a:rPr lang="ru-RU" dirty="0" smtClean="0"/>
              <a:t> плитки</a:t>
            </a:r>
          </a:p>
          <a:p>
            <a:endParaRPr lang="ru-RU" dirty="0" smtClean="0"/>
          </a:p>
          <a:p>
            <a:r>
              <a:rPr lang="ru-RU" dirty="0" smtClean="0"/>
              <a:t>Количество плитки =</a:t>
            </a:r>
          </a:p>
          <a:p>
            <a:pPr>
              <a:buNone/>
            </a:pPr>
            <a:r>
              <a:rPr lang="ru-RU" dirty="0" smtClean="0"/>
              <a:t>=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smtClean="0"/>
              <a:t>S </a:t>
            </a:r>
            <a:r>
              <a:rPr lang="ru-RU" dirty="0" smtClean="0"/>
              <a:t>обл. </a:t>
            </a:r>
            <a:r>
              <a:rPr lang="ru-RU" dirty="0" err="1" smtClean="0"/>
              <a:t>пов</a:t>
            </a:r>
            <a:r>
              <a:rPr lang="ru-RU" dirty="0" smtClean="0"/>
              <a:t>. /</a:t>
            </a:r>
            <a:r>
              <a:rPr lang="en-US" dirty="0" smtClean="0"/>
              <a:t> S</a:t>
            </a:r>
            <a:r>
              <a:rPr lang="ru-RU" dirty="0" smtClean="0"/>
              <a:t> плитки)*10%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Количество сухой смеси плиточного клея  = </a:t>
            </a:r>
          </a:p>
          <a:p>
            <a:pPr>
              <a:buNone/>
            </a:pPr>
            <a:r>
              <a:rPr lang="ru-RU" dirty="0" smtClean="0"/>
              <a:t>= </a:t>
            </a:r>
            <a:r>
              <a:rPr lang="en-US" dirty="0" smtClean="0"/>
              <a:t>S </a:t>
            </a:r>
            <a:r>
              <a:rPr lang="ru-RU" dirty="0" smtClean="0"/>
              <a:t>обл. </a:t>
            </a:r>
            <a:r>
              <a:rPr lang="ru-RU" dirty="0" err="1" smtClean="0"/>
              <a:t>пов</a:t>
            </a:r>
            <a:r>
              <a:rPr lang="ru-RU" dirty="0" smtClean="0"/>
              <a:t>.* расход клея на 1 м2 по инструкции</a:t>
            </a:r>
          </a:p>
          <a:p>
            <a:r>
              <a:rPr lang="ru-RU" dirty="0" smtClean="0"/>
              <a:t>Количество цементного раствора (м3) = </a:t>
            </a:r>
          </a:p>
          <a:p>
            <a:pPr>
              <a:buNone/>
            </a:pPr>
            <a:r>
              <a:rPr lang="ru-RU" dirty="0" smtClean="0"/>
              <a:t>    = </a:t>
            </a:r>
            <a:r>
              <a:rPr lang="en-US" dirty="0" smtClean="0"/>
              <a:t>S </a:t>
            </a:r>
            <a:r>
              <a:rPr lang="ru-RU" dirty="0" smtClean="0"/>
              <a:t>обл. </a:t>
            </a:r>
            <a:r>
              <a:rPr lang="ru-RU" dirty="0" err="1" smtClean="0"/>
              <a:t>пов</a:t>
            </a:r>
            <a:r>
              <a:rPr lang="ru-RU" dirty="0" smtClean="0"/>
              <a:t>.* толщину прослойки (7 – 15 мм)</a:t>
            </a:r>
            <a:endParaRPr lang="ru-RU" dirty="0"/>
          </a:p>
        </p:txBody>
      </p:sp>
      <p:pic>
        <p:nvPicPr>
          <p:cNvPr id="123905" name="Picture 1" descr="C:\Documents and Settings\User\Рабочий стол\плитка\картинки\i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73310" y="320284"/>
            <a:ext cx="1513210" cy="1394204"/>
          </a:xfrm>
          <a:prstGeom prst="teardrop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23906" name="Picture 2" descr="C:\Documents and Settings\User\Рабочий стол\плитка\картинки\i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57166"/>
            <a:ext cx="1428750" cy="1428750"/>
          </a:xfrm>
          <a:prstGeom prst="teardrop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85728"/>
            <a:ext cx="5214942" cy="51033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Инструменты для плиточных работ</a:t>
            </a:r>
            <a:endParaRPr lang="ru-RU" sz="3200" b="1" dirty="0"/>
          </a:p>
        </p:txBody>
      </p:sp>
      <p:pic>
        <p:nvPicPr>
          <p:cNvPr id="8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85728"/>
            <a:ext cx="3571900" cy="292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071934" y="1357298"/>
            <a:ext cx="3900486" cy="506906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двухметровая рейка</a:t>
            </a:r>
          </a:p>
          <a:p>
            <a:r>
              <a:rPr lang="ru-RU" dirty="0" smtClean="0"/>
              <a:t>рулетка</a:t>
            </a:r>
          </a:p>
          <a:p>
            <a:r>
              <a:rPr lang="ru-RU" dirty="0" smtClean="0"/>
              <a:t>угольник</a:t>
            </a:r>
          </a:p>
          <a:p>
            <a:r>
              <a:rPr lang="ru-RU" dirty="0" smtClean="0"/>
              <a:t>уровень</a:t>
            </a:r>
          </a:p>
          <a:p>
            <a:r>
              <a:rPr lang="ru-RU" dirty="0" smtClean="0"/>
              <a:t>шпатель обычный резиновый и зубчатый</a:t>
            </a:r>
          </a:p>
          <a:p>
            <a:r>
              <a:rPr lang="ru-RU" dirty="0" smtClean="0"/>
              <a:t>молоток резиновый</a:t>
            </a:r>
          </a:p>
          <a:p>
            <a:r>
              <a:rPr lang="ru-RU" dirty="0" err="1" smtClean="0"/>
              <a:t>плиткорез</a:t>
            </a:r>
            <a:endParaRPr lang="ru-RU" dirty="0" smtClean="0"/>
          </a:p>
          <a:p>
            <a:r>
              <a:rPr lang="ru-RU" dirty="0" smtClean="0"/>
              <a:t>кусачки</a:t>
            </a:r>
          </a:p>
          <a:p>
            <a:r>
              <a:rPr lang="ru-RU" dirty="0" smtClean="0"/>
              <a:t>точильный брусок</a:t>
            </a:r>
          </a:p>
          <a:p>
            <a:r>
              <a:rPr lang="ru-RU" dirty="0" smtClean="0"/>
              <a:t>дрель с миксером</a:t>
            </a:r>
          </a:p>
          <a:p>
            <a:r>
              <a:rPr lang="ru-RU" dirty="0" smtClean="0"/>
              <a:t>ветошь</a:t>
            </a:r>
          </a:p>
          <a:p>
            <a:r>
              <a:rPr lang="ru-RU" dirty="0" smtClean="0"/>
              <a:t>тара для клея</a:t>
            </a:r>
          </a:p>
          <a:p>
            <a:r>
              <a:rPr lang="ru-RU" dirty="0" smtClean="0"/>
              <a:t>карандаш</a:t>
            </a:r>
            <a:endParaRPr lang="ru-RU" dirty="0"/>
          </a:p>
        </p:txBody>
      </p:sp>
      <p:pic>
        <p:nvPicPr>
          <p:cNvPr id="5" name="Picture 2" descr="C:\Documents and Settings\User\Рабочий стол\плитка\картинки\star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9794">
            <a:off x="6904480" y="4828734"/>
            <a:ext cx="2080571" cy="1845319"/>
          </a:xfrm>
          <a:prstGeom prst="rect">
            <a:avLst/>
          </a:prstGeom>
          <a:noFill/>
        </p:spPr>
      </p:pic>
      <p:pic>
        <p:nvPicPr>
          <p:cNvPr id="4099" name="Picture 3" descr="th?id=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857628"/>
            <a:ext cx="3657721" cy="273367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42862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Подготовка плитки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76" y="928670"/>
            <a:ext cx="4040188" cy="285752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Сортировка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85720" y="1000108"/>
            <a:ext cx="3900486" cy="4574394"/>
          </a:xfrm>
        </p:spPr>
        <p:txBody>
          <a:bodyPr>
            <a:noAutofit/>
          </a:bodyPr>
          <a:lstStyle/>
          <a:p>
            <a:pPr marL="0" indent="0">
              <a:tabLst>
                <a:tab pos="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Плитки сортируют на месте по размеру с помощью шаблонов, обеспечивающих погрешность измерения не более 0,5 мм для того, чтобы обеспечить одинаковое расположение и ширину швов. </a:t>
            </a:r>
          </a:p>
          <a:p>
            <a:pPr marL="0" indent="0">
              <a:tabLst>
                <a:tab pos="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Сортируют плитку и по оттенку (визуально) для однотонности облицовки.</a:t>
            </a:r>
          </a:p>
          <a:p>
            <a:pPr marL="0" indent="0">
              <a:tabLst>
                <a:tab pos="0" algn="l"/>
              </a:tabLs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Откладывают плитки с внешними дефектами.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60925" y="3075781"/>
            <a:ext cx="3609975" cy="27241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5" name="Picture 3" descr="C:\Documents and Settings\User\Рабочий стол\плитка\картинки\i (2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357298"/>
            <a:ext cx="2143140" cy="171450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85728"/>
            <a:ext cx="2743200" cy="62863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Резка плитки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285728"/>
            <a:ext cx="4071966" cy="51054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Резку плитки производят различных видов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плиткорезами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, чаще всего используют рычажный. На лицевой стороне плитки производится рез стеклорезом, а далее плитку ломают при помощи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плитколома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Керамогранит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режут на станке. Острые кромки резаных плиток шлифуют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амброзивными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материалами.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20" name="Picture 4" descr="C:\Documents and Settings\User\Рабочий стол\плитка\картинки\i (2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5214912"/>
            <a:ext cx="1714512" cy="114304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221" name="Picture 5" descr="C:\Documents and Settings\User\Рабочий стол\плитка\картинки\i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000108"/>
            <a:ext cx="2795592" cy="250033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</p:pic>
      <p:pic>
        <p:nvPicPr>
          <p:cNvPr id="9222" name="Picture 6" descr="C:\Documents and Settings\User\Рабочий стол\плитка\картинки\i (1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14752"/>
            <a:ext cx="2857520" cy="2643206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5143512"/>
            <a:ext cx="1371600" cy="121920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>
            <a:off x="2500298" y="1357298"/>
            <a:ext cx="3000396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User\Рабочий стол\плитка\картинки\Новая папка\i (1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357562"/>
            <a:ext cx="3500462" cy="3081341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плитка\картинки\Новая папка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85728"/>
            <a:ext cx="3214710" cy="3000386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плитка\картинки\Новая папка\ptc1_dispozitiv_manual_de_taiat_faianta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143248"/>
            <a:ext cx="3667124" cy="335756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Способы облицовки </a:t>
            </a:r>
            <a:endParaRPr lang="ru-RU" sz="3200" b="1" dirty="0"/>
          </a:p>
        </p:txBody>
      </p:sp>
      <p:pic>
        <p:nvPicPr>
          <p:cNvPr id="62466" name="Picture 2" descr="C:\Documents and Settings\User\Рабочий стол\плитка\картинки\i (1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357718" cy="2571768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596" y="1920084"/>
            <a:ext cx="8258204" cy="4723625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Различают несколько способов облицовки: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а - </a:t>
            </a:r>
            <a:r>
              <a:rPr lang="ru-RU" b="1" dirty="0" err="1" smtClean="0">
                <a:solidFill>
                  <a:srgbClr val="002060"/>
                </a:solidFill>
              </a:rPr>
              <a:t>вразбежку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(скрывает погрешность швов)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 - шов в шов </a:t>
            </a:r>
            <a:r>
              <a:rPr lang="ru-RU" dirty="0" smtClean="0">
                <a:solidFill>
                  <a:srgbClr val="002060"/>
                </a:solidFill>
              </a:rPr>
              <a:t>(необходима строгая отвесность всех швов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- по диагонали </a:t>
            </a:r>
            <a:r>
              <a:rPr lang="ru-RU" dirty="0" smtClean="0">
                <a:solidFill>
                  <a:srgbClr val="002060"/>
                </a:solidFill>
              </a:rPr>
              <a:t>(трудоёмко, высокая декоративность)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2467" name="Picture 3" descr="C:\Documents and Settings\User\Рабочий стол\плитка\картинки\Новая папка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142984"/>
            <a:ext cx="1905000" cy="14287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62469" name="Picture 5" descr="C:\Documents and Settings\User\Рабочий стол\плитка\картинки\i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714620"/>
            <a:ext cx="1971675" cy="14287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928670"/>
            <a:ext cx="692948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11200" marR="0" lvl="0" indent="-7112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подготовке поверхностей под облицовку керамической   плиткой должны соблюдаться следующие требования:</a:t>
            </a:r>
          </a:p>
          <a:p>
            <a:pPr marL="711200" marR="0" lvl="0" indent="-7112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95000"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Насечку поверхностей с помощью ручных машин или      инструментов выполняют в защитных очках с небьющимися стёклами и в рукавицах</a:t>
            </a:r>
          </a:p>
          <a:p>
            <a:pPr marL="711200" marR="0" lvl="0" indent="-7112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95000"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Длина ручек у скарпелей, молотков должна быть не менее 150мм</a:t>
            </a:r>
          </a:p>
          <a:p>
            <a:pPr marL="711200" marR="0" lvl="0" indent="-7112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95000"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 работе с электроинструментом, допускаются лица, прошедшие специальное обучение и инструктаж по технике безопасности</a:t>
            </a:r>
          </a:p>
          <a:p>
            <a:pPr marL="711200" marR="0" lvl="0" indent="-7112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95000"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Поверхность, подлежащую облицовке, очищают от жировых пятен с помощью 3% раствора соляной кислоты</a:t>
            </a:r>
          </a:p>
          <a:p>
            <a:pPr marL="711200" marR="0" lvl="0" indent="-7112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95000"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Ветошь, намоченную кислотой, нельзя брать незащищёнными руками</a:t>
            </a:r>
          </a:p>
          <a:p>
            <a:pPr marL="711200" marR="0" lvl="0" indent="-7112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95000"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Бутылки с кислотой хранят и переносят в плетённых корзинах, каждую бутыль снабжают биркой, где указаны: наименование кислоты и её концентрация</a:t>
            </a:r>
          </a:p>
          <a:p>
            <a:pPr marL="711200" marR="0" lvl="0" indent="-711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85720" y="193395"/>
            <a:ext cx="5500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Техника безопасности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929198"/>
            <a:ext cx="2285984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71934" y="78579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latin typeface="Times New Roman"/>
                <a:ea typeface="Times New Roman"/>
              </a:rPr>
              <a:t>"Скажи мне, и я забуду. </a:t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b="1" dirty="0" smtClean="0">
                <a:latin typeface="Times New Roman"/>
                <a:ea typeface="Times New Roman"/>
              </a:rPr>
              <a:t>Покажи мне, - я смогу запомнить. </a:t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b="1" dirty="0" smtClean="0">
                <a:latin typeface="Times New Roman"/>
                <a:ea typeface="Times New Roman"/>
              </a:rPr>
              <a:t>Позволь мне это сделать самому,</a:t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b="1" dirty="0" smtClean="0">
                <a:latin typeface="Times New Roman"/>
                <a:ea typeface="Times New Roman"/>
              </a:rPr>
              <a:t>и это станет моим навсегда". </a:t>
            </a:r>
            <a:br>
              <a:rPr lang="ru-RU" sz="4000" b="1" dirty="0" smtClean="0">
                <a:latin typeface="Times New Roman"/>
                <a:ea typeface="Times New Roman"/>
              </a:rPr>
            </a:br>
            <a:r>
              <a:rPr lang="ru-RU" sz="4000" b="1" i="1" dirty="0" smtClean="0">
                <a:latin typeface="Times New Roman"/>
                <a:ea typeface="Times New Roman"/>
              </a:rPr>
              <a:t>Древняя мудрость</a:t>
            </a:r>
            <a:r>
              <a:rPr lang="ru-RU" sz="4000" b="1" dirty="0" smtClean="0">
                <a:latin typeface="Times New Roman"/>
                <a:ea typeface="Times New Roman"/>
              </a:rPr>
              <a:t> </a:t>
            </a:r>
            <a:endParaRPr lang="ru-RU" sz="4000" dirty="0"/>
          </a:p>
        </p:txBody>
      </p:sp>
      <p:pic>
        <p:nvPicPr>
          <p:cNvPr id="6" name="Рисунок 6" descr="c4b36998732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785794"/>
            <a:ext cx="39544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285728"/>
            <a:ext cx="88582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При выполнении облицовочных работ должны соблюдаться следующие требования: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  <a:t/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</a:rPr>
              <a:t/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Calibri" pitchFamily="34" charset="0"/>
              </a:rPr>
            </a:b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1500174"/>
            <a:ext cx="8286776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7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95000"/>
              <a:buFontTx/>
              <a:buAutoNum type="arabicPeriod" startAt="7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Рабочее место должно быть организованно так, чтобы  была обеспечена полная безопасность ведения работ</a:t>
            </a:r>
          </a:p>
          <a:p>
            <a:pPr marL="571500" marR="0" lvl="0" indent="-571500" algn="l" defTabSz="914400" rtl="0" eaLnBrk="1" fontAlgn="base" latinLnBrk="0" hangingPunct="1">
              <a:lnSpc>
                <a:spcPct val="7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95000"/>
              <a:buFontTx/>
              <a:buAutoNum type="arabicPeriod" startAt="7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Ручную подколку и подтёску плиток производят в рукавицах и защитных очках</a:t>
            </a:r>
          </a:p>
          <a:p>
            <a:pPr marL="571500" marR="0" lvl="0" indent="-571500" algn="l" defTabSz="914400" rtl="0" eaLnBrk="1" fontAlgn="base" latinLnBrk="0" hangingPunct="1">
              <a:lnSpc>
                <a:spcPct val="7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95000"/>
              <a:buFontTx/>
              <a:buAutoNum type="arabicPeriod" startAt="7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Облицовочные работы выполняют в перчатках</a:t>
            </a:r>
          </a:p>
          <a:p>
            <a:pPr marL="571500" marR="0" lvl="0" indent="-571500" algn="l" defTabSz="914400" rtl="0" eaLnBrk="1" fontAlgn="base" latinLnBrk="0" hangingPunct="1">
              <a:lnSpc>
                <a:spcPct val="7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95000"/>
              <a:buFontTx/>
              <a:buAutoNum type="arabicPeriod" startAt="7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При резке и шлифовке плиток на станке пользуются защитными очками и рукавицами</a:t>
            </a:r>
          </a:p>
          <a:p>
            <a:pPr marL="571500" marR="0" lvl="0" indent="-571500" algn="l" defTabSz="914400" rtl="0" eaLnBrk="1" fontAlgn="base" latinLnBrk="0" hangingPunct="1">
              <a:lnSpc>
                <a:spcPct val="7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95000"/>
              <a:buFontTx/>
              <a:buAutoNum type="arabicPeriod" startAt="7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Банки с мастикой или клеем открывают только перед их употреблением</a:t>
            </a:r>
          </a:p>
          <a:p>
            <a:pPr marL="571500" marR="0" lvl="0" indent="-571500" algn="l" defTabSz="914400" rtl="0" eaLnBrk="1" fontAlgn="base" latinLnBrk="0" hangingPunct="1">
              <a:lnSpc>
                <a:spcPct val="7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95000"/>
              <a:buFontTx/>
              <a:buAutoNum type="arabicPeriod" startAt="7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Хранят облицовочные материалы в штабелях, высотой не более 1м</a:t>
            </a:r>
          </a:p>
          <a:p>
            <a:pPr marL="571500" marR="0" lvl="0" indent="-571500" algn="l" defTabSz="914400" rtl="0" eaLnBrk="1" fontAlgn="base" latinLnBrk="0" hangingPunct="1">
              <a:lnSpc>
                <a:spcPct val="7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95000"/>
              <a:buFontTx/>
              <a:buAutoNum type="arabicPeriod" startAt="7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Облицовочные работы выполняют при естественном освещении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02" y="285728"/>
            <a:ext cx="86439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Технология ремонта облицованных поверхностей керамической плиткой</a:t>
            </a:r>
            <a:endParaRPr lang="ru-RU" sz="4400" dirty="0"/>
          </a:p>
        </p:txBody>
      </p:sp>
      <p:pic>
        <p:nvPicPr>
          <p:cNvPr id="3" name="Picture 5" descr="C:\Documents and Settings\User\Рабочий стол\плитка\картинки\imgpreview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357562"/>
            <a:ext cx="3214710" cy="3133604"/>
          </a:xfrm>
          <a:prstGeom prst="rect">
            <a:avLst/>
          </a:prstGeom>
          <a:noFill/>
        </p:spPr>
      </p:pic>
      <p:pic>
        <p:nvPicPr>
          <p:cNvPr id="4" name="Picture 2" descr="C:\Documents and Settings\User\Рабочий стол\плитка\картинки\eskiz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2500306"/>
            <a:ext cx="3643308" cy="30522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71546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Условно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 дефекты облицовки можно разделить на 2 группы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   явные дефекты, к которым относятся трещины, сколы, вздутия,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невыводимые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загрязнения и т.п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—   скрытые дефекты такие,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отслоения плиток,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раствором или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него.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572008"/>
            <a:ext cx="3095646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4643438" y="285728"/>
            <a:ext cx="3929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Дефекты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997580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Скрытые дефекты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-обнаруживают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простукиванием облицовочного покрытия. Любое изменение звука говорит о наличии дефекта.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Способ устранения дефекта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первую очередь зависит от типа облицовочного покрытия.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2. поврежденные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плитки, независимо от материала, удаляют, а на их место кладут новые</a:t>
            </a:r>
            <a:r>
              <a:rPr lang="ru-RU" sz="2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816423" cy="230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http://ohranatruda.ru/ot_biblio/normativ/data_normativ/48/48231/x2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71810"/>
            <a:ext cx="378621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380705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57158" y="246054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Times New Roman" pitchFamily="18" charset="0"/>
              </a:rPr>
              <a:t>Дефекты плиточных работ,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Times New Roman" pitchFamily="18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Times New Roman" pitchFamily="18" charset="0"/>
              </a:rPr>
              <a:t>причины: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1104512"/>
            <a:ext cx="8572528" cy="55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1.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Times New Roman" pitchFamily="18" charset="0"/>
              </a:rPr>
              <a:t>отслаивание плиток от раствора:</a:t>
            </a:r>
          </a:p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 усадка при твердении утолщённого слоя раствора или применение  жирных растворов</a:t>
            </a:r>
          </a:p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2.	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Times New Roman" pitchFamily="18" charset="0"/>
              </a:rPr>
              <a:t>отслаивания плиток с раствором от поверхности:</a:t>
            </a:r>
          </a:p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плохо подготовлена поверхность, слишком быстрое схватывание раствора с плиткой, повышенная влажность</a:t>
            </a:r>
          </a:p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3.	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Times New Roman" pitchFamily="18" charset="0"/>
              </a:rPr>
              <a:t>сквозные трещины в облицованной поверхности:</a:t>
            </a:r>
          </a:p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неравномерная осадка здания </a:t>
            </a:r>
          </a:p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небрежность при облицовке </a:t>
            </a:r>
          </a:p>
          <a:p>
            <a:pPr marL="571500" marR="0" lvl="0" indent="-57150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поверхностей плитками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1" descr="C:\Documents and Settings\User\Рабочий стол\плитка\картинки\kleim-plitky-s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5000636"/>
            <a:ext cx="3071834" cy="1571636"/>
          </a:xfrm>
          <a:prstGeom prst="rect">
            <a:avLst/>
          </a:prstGeom>
          <a:noFill/>
        </p:spPr>
      </p:pic>
      <p:sp>
        <p:nvSpPr>
          <p:cNvPr id="7" name="Равнобедренный треугольник 6">
            <a:hlinkClick r:id="rId4" action="ppaction://hlinksldjump"/>
          </p:cNvPr>
          <p:cNvSpPr/>
          <p:nvPr/>
        </p:nvSpPr>
        <p:spPr>
          <a:xfrm>
            <a:off x="8429652" y="1785926"/>
            <a:ext cx="428628" cy="4857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628651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1. Отслоение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плиток от растворной прослойки на стене происходит по нескольким причинам: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   использование раствора с высоким содержанием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вяжущего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вещества;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   чрезмерная усадка раствора;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   плохое сцепление плиток с раствором из-за неочищенной тыльной поверхности плиток и/или основания;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   перенасыщенная цементным молоком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тыльная поверхность  плиток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—    резкое увеличение температуры (например,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местах расположения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отопительных приборов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0"/>
            <a:ext cx="27860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Равнобедренный треугольник 3">
            <a:hlinkClick r:id="rId3" action="ppaction://hlinksldjump"/>
          </p:cNvPr>
          <p:cNvSpPr/>
          <p:nvPr/>
        </p:nvSpPr>
        <p:spPr>
          <a:xfrm>
            <a:off x="8572528" y="6286520"/>
            <a:ext cx="285752" cy="3571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3865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50069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Вспучивание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всего облицовочного покрытия происходит по причине зыбкости облицованной поверхности. Чтобы устранить данный дефект, поврежденную облицовку необходимо разобрать, а основанию придать необходимую прочность, как правило, путем устройства цементной стяжки. Если такой возможности не существует, то облицовку из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керамических плиток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лучше совсем удалить и заменить ее менее тяжелым отделочным материалом</a:t>
            </a:r>
            <a:r>
              <a:rPr lang="ru-RU" sz="28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571612"/>
            <a:ext cx="3357554" cy="414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642869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46932"/>
            <a:ext cx="9144000" cy="694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Times New Roman" pitchFamily="18" charset="0"/>
              </a:rPr>
              <a:t>искажение рисунка: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небрежность в подборе рисунка 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</a:rPr>
              <a:t>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плитке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некачественное выполнение облицовки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Times New Roman" pitchFamily="18" charset="0"/>
              </a:rPr>
              <a:t>укладка дефектных плиток: 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небрежность в подборе плитки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6.	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Times New Roman" pitchFamily="18" charset="0"/>
              </a:rPr>
              <a:t>повреждение швов: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небрежность заполнения швов раствором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7.	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Times New Roman" pitchFamily="18" charset="0"/>
              </a:rPr>
              <a:t>повреждение плиток: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небрежность при облицовке или сильный нажим плитки к поверхности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8.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 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996600"/>
                </a:solidFill>
                <a:effectLst/>
                <a:latin typeface="Times New Roman" pitchFamily="18" charset="0"/>
              </a:rPr>
              <a:t>не заполнение швов:</a:t>
            </a: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575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       неправильное выполнение технологии заполнения швов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64" y="214290"/>
            <a:ext cx="2571736" cy="14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Дефекты плиточного покрытия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457708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Дефекты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Причины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934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Отслоение плиток от растворной прослойки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усадка при твердении растворного слоя, применение жирных растворов, резкий нагрев, плохо очищенная тыльная сторона плиток</a:t>
                      </a:r>
                    </a:p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Отслоение облицовки вместе с растворной прослойкой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Неравномерная осадка здания, вибрационные колебания конструкций, зыбкость основания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Сквозные трещины в облицованной поверхности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Осадочные деформации здания, отсутствие деформационных швов в покрытии (полов) больших помещений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Искажения рисунка и укладка дефектных</a:t>
                      </a:r>
                      <a:r>
                        <a:rPr lang="ru-RU" b="1" baseline="0" dirty="0" smtClean="0"/>
                        <a:t> плиток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Некачественное выполнение облицовки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65321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Ремонт плиточного покрытия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5143536" cy="56436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Повреждённые участки выявляют внешним осмотром или простукиванием. Осторожно, чтобы не повредить грани смежных плиток, при помощи скарпеля и молотка снимают дефектную плитку, на это место приклеивают ту же очищенную или новую на тонкий слой </a:t>
            </a:r>
            <a:r>
              <a:rPr lang="ru-RU" dirty="0" smtClean="0">
                <a:solidFill>
                  <a:srgbClr val="FF0000"/>
                </a:solidFill>
              </a:rPr>
              <a:t>мастики</a:t>
            </a:r>
            <a:r>
              <a:rPr lang="ru-RU" dirty="0" smtClean="0"/>
              <a:t>, чтобы плитка не выставлялась в плоскости облицовки. </a:t>
            </a:r>
          </a:p>
          <a:p>
            <a:pPr marL="0" indent="0">
              <a:buNone/>
            </a:pPr>
            <a:r>
              <a:rPr lang="ru-RU" dirty="0" smtClean="0"/>
              <a:t>А можно аккуратно выдолбить раствор и плитку приклеить </a:t>
            </a:r>
            <a:r>
              <a:rPr lang="ru-RU" dirty="0" smtClean="0">
                <a:solidFill>
                  <a:srgbClr val="FF0000"/>
                </a:solidFill>
              </a:rPr>
              <a:t>на раствор </a:t>
            </a:r>
            <a:r>
              <a:rPr lang="ru-RU" dirty="0" smtClean="0"/>
              <a:t>– это более  надёжный способ ремонта.</a:t>
            </a:r>
          </a:p>
          <a:p>
            <a:pPr marL="0" indent="0">
              <a:buNone/>
            </a:pPr>
            <a:r>
              <a:rPr lang="ru-RU" dirty="0" smtClean="0"/>
              <a:t>Если плитка отслоилась с раствором, после снятия дефектного покрытия производится повторная укладка плитки.</a:t>
            </a:r>
          </a:p>
        </p:txBody>
      </p:sp>
      <p:pic>
        <p:nvPicPr>
          <p:cNvPr id="10241" name="Picture 1" descr="C:\Documents and Settings\User\Рабочий стол\плитка\картинки\kleim-plitky-sam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714884"/>
            <a:ext cx="3500462" cy="1857388"/>
          </a:xfrm>
          <a:prstGeom prst="rect">
            <a:avLst/>
          </a:prstGeom>
          <a:noFill/>
        </p:spPr>
      </p:pic>
      <p:pic>
        <p:nvPicPr>
          <p:cNvPr id="5" name="Рисунок 4" descr="http://ohranatruda.ru/ot_biblio/normativ/data_normativ/48/48231/x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6382" y="785794"/>
            <a:ext cx="375761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562727"/>
            <a:ext cx="871543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«Со знанием должно быть обязательно связано умение… Печальное явление, когда голова ученика наполнена большим или меньшим количеством знаний, но он не научился их применять, так что о нем приходится сказать, что хотя он кое-что знает, но ничего не умеет»!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5786454"/>
            <a:ext cx="57150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Адольф Фридрих </a:t>
            </a:r>
            <a:r>
              <a:rPr kumimoji="0" lang="ru-RU" sz="32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Дистерверг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Содержимое 3" descr="C:\Documents and Settings\Администратор\Local Settings\Temporary Internet Files\Content.IE5\FD2NAANG\MCj04344490000[1].wm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950" y="4638675"/>
            <a:ext cx="15430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8786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Причинами появления отклонения облицованной поверхности от горизонтали и вертикали являются: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813103"/>
            <a:ext cx="9144000" cy="391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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отсутствия контроля в процессе выполнения облицовки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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 применены рекомендованные измерительные инструменты и проверочные приспособления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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небрежность в работе</a:t>
            </a:r>
          </a:p>
          <a:p>
            <a:pPr marL="273050" marR="0" lvl="0" indent="-273050" algn="l" defTabSz="9144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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некачественная подготовка основания под облицовку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-21595"/>
            <a:ext cx="57547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Небольшие разрывы и отверстия на поверхности плитки, возникшие, например, в результате неосторожного перетаскивания мебели, заделывают шпаклевкой. Шпаклевку готовят из самой же плитки. Для этого необходимо остро заточенным ножом сострогать часть плитки в количестве, необходимом для заполнения отверстия. Полученную стружку собирают в миску и разбавляют несколькими каплями ацетона (в крайнем случае, бесцветного лака для ногтей) до консистенции обычной шпаклевки. Вокруг отверстия наклеивают клейкую ленту шириной не менее 2,5 см. После этого при помощи шпателя в отверстие вводят шпаклевку. Излишки немедленно удаляют. Примерно через 30 минут, когда шпаклевка высохнет, ленту следует удалить, а поверхность облицовки отполировать. Если отремонтированный участок будет казаться более матовым, чем остальная облицовка, то его следует покрыть слоем бесцветного лака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7"/>
            <a:ext cx="3071802" cy="595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779898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98" y="26753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 отслаивании или разрушении плитки, уложенной на поверхности печи или камина, алгоритм устранения дефекта — традиционный: удалить поврежденную плитку и растворную прослойку, очистить поверхность печи и установить плитку заново. При этом рекомендуется использовать особый соленый раствор, приготовленный из 1 ведра портландцемента М400, 3 ведер мелкозернистого песка и 1 кг поваренной соли.</a:t>
            </a:r>
          </a:p>
          <a:p>
            <a:r>
              <a:rPr lang="ru-RU" dirty="0"/>
              <a:t>При повреждении </a:t>
            </a:r>
            <a:r>
              <a:rPr lang="ru-RU" dirty="0" err="1"/>
              <a:t>межплиточных</a:t>
            </a:r>
            <a:r>
              <a:rPr lang="ru-RU" dirty="0"/>
              <a:t> швов остатки старой затирки необходимо удалить хотя бы на половину глубины шва, используя тонкое зубило или прочный металлический шпатель. Делайте это аккуратно, стараясь не повредить саму облицовку! Оставшуюся в швах затирку увлажняют, и дают влаге немного впитаться, после чего швы по обычной схеме заполняют свежей затирочной смесью.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8100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8890478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357167"/>
            <a:ext cx="7858180" cy="613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П</a:t>
            </a:r>
            <a:r>
              <a:rPr kumimoji="0" lang="ru-RU" sz="2700" b="1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</a:rPr>
              <a:t>олезные советы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Бывает так, что в нужный момент стеклореза не оказывается под рукой. При работе с облицовочной плиткой можно в крайнем случае обойтись и без этого инструмента, а вместо него использовать острую грань сломанного напильника или лезвие зубила. Правда, при этом придется нажимать на плитку немного сильнее, чем при работе со стеклорезом.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стена облицовывается плиткой с помощью клея, на середину тыльной стороны каждой плитки можно прикрепить маленький кусочек пластилина. Пока клей не затвердеет, пластилин поможет плитке удержаться на стене.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Вместо стальных штырьков, о которых говорилось выше, можно использовать проволочные скобы или гвозди одинакового размера.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142984"/>
            <a:ext cx="67151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Администратор\Local Settings\Temporary Internet Files\Content.IE5\WI7V3ZUX\MCj04280790000[1].wmf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5177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786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Научитесь находить и устранять дефекты облицовки вертикальной поверхности плиткой.                    2. Осознаете ценность изучаемого материала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twoy-dom.pro/images/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43182"/>
            <a:ext cx="2675696" cy="2428892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2500306"/>
            <a:ext cx="2857520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4282" y="4643446"/>
            <a:ext cx="85011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Повторение:</a:t>
            </a:r>
            <a:br>
              <a:rPr lang="ru-RU" sz="3200" dirty="0" smtClean="0"/>
            </a:br>
            <a:r>
              <a:rPr lang="ru-RU" sz="3200" dirty="0" smtClean="0"/>
              <a:t>покажите знания по технике безопасности и закрепите трудовые приемы и навыки по разделу «Облицовочные работы» 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714480" y="214290"/>
            <a:ext cx="5286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Сегодня на уроке вы 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3786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Цели урока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64134"/>
            <a:ext cx="88582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90600" lvl="1" indent="-533400">
              <a:buFont typeface="Wingdings" pitchFamily="2" charset="2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дефекты облицовки поверхностей  керамическими плитками, знать и выявлять причины этих дефектов и способы их устранения.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Совершенствовать навыки выполнения облицовочных работ.</a:t>
            </a:r>
          </a:p>
          <a:p>
            <a:pPr marL="990600" lvl="1" indent="-533400">
              <a:buFont typeface="Wingdings" pitchFamily="2" charset="2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профессиональных компетенций при  выполнение подготовительных работ,  при  заготовки клеящих и облицовочных материалов (керамической плитки) при производстве облицовочных работ; выполнение облицовочных работ вертикальных поверхностей и выявление дефектов после укладки плитки.</a:t>
            </a:r>
          </a:p>
          <a:p>
            <a:pPr marL="990600" lvl="1" indent="-533400">
              <a:buFont typeface="Wingdings" pitchFamily="2" charset="2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28604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96600"/>
                </a:solidFill>
                <a:latin typeface="Times New Roman" pitchFamily="18" charset="0"/>
              </a:rPr>
              <a:t>Вопрос:</a:t>
            </a:r>
          </a:p>
          <a:p>
            <a:pPr algn="ctr"/>
            <a:r>
              <a:rPr lang="ru-RU" sz="3600" b="1" dirty="0" smtClean="0">
                <a:solidFill>
                  <a:srgbClr val="996600"/>
                </a:solidFill>
                <a:latin typeface="Times New Roman" pitchFamily="18" charset="0"/>
              </a:rPr>
              <a:t>Что входит в технологический процесс облицовки вертикальных поверхностей  керамической плиткой?</a:t>
            </a:r>
            <a:endParaRPr lang="ru-RU" sz="3600" dirty="0"/>
          </a:p>
        </p:txBody>
      </p:sp>
      <p:pic>
        <p:nvPicPr>
          <p:cNvPr id="7" name="Рисунок 2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286123"/>
            <a:ext cx="6643734" cy="322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214290"/>
            <a:ext cx="621509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</a:rPr>
              <a:t>Организация рабочего места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</a:rPr>
              <a:t>Подготовка </a:t>
            </a:r>
            <a:r>
              <a:rPr lang="ru-RU" sz="2400" dirty="0" smtClean="0"/>
              <a:t>и разметка  (разбивка) поверхности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</a:rPr>
              <a:t>Заготовка плиточных материалов и увлажнение плитки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</a:rPr>
              <a:t>Приготовление клеящего материала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</a:rPr>
              <a:t>Провешивание поверхности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</a:rPr>
              <a:t>смачивание поверхности 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</a:rPr>
              <a:t>Установка маячных плиток</a:t>
            </a:r>
          </a:p>
          <a:p>
            <a:pPr marL="274320" indent="-274320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</a:rPr>
              <a:t>укладка первого ряда плиток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</a:rPr>
              <a:t>настилка основного фона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</a:rPr>
              <a:t>Контроль качества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</a:rPr>
              <a:t>Уход за облицованной поверхностью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</a:rPr>
              <a:t>Заполнение швов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0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643182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2409812" cy="20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D:\Мои документы_старые\Мои рисунки\30573859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7158" y="785794"/>
            <a:ext cx="2286015" cy="16230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0"/>
            <a:ext cx="8429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Тест</a:t>
            </a:r>
            <a:b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«Подготовка поверхностей под облицовку»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85720" y="930745"/>
            <a:ext cx="8501122" cy="621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1. Поверхности стен не должны иметь отклонений от вертикали на 1 м высоты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  А) более 3 мм;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Б)  более 4 мм;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В) более 5 мм.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2. Не допускаются неровности в виде выступов и впадин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	А) более 3 мм;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Б) более 1,5 мм;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В)  более 2 мм.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3. Бетонные и оштукатуренные  поверхности должны иметь влажность не более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                           		А) 8%;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              			Б) 4 %;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              			В) 12%.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4. Гипсокартонные поверхности, подготовленные под облицовку должны иметь влажность не более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                           		А) 8%;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              			Б) 4 %;	           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				В) 1%.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5. Необходимо ли удалять масляные пятна?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				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А) да;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				Б) нет.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Рисунок 3" descr="book_cartoon5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571612"/>
            <a:ext cx="1571604" cy="171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07233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Вопрос </a:t>
            </a:r>
          </a:p>
          <a:p>
            <a:pPr marL="457200" indent="-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Основные свойства, которыми </a:t>
            </a:r>
          </a:p>
          <a:p>
            <a:pPr marL="457200" indent="-4572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должны обладать любые облицовки?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прочность и долговечность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2. Вопрос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чего они зависят?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Ответ: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качества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выполнения подготовительных работ?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Вопрос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Требования к основаниям: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отклонения от вертикали и горизонтали не более 10 мм,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- местные неровности при прикладывании рейки не более 10 мм,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- нет маслянистых пятен,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обеспыленная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- шероховатая (насечка, нарезка борозд)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User\Рабочий стол\плитка\картинки\imgpreview (4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29411" y="714356"/>
            <a:ext cx="2414589" cy="2319703"/>
          </a:xfrm>
          <a:prstGeom prst="rect">
            <a:avLst/>
          </a:prstGeom>
          <a:noFill/>
        </p:spPr>
      </p:pic>
      <p:pic>
        <p:nvPicPr>
          <p:cNvPr id="4" name="Picture 3" descr="C:\Documents and Settings\User\Рабочий стол\плитка\картинки\image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00570"/>
            <a:ext cx="1814515" cy="2071702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5" name="Picture 15" descr="C:\Documents and Settings\User\Рабочий стол\плитка\картинки\подготовка\IMG_08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643050"/>
            <a:ext cx="2500330" cy="23217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29256" y="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Блиц опрос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1620</Words>
  <Application>Microsoft Office PowerPoint</Application>
  <PresentationFormat>Экран (4:3)</PresentationFormat>
  <Paragraphs>229</Paragraphs>
  <Slides>34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Материалы для плиточных работ</vt:lpstr>
      <vt:lpstr>Растворы -</vt:lpstr>
      <vt:lpstr>Подсчёт количества  материалов</vt:lpstr>
      <vt:lpstr>Инструменты для плиточных работ</vt:lpstr>
      <vt:lpstr>Подготовка плитки</vt:lpstr>
      <vt:lpstr>Резка плитки</vt:lpstr>
      <vt:lpstr>Слайд 17</vt:lpstr>
      <vt:lpstr>Способы облицовки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Дефекты плиточного покрытия</vt:lpstr>
      <vt:lpstr>Ремонт плиточного покрытия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65</cp:revision>
  <dcterms:modified xsi:type="dcterms:W3CDTF">2017-02-17T19:50:40Z</dcterms:modified>
</cp:coreProperties>
</file>