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7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70965" y="161365"/>
            <a:ext cx="7557247" cy="4491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n w="0"/>
                <a:solidFill>
                  <a:srgbClr val="003374"/>
                </a:solidFill>
                <a:latin typeface="+mn-lt"/>
              </a:rPr>
              <a:t>Муниципальное автономное дошкольное образовательное учреждение г. Хабаровска «Детский сад № 133»</a:t>
            </a:r>
          </a:p>
          <a:p>
            <a:endParaRPr lang="ru-RU" sz="24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endParaRPr lang="ru-RU" sz="24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endParaRPr lang="ru-RU" sz="24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2400" b="1" dirty="0" smtClean="0">
                <a:ln w="0"/>
                <a:solidFill>
                  <a:srgbClr val="003374"/>
                </a:solidFill>
                <a:latin typeface="+mn-lt"/>
              </a:rPr>
              <a:t>Семинар - практикум</a:t>
            </a:r>
            <a:endParaRPr lang="ru-RU" sz="24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3600" b="1" dirty="0" smtClean="0">
                <a:ln w="0"/>
                <a:solidFill>
                  <a:srgbClr val="003374"/>
                </a:solidFill>
                <a:latin typeface="+mn-lt"/>
              </a:rPr>
              <a:t>«Самообразование педагога» </a:t>
            </a:r>
            <a:endParaRPr lang="ru-RU" sz="28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2400" b="1" dirty="0" smtClean="0">
                <a:ln w="0"/>
                <a:solidFill>
                  <a:srgbClr val="003374"/>
                </a:solidFill>
                <a:latin typeface="+mn-lt"/>
              </a:rPr>
              <a:t>(с</a:t>
            </a:r>
            <a:r>
              <a:rPr lang="ru-RU" sz="2400" b="1" dirty="0" smtClean="0">
                <a:ln w="0"/>
                <a:solidFill>
                  <a:srgbClr val="003374"/>
                </a:solidFill>
                <a:latin typeface="+mn-lt"/>
              </a:rPr>
              <a:t>оветы по организации работы)</a:t>
            </a:r>
          </a:p>
          <a:p>
            <a:endParaRPr lang="ru-RU" sz="20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endParaRPr lang="ru-RU" sz="2000" b="1" dirty="0" smtClean="0">
              <a:ln w="0"/>
              <a:solidFill>
                <a:srgbClr val="003374"/>
              </a:solidFill>
              <a:latin typeface="+mn-lt"/>
            </a:endParaRPr>
          </a:p>
          <a:p>
            <a:r>
              <a:rPr lang="ru-RU" sz="2000" dirty="0" smtClean="0">
                <a:ln w="0"/>
                <a:solidFill>
                  <a:srgbClr val="003374"/>
                </a:solidFill>
                <a:latin typeface="+mn-lt"/>
              </a:rPr>
              <a:t>     Подготовила:</a:t>
            </a:r>
          </a:p>
          <a:p>
            <a:r>
              <a:rPr lang="ru-RU" sz="2000" dirty="0" smtClean="0">
                <a:ln w="0"/>
                <a:solidFill>
                  <a:srgbClr val="003374"/>
                </a:solidFill>
                <a:latin typeface="+mn-lt"/>
              </a:rPr>
              <a:t>                                    ст. воспитатель Таганова Ю.М.</a:t>
            </a:r>
            <a:endParaRPr lang="ru-RU" sz="2000" dirty="0" smtClean="0">
              <a:ln w="0"/>
              <a:solidFill>
                <a:srgbClr val="003374"/>
              </a:solidFill>
              <a:latin typeface="+mn-lt"/>
            </a:endParaRPr>
          </a:p>
          <a:p>
            <a:endParaRPr lang="en-US" sz="3600" b="1" dirty="0">
              <a:ln w="0"/>
              <a:solidFill>
                <a:srgbClr val="00337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6006"/>
            <a:ext cx="7772400" cy="395637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Самообразование не должно сводиться к ведению тетрадей, написанию докладов и оформлению красочных папок и стендов.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Правильно </a:t>
            </a:r>
            <a:r>
              <a:rPr lang="ru-RU" sz="3100" dirty="0" smtClean="0"/>
              <a:t>организованная работа по самообразованию должна стать стимулом, как для повышения профессионального мастерства педагога, так и для развития его личности.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72988"/>
            <a:ext cx="6858000" cy="108481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Желаю успехов!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8" y="133084"/>
            <a:ext cx="8552331" cy="2941810"/>
          </a:xfrm>
        </p:spPr>
        <p:txBody>
          <a:bodyPr>
            <a:normAutofit/>
          </a:bodyPr>
          <a:lstStyle/>
          <a:p>
            <a:r>
              <a:rPr lang="ru-RU" sz="3100" b="1" i="1" dirty="0" smtClean="0"/>
              <a:t>Самообразование</a:t>
            </a:r>
            <a:r>
              <a:rPr lang="ru-RU" sz="3100" dirty="0" smtClean="0"/>
              <a:t> – это целенаправленная познавательная деятельность, управляемая самой личностью для приобретения системных знаний в какой- либо области науки, техники, культуры, политической жизни и т.п.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7082" y="3460376"/>
            <a:ext cx="5683624" cy="271658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С.И. Ожегов </a:t>
            </a:r>
            <a:r>
              <a:rPr lang="ru-RU" dirty="0" smtClean="0"/>
              <a:t>определяет </a:t>
            </a:r>
            <a:r>
              <a:rPr lang="ru-RU" dirty="0" smtClean="0"/>
              <a:t>самообразование </a:t>
            </a:r>
            <a:r>
              <a:rPr lang="ru-RU" dirty="0" smtClean="0"/>
              <a:t>как </a:t>
            </a:r>
            <a:r>
              <a:rPr lang="ru-RU" dirty="0" smtClean="0"/>
              <a:t>"приобретение знаний путем самостоятельных занятий без помощи преподавателя".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i="1" dirty="0" smtClean="0"/>
              <a:t>Самообразование педагога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529" y="896472"/>
            <a:ext cx="7817224" cy="52804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это </a:t>
            </a:r>
            <a:r>
              <a:rPr lang="ru-RU" sz="2600" dirty="0" smtClean="0"/>
              <a:t>целенаправленная работа 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требований педагогической и психологической наук. </a:t>
            </a: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 Самообразование </a:t>
            </a:r>
            <a:r>
              <a:rPr lang="ru-RU" sz="2600" dirty="0" smtClean="0"/>
              <a:t>педагога происходит </a:t>
            </a:r>
            <a:r>
              <a:rPr lang="ru-RU" sz="2600" dirty="0" smtClean="0"/>
              <a:t>путем </a:t>
            </a:r>
            <a:r>
              <a:rPr lang="ru-RU" sz="2600" dirty="0" smtClean="0"/>
              <a:t>приобретения знаний из различных источников с учетом интересов и склонностей каждого конкретного человека. </a:t>
            </a:r>
            <a:endParaRPr lang="ru-RU" sz="2600" dirty="0" smtClean="0"/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          Как </a:t>
            </a:r>
            <a:r>
              <a:rPr lang="ru-RU" sz="2600" dirty="0" smtClean="0"/>
              <a:t>процесс овладения знаниями, оно тесно связано с самовоспитанием и считается его составной частью.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3100" b="1" i="1" dirty="0" smtClean="0"/>
              <a:t>Цель </a:t>
            </a:r>
            <a:r>
              <a:rPr lang="ru-RU" sz="3100" b="1" i="1" dirty="0" smtClean="0"/>
              <a:t>самообразования педагога ДОУ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3164" y="1270000"/>
            <a:ext cx="6583680" cy="4906963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расширение общепедагогических и психологических знаний с целью расширения и </a:t>
            </a:r>
            <a:r>
              <a:rPr lang="ru-RU" dirty="0" smtClean="0"/>
              <a:t>совершенствования </a:t>
            </a:r>
            <a:r>
              <a:rPr lang="ru-RU" dirty="0" smtClean="0"/>
              <a:t>методов обучения и воспитания;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углубление знаний по разным методикам;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овладение достижениями педагогической науки, передовой педагогической практикой;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повышение общекультурного уровня педагога.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82633"/>
            <a:ext cx="7886699" cy="897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</a:t>
            </a:r>
            <a:r>
              <a:rPr lang="ru-RU" b="1" i="1" dirty="0" smtClean="0"/>
              <a:t>Выбор </a:t>
            </a:r>
            <a:r>
              <a:rPr lang="ru-RU" b="1" i="1" dirty="0" smtClean="0"/>
              <a:t>тем для </a:t>
            </a:r>
            <a:r>
              <a:rPr lang="ru-RU" b="1" i="1" dirty="0" smtClean="0"/>
              <a:t>самообразования: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9294" y="1270000"/>
            <a:ext cx="6168043" cy="490696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подбираются </a:t>
            </a:r>
            <a:r>
              <a:rPr lang="ru-RU" dirty="0" smtClean="0"/>
              <a:t>с учетом индивидуального опыта и профессионального мастерства каждого </a:t>
            </a:r>
            <a:r>
              <a:rPr lang="ru-RU" dirty="0" smtClean="0"/>
              <a:t>воспитателя;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всегда </a:t>
            </a:r>
            <a:r>
              <a:rPr lang="ru-RU" dirty="0" smtClean="0"/>
              <a:t>связаны с прогнозируемым результатом (что мы хотим изменить</a:t>
            </a:r>
            <a:r>
              <a:rPr lang="ru-RU" dirty="0" smtClean="0"/>
              <a:t>);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направлены на достижение качественно новых результатов работы.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6" y="133084"/>
            <a:ext cx="8661862" cy="104722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Содержание работы по самообразованию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9665" y="1030778"/>
            <a:ext cx="6450678" cy="560277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600" i="1" u="sng" dirty="0" smtClean="0"/>
              <a:t>1 этап</a:t>
            </a:r>
            <a:r>
              <a:rPr lang="ru-RU" sz="3600" u="sng" dirty="0" smtClean="0"/>
              <a:t> – Подготовительный</a:t>
            </a:r>
          </a:p>
          <a:p>
            <a:pPr>
              <a:buNone/>
            </a:pPr>
            <a:r>
              <a:rPr lang="ru-RU" dirty="0" smtClean="0"/>
              <a:t>         Возникновение </a:t>
            </a:r>
            <a:r>
              <a:rPr lang="ru-RU" dirty="0" smtClean="0"/>
              <a:t>потребности в самообразовании, самооценка подготовленности, осознание необходимости в знаниях, постановка целей и задач.</a:t>
            </a:r>
          </a:p>
          <a:p>
            <a:pPr>
              <a:buFont typeface="Wingdings" pitchFamily="2" charset="2"/>
              <a:buChar char="v"/>
            </a:pPr>
            <a:r>
              <a:rPr lang="ru-RU" sz="3600" i="1" u="sng" dirty="0" smtClean="0"/>
              <a:t>2 этап</a:t>
            </a:r>
            <a:r>
              <a:rPr lang="ru-RU" sz="3600" u="sng" dirty="0" smtClean="0"/>
              <a:t> – Диагностический</a:t>
            </a:r>
          </a:p>
          <a:p>
            <a:pPr>
              <a:buNone/>
            </a:pPr>
            <a:r>
              <a:rPr lang="ru-RU" dirty="0" smtClean="0"/>
              <a:t>         Изучение </a:t>
            </a:r>
            <a:r>
              <a:rPr lang="ru-RU" dirty="0" smtClean="0"/>
              <a:t>психолого – педагогической, методической литературы по теме самообразования. Планирование работы по самообразованию. </a:t>
            </a:r>
          </a:p>
          <a:p>
            <a:pPr>
              <a:buFont typeface="Wingdings" pitchFamily="2" charset="2"/>
              <a:buChar char="v"/>
            </a:pPr>
            <a:r>
              <a:rPr lang="ru-RU" sz="3600" i="1" u="sng" dirty="0" smtClean="0"/>
              <a:t>3 этап</a:t>
            </a:r>
            <a:r>
              <a:rPr lang="ru-RU" sz="3600" u="sng" dirty="0" smtClean="0"/>
              <a:t> – Организационный</a:t>
            </a:r>
          </a:p>
          <a:p>
            <a:pPr>
              <a:buNone/>
            </a:pPr>
            <a:r>
              <a:rPr lang="ru-RU" dirty="0" smtClean="0"/>
              <a:t>         Теоретическое </a:t>
            </a:r>
            <a:r>
              <a:rPr lang="ru-RU" dirty="0" smtClean="0"/>
              <a:t>изучение, разработка программно-методического обеспечения образовательного процесса. Обеспечение условий для проведения работы.</a:t>
            </a:r>
          </a:p>
          <a:p>
            <a:pPr>
              <a:buFont typeface="Wingdings" pitchFamily="2" charset="2"/>
              <a:buChar char="v"/>
            </a:pPr>
            <a:r>
              <a:rPr lang="ru-RU" sz="3600" i="1" u="sng" dirty="0" smtClean="0"/>
              <a:t>4 этап</a:t>
            </a:r>
            <a:r>
              <a:rPr lang="ru-RU" sz="3600" u="sng" dirty="0" smtClean="0"/>
              <a:t> – Практический</a:t>
            </a:r>
          </a:p>
          <a:p>
            <a:pPr>
              <a:buNone/>
            </a:pPr>
            <a:r>
              <a:rPr lang="ru-RU" dirty="0" smtClean="0"/>
              <a:t>          Обобщение </a:t>
            </a:r>
            <a:r>
              <a:rPr lang="ru-RU" dirty="0" smtClean="0"/>
              <a:t>собственного опыта педагогической деятельности. Практическая деятельность (применение полученных знаний, навыков и умений на практике: изготовление пособий и атрибутов, организация и проведение практической работы с детьми).</a:t>
            </a:r>
          </a:p>
          <a:p>
            <a:pPr>
              <a:buFont typeface="Wingdings" pitchFamily="2" charset="2"/>
              <a:buChar char="v"/>
            </a:pPr>
            <a:r>
              <a:rPr lang="ru-RU" sz="3600" i="1" u="sng" dirty="0" smtClean="0"/>
              <a:t>5 этап</a:t>
            </a:r>
            <a:r>
              <a:rPr lang="ru-RU" sz="3600" u="sng" dirty="0" smtClean="0"/>
              <a:t> – Аналитический</a:t>
            </a:r>
          </a:p>
          <a:p>
            <a:pPr>
              <a:buNone/>
            </a:pPr>
            <a:r>
              <a:rPr lang="ru-RU" dirty="0" smtClean="0"/>
              <a:t>         Анализ </a:t>
            </a:r>
            <a:r>
              <a:rPr lang="ru-RU" dirty="0" smtClean="0"/>
              <a:t>созданных педагогических условий для развития. Подведение итогов самообразования (выступления на педсоветах, проведение открытого просмотра, оформление игры и пособия, составление картотеки по проблеме, перспективного плана работы с детьми, организация выставки работ детей или педагога по теме самообразования).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133084"/>
            <a:ext cx="8661862" cy="10472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b="1" i="1" dirty="0" smtClean="0"/>
              <a:t>Формы написания </a:t>
            </a:r>
            <a:br>
              <a:rPr lang="ru-RU" sz="2800" b="1" i="1" dirty="0" smtClean="0"/>
            </a:br>
            <a:r>
              <a:rPr lang="ru-RU" sz="2800" b="1" i="1" dirty="0" smtClean="0"/>
              <a:t>индивидуального плана самообразования: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6414" y="1299882"/>
            <a:ext cx="3068435" cy="521729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   Для </a:t>
            </a:r>
            <a:r>
              <a:rPr lang="ru-RU" b="1" dirty="0" smtClean="0"/>
              <a:t>молодых специалистов: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1. Осознание </a:t>
            </a:r>
            <a:r>
              <a:rPr lang="ru-RU" dirty="0" smtClean="0"/>
              <a:t>ценностей личностно-ориентированной модели воспитания, обучения и </a:t>
            </a:r>
            <a:r>
              <a:rPr lang="ru-RU" dirty="0" smtClean="0"/>
              <a:t>развития.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Формирование </a:t>
            </a:r>
            <a:r>
              <a:rPr lang="ru-RU" dirty="0" smtClean="0"/>
              <a:t>основ педагогического </a:t>
            </a:r>
            <a:r>
              <a:rPr lang="ru-RU" dirty="0" smtClean="0"/>
              <a:t>мастерства.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Развитие </a:t>
            </a:r>
            <a:r>
              <a:rPr lang="ru-RU" dirty="0" smtClean="0"/>
              <a:t>умений и конструктивных способностей.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5252" y="1264024"/>
            <a:ext cx="3208712" cy="49129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  Для </a:t>
            </a:r>
            <a:r>
              <a:rPr lang="ru-RU" b="1" dirty="0" smtClean="0"/>
              <a:t>воспитателей, работающих свыше 5 лет: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1. Овладение </a:t>
            </a:r>
            <a:r>
              <a:rPr lang="ru-RU" dirty="0" smtClean="0"/>
              <a:t>способами проектирования воспитательно-образовательного процесса с целью повышения его эффективности и качества в условиях вариативного </a:t>
            </a:r>
            <a:r>
              <a:rPr lang="ru-RU" dirty="0" smtClean="0"/>
              <a:t>образования.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Формирование </a:t>
            </a:r>
            <a:r>
              <a:rPr lang="ru-RU" dirty="0" smtClean="0"/>
              <a:t>умения анализировать научно-методическую литературу, применение полученных знаний на практике, активизация творческих </a:t>
            </a:r>
            <a:r>
              <a:rPr lang="ru-RU" dirty="0" smtClean="0"/>
              <a:t>способностей.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0" y="133084"/>
            <a:ext cx="8595360" cy="104722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Формы написания </a:t>
            </a:r>
            <a:br>
              <a:rPr lang="ru-RU" sz="2800" b="1" i="1" dirty="0" smtClean="0"/>
            </a:br>
            <a:r>
              <a:rPr lang="ru-RU" sz="2800" b="1" i="1" dirty="0" smtClean="0"/>
              <a:t>индивидуального плана </a:t>
            </a:r>
            <a:r>
              <a:rPr lang="ru-RU" sz="2800" b="1" i="1" dirty="0" smtClean="0"/>
              <a:t>самообразования: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63286" y="1180407"/>
            <a:ext cx="3325092" cy="49965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      Для </a:t>
            </a:r>
            <a:r>
              <a:rPr lang="ru-RU" b="1" dirty="0" smtClean="0"/>
              <a:t>опытных, творчески работающих воспитателей: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1. Развитие </a:t>
            </a:r>
            <a:r>
              <a:rPr lang="ru-RU" dirty="0" smtClean="0"/>
              <a:t>способностей к перепроектированию собственной деятельности в контексте тенденций развития психолого-педагогической науки и социального заказа </a:t>
            </a:r>
            <a:r>
              <a:rPr lang="ru-RU" dirty="0" smtClean="0"/>
              <a:t>общества.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Проявление </a:t>
            </a:r>
            <a:r>
              <a:rPr lang="ru-RU" dirty="0" smtClean="0"/>
              <a:t>творческого потенциала </a:t>
            </a:r>
            <a:r>
              <a:rPr lang="ru-RU" dirty="0" smtClean="0"/>
              <a:t>педагога.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Пропаганда </a:t>
            </a:r>
            <a:r>
              <a:rPr lang="ru-RU" dirty="0" smtClean="0"/>
              <a:t>своих </a:t>
            </a:r>
            <a:r>
              <a:rPr lang="ru-RU" dirty="0" smtClean="0"/>
              <a:t>достижений.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4. Развитие </a:t>
            </a:r>
            <a:r>
              <a:rPr lang="ru-RU" dirty="0" smtClean="0"/>
              <a:t>исследовательской деятельности.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1506071"/>
            <a:ext cx="3251315" cy="467089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    Тематикой </a:t>
            </a:r>
            <a:r>
              <a:rPr lang="ru-RU" b="1" dirty="0" smtClean="0"/>
              <a:t>самообразования также может быть:</a:t>
            </a:r>
          </a:p>
          <a:p>
            <a:pPr lvl="0">
              <a:buNone/>
            </a:pPr>
            <a:r>
              <a:rPr lang="ru-RU" dirty="0" smtClean="0"/>
              <a:t>1. </a:t>
            </a:r>
            <a:r>
              <a:rPr lang="ru-RU" dirty="0" smtClean="0"/>
              <a:t>О</a:t>
            </a:r>
            <a:r>
              <a:rPr lang="ru-RU" dirty="0" smtClean="0"/>
              <a:t>дна </a:t>
            </a:r>
            <a:r>
              <a:rPr lang="ru-RU" dirty="0" smtClean="0"/>
              <a:t>из годовых задач </a:t>
            </a:r>
            <a:r>
              <a:rPr lang="ru-RU" dirty="0" smtClean="0"/>
              <a:t>ДОУ.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2. </a:t>
            </a:r>
            <a:r>
              <a:rPr lang="ru-RU" dirty="0" smtClean="0"/>
              <a:t>П</a:t>
            </a:r>
            <a:r>
              <a:rPr lang="ru-RU" dirty="0" smtClean="0"/>
              <a:t>роблема</a:t>
            </a:r>
            <a:r>
              <a:rPr lang="ru-RU" dirty="0" smtClean="0"/>
              <a:t>, которая вызывает у педагога </a:t>
            </a:r>
            <a:r>
              <a:rPr lang="ru-RU" dirty="0" smtClean="0"/>
              <a:t>затруднение.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ru-RU" dirty="0" smtClean="0"/>
              <a:t>П</a:t>
            </a:r>
            <a:r>
              <a:rPr lang="ru-RU" dirty="0" smtClean="0"/>
              <a:t>ополнение </a:t>
            </a:r>
            <a:r>
              <a:rPr lang="ru-RU" dirty="0" smtClean="0"/>
              <a:t>знаний по уже имеющемуся </a:t>
            </a:r>
            <a:r>
              <a:rPr lang="ru-RU" dirty="0" smtClean="0"/>
              <a:t>опыту.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9294"/>
            <a:ext cx="7886699" cy="5356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>План самообразования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9171" y="555812"/>
            <a:ext cx="6151418" cy="63021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 1. Ф.И.О. педагога - </a:t>
            </a:r>
          </a:p>
          <a:p>
            <a:pPr>
              <a:buNone/>
            </a:pPr>
            <a:r>
              <a:rPr lang="ru-RU" b="1" dirty="0" smtClean="0"/>
              <a:t> 2. </a:t>
            </a:r>
            <a:r>
              <a:rPr lang="ru-RU" b="1" dirty="0" smtClean="0"/>
              <a:t>Образование, стаж работы -        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 3. Тема самообразования: </a:t>
            </a:r>
          </a:p>
          <a:p>
            <a:pPr>
              <a:buNone/>
            </a:pPr>
            <a:r>
              <a:rPr lang="ru-RU" b="1" dirty="0" smtClean="0"/>
              <a:t> 4</a:t>
            </a:r>
            <a:r>
              <a:rPr lang="ru-RU" b="1" dirty="0" smtClean="0"/>
              <a:t>. Работа начата: 01.09.</a:t>
            </a:r>
          </a:p>
          <a:p>
            <a:pPr>
              <a:buNone/>
            </a:pPr>
            <a:r>
              <a:rPr lang="ru-RU" b="1" dirty="0" smtClean="0"/>
              <a:t> 5. Предполагается закончить: 30.05.</a:t>
            </a:r>
          </a:p>
          <a:p>
            <a:pPr>
              <a:buNone/>
            </a:pPr>
            <a:r>
              <a:rPr lang="ru-RU" b="1" dirty="0" smtClean="0"/>
              <a:t> 6. Цель: </a:t>
            </a:r>
          </a:p>
          <a:p>
            <a:pPr>
              <a:buNone/>
            </a:pPr>
            <a:r>
              <a:rPr lang="ru-RU" b="1" dirty="0" smtClean="0"/>
              <a:t> 7. Задачи:</a:t>
            </a:r>
          </a:p>
          <a:p>
            <a:pPr lvl="0">
              <a:buNone/>
            </a:pPr>
            <a:r>
              <a:rPr lang="ru-RU" dirty="0" smtClean="0"/>
              <a:t> </a:t>
            </a:r>
            <a:r>
              <a:rPr lang="ru-RU" dirty="0" smtClean="0"/>
              <a:t>-изучить 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 </a:t>
            </a:r>
            <a:r>
              <a:rPr lang="ru-RU" dirty="0" smtClean="0"/>
              <a:t>-разработать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 </a:t>
            </a:r>
            <a:r>
              <a:rPr lang="ru-RU" dirty="0" smtClean="0"/>
              <a:t>-апробировать </a:t>
            </a:r>
            <a:r>
              <a:rPr lang="ru-RU" dirty="0" smtClean="0"/>
              <a:t>данную модель на практике</a:t>
            </a:r>
          </a:p>
          <a:p>
            <a:pPr>
              <a:buNone/>
            </a:pPr>
            <a:r>
              <a:rPr lang="ru-RU" b="1" dirty="0" smtClean="0"/>
              <a:t> 8. Предполагаемый результат: </a:t>
            </a:r>
          </a:p>
          <a:p>
            <a:pPr>
              <a:buNone/>
            </a:pPr>
            <a:r>
              <a:rPr lang="ru-RU" b="1" dirty="0" smtClean="0"/>
              <a:t> 9. Форма самообразования: индивидуальная.</a:t>
            </a:r>
          </a:p>
          <a:p>
            <a:pPr>
              <a:buNone/>
            </a:pPr>
            <a:r>
              <a:rPr lang="ru-RU" b="1" dirty="0" smtClean="0"/>
              <a:t>10. Действия и мероприятия, проводимые в процессе работы над темой:</a:t>
            </a:r>
          </a:p>
          <a:p>
            <a:pPr lvl="0">
              <a:buNone/>
            </a:pPr>
            <a:r>
              <a:rPr lang="ru-RU" dirty="0" smtClean="0"/>
              <a:t>-изучение </a:t>
            </a:r>
            <a:r>
              <a:rPr lang="ru-RU" dirty="0" smtClean="0"/>
              <a:t>литературы по теме</a:t>
            </a:r>
          </a:p>
          <a:p>
            <a:pPr lvl="0">
              <a:buNone/>
            </a:pPr>
            <a:r>
              <a:rPr lang="ru-RU" dirty="0" smtClean="0"/>
              <a:t>-посещение </a:t>
            </a:r>
            <a:r>
              <a:rPr lang="ru-RU" dirty="0" smtClean="0"/>
              <a:t>НОД у воспитателей своего ДОУ и </a:t>
            </a:r>
            <a:r>
              <a:rPr lang="ru-RU" dirty="0" smtClean="0"/>
              <a:t>района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-посещение </a:t>
            </a:r>
            <a:r>
              <a:rPr lang="ru-RU" dirty="0" smtClean="0"/>
              <a:t>педсоветов, семинаров, </a:t>
            </a:r>
            <a:r>
              <a:rPr lang="ru-RU" dirty="0" smtClean="0"/>
              <a:t>конференций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-самоанализ </a:t>
            </a:r>
            <a:r>
              <a:rPr lang="ru-RU" dirty="0" smtClean="0"/>
              <a:t>и </a:t>
            </a:r>
            <a:r>
              <a:rPr lang="ru-RU" dirty="0" smtClean="0"/>
              <a:t>самооценка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-разработка модели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-апробация </a:t>
            </a:r>
            <a:r>
              <a:rPr lang="ru-RU" dirty="0" smtClean="0"/>
              <a:t>разработанной модели на </a:t>
            </a:r>
            <a:r>
              <a:rPr lang="ru-RU" dirty="0" smtClean="0"/>
              <a:t>практике, внесение </a:t>
            </a:r>
            <a:r>
              <a:rPr lang="ru-RU" dirty="0" smtClean="0"/>
              <a:t>необходимых </a:t>
            </a:r>
            <a:r>
              <a:rPr lang="ru-RU" dirty="0" smtClean="0"/>
              <a:t>корректив,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проведение </a:t>
            </a:r>
            <a:r>
              <a:rPr lang="ru-RU" dirty="0" smtClean="0"/>
              <a:t>серии открытых мероприятий для анализа со стороны </a:t>
            </a:r>
            <a:r>
              <a:rPr lang="ru-RU" dirty="0" smtClean="0"/>
              <a:t>коллег,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обобщение </a:t>
            </a:r>
            <a:r>
              <a:rPr lang="ru-RU" dirty="0" smtClean="0"/>
              <a:t>результатов на заседании методического объединения.</a:t>
            </a:r>
          </a:p>
          <a:p>
            <a:pPr lvl="0">
              <a:buNone/>
            </a:pPr>
            <a:r>
              <a:rPr lang="ru-RU" b="1" dirty="0" smtClean="0"/>
              <a:t>11. Форма отчета по проделанной работе: сообщение на </a:t>
            </a:r>
            <a:r>
              <a:rPr lang="ru-RU" b="1" dirty="0" smtClean="0"/>
              <a:t>педсовете, презентация </a:t>
            </a:r>
            <a:r>
              <a:rPr lang="ru-RU" b="1" dirty="0" smtClean="0"/>
              <a:t>по </a:t>
            </a:r>
            <a:r>
              <a:rPr lang="ru-RU" b="1" dirty="0" smtClean="0"/>
              <a:t>теме и т.д.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395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Самообразование – это целенаправленная познавательная деятельность, управляемая самой личностью для приобретения системных знаний в какой- либо области науки, техники, культуры, политической жизни и т.п. </vt:lpstr>
      <vt:lpstr>     Самообразование педагога - </vt:lpstr>
      <vt:lpstr>   Цель самообразования педагога ДОУ:</vt:lpstr>
      <vt:lpstr>       Выбор тем для самообразования:  </vt:lpstr>
      <vt:lpstr>Содержание работы по самообразованию:</vt:lpstr>
      <vt:lpstr>  Формы написания  индивидуального плана самообразования:</vt:lpstr>
      <vt:lpstr>Формы написания  индивидуального плана самообразования:</vt:lpstr>
      <vt:lpstr>План самообразования </vt:lpstr>
      <vt:lpstr>Самообразование не должно сводиться к ведению тетрадей, написанию докладов и оформлению красочных папок и стендов.   Правильно организованная работа по самообразованию должна стать стимулом, как для повышения профессионального мастерства педагога, так и для развития его личности.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Master</cp:lastModifiedBy>
  <cp:revision>94</cp:revision>
  <dcterms:created xsi:type="dcterms:W3CDTF">2016-11-18T14:12:19Z</dcterms:created>
  <dcterms:modified xsi:type="dcterms:W3CDTF">2018-10-03T03:12:56Z</dcterms:modified>
</cp:coreProperties>
</file>