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4" r:id="rId4"/>
    <p:sldId id="27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77" r:id="rId15"/>
    <p:sldId id="268" r:id="rId16"/>
    <p:sldId id="269" r:id="rId17"/>
    <p:sldId id="270" r:id="rId18"/>
    <p:sldId id="271" r:id="rId19"/>
    <p:sldId id="278" r:id="rId20"/>
    <p:sldId id="282" r:id="rId21"/>
    <p:sldId id="283" r:id="rId22"/>
    <p:sldId id="279" r:id="rId23"/>
    <p:sldId id="281" r:id="rId24"/>
    <p:sldId id="280" r:id="rId25"/>
    <p:sldId id="27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04000216909618E-2"/>
          <c:y val="3.6279671475689203E-2"/>
          <c:w val="0.59203903868684082"/>
          <c:h val="0.6352819466797550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52% занимаются спортом</c:v>
                </c:pt>
                <c:pt idx="1">
                  <c:v>48 %не занимаются спортом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52</c:v>
                </c:pt>
                <c:pt idx="1">
                  <c:v>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ayout>
        <c:manualLayout>
          <c:xMode val="edge"/>
          <c:yMode val="edge"/>
          <c:x val="0.64008704128975469"/>
          <c:y val="0.54793242409370735"/>
          <c:w val="0.3332196239308492"/>
          <c:h val="0.40825253141261131"/>
        </c:manualLayout>
      </c:layout>
      <c:overlay val="0"/>
      <c:txPr>
        <a:bodyPr/>
        <a:lstStyle/>
        <a:p>
          <a:pPr>
            <a:defRPr>
              <a:latin typeface="+mj-lt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500" dirty="0">
                <a:solidFill>
                  <a:srgbClr val="C00000"/>
                </a:solidFill>
              </a:rPr>
              <a:t>Каким видом спорта вы занимаетесь?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Каким видом спорта вы занимаетесь?</c:v>
                </c:pt>
              </c:strCache>
            </c:strRef>
          </c:tx>
          <c:invertIfNegative val="0"/>
          <c:cat>
            <c:strRef>
              <c:f>Лист1!$A$2:$A$8</c:f>
              <c:strCache>
                <c:ptCount val="7"/>
                <c:pt idx="0">
                  <c:v>Плавание</c:v>
                </c:pt>
                <c:pt idx="1">
                  <c:v>Танцы</c:v>
                </c:pt>
                <c:pt idx="2">
                  <c:v>Борьба</c:v>
                </c:pt>
                <c:pt idx="3">
                  <c:v>Футбол</c:v>
                </c:pt>
                <c:pt idx="4">
                  <c:v>Спорт. туризм</c:v>
                </c:pt>
                <c:pt idx="5">
                  <c:v>Бокс</c:v>
                </c:pt>
                <c:pt idx="6">
                  <c:v>Иной вид спорта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</c:v>
                </c:pt>
                <c:pt idx="1">
                  <c:v>21</c:v>
                </c:pt>
                <c:pt idx="2">
                  <c:v>16</c:v>
                </c:pt>
                <c:pt idx="3">
                  <c:v>8</c:v>
                </c:pt>
                <c:pt idx="4">
                  <c:v>6</c:v>
                </c:pt>
                <c:pt idx="5">
                  <c:v>6</c:v>
                </c:pt>
                <c:pt idx="6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444288"/>
        <c:axId val="172450176"/>
        <c:axId val="0"/>
      </c:bar3DChart>
      <c:catAx>
        <c:axId val="172444288"/>
        <c:scaling>
          <c:orientation val="minMax"/>
        </c:scaling>
        <c:delete val="0"/>
        <c:axPos val="b"/>
        <c:majorTickMark val="out"/>
        <c:minorTickMark val="none"/>
        <c:tickLblPos val="nextTo"/>
        <c:crossAx val="172450176"/>
        <c:crosses val="autoZero"/>
        <c:auto val="1"/>
        <c:lblAlgn val="ctr"/>
        <c:lblOffset val="100"/>
        <c:noMultiLvlLbl val="0"/>
      </c:catAx>
      <c:valAx>
        <c:axId val="172450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444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</a:rPr>
              <a:t>Посещаете ли Вы бассейн?</a:t>
            </a:r>
          </a:p>
        </c:rich>
      </c:tx>
      <c:layout>
        <c:manualLayout>
          <c:xMode val="edge"/>
          <c:yMode val="edge"/>
          <c:x val="0.2195647810536592"/>
          <c:y val="3.1893944074219645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Посещаете ли Вы бассейн?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да</c:v>
                </c:pt>
                <c:pt idx="1">
                  <c:v>нет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</c:v>
                </c:pt>
                <c:pt idx="1">
                  <c:v>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2487808"/>
        <c:axId val="172489344"/>
        <c:axId val="0"/>
      </c:bar3DChart>
      <c:catAx>
        <c:axId val="172487808"/>
        <c:scaling>
          <c:orientation val="minMax"/>
        </c:scaling>
        <c:delete val="0"/>
        <c:axPos val="b"/>
        <c:majorTickMark val="out"/>
        <c:minorTickMark val="none"/>
        <c:tickLblPos val="nextTo"/>
        <c:crossAx val="172489344"/>
        <c:crosses val="autoZero"/>
        <c:auto val="1"/>
        <c:lblAlgn val="ctr"/>
        <c:lblOffset val="100"/>
        <c:noMultiLvlLbl val="0"/>
      </c:catAx>
      <c:valAx>
        <c:axId val="172489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72487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A201-C16F-4770-9E60-B40F94AB7121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B35-8775-48A4-966E-E404F12A5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A201-C16F-4770-9E60-B40F94AB7121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B35-8775-48A4-966E-E404F12A5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A201-C16F-4770-9E60-B40F94AB7121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B35-8775-48A4-966E-E404F12A5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A201-C16F-4770-9E60-B40F94AB7121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B35-8775-48A4-966E-E404F12A5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A201-C16F-4770-9E60-B40F94AB7121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B35-8775-48A4-966E-E404F12A5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A201-C16F-4770-9E60-B40F94AB7121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B35-8775-48A4-966E-E404F12A5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A201-C16F-4770-9E60-B40F94AB7121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B35-8775-48A4-966E-E404F12A5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A201-C16F-4770-9E60-B40F94AB7121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B35-8775-48A4-966E-E404F12A5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A201-C16F-4770-9E60-B40F94AB7121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B35-8775-48A4-966E-E404F12A5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A201-C16F-4770-9E60-B40F94AB7121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4A1B35-8775-48A4-966E-E404F12A5A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2A201-C16F-4770-9E60-B40F94AB7121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24A1B35-8775-48A4-966E-E404F12A5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0D2A201-C16F-4770-9E60-B40F94AB7121}" type="datetimeFigureOut">
              <a:rPr lang="ru-RU" smtClean="0"/>
              <a:pPr/>
              <a:t>05.01.2019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4A1B35-8775-48A4-966E-E404F12A5A2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142984"/>
            <a:ext cx="7851648" cy="1000132"/>
          </a:xfrm>
        </p:spPr>
        <p:txBody>
          <a:bodyPr>
            <a:noAutofit/>
          </a:bodyPr>
          <a:lstStyle/>
          <a:p>
            <a:pPr algn="ctr"/>
            <a:r>
              <a:rPr lang="ru-RU" sz="35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Исследовательская работа на тему:</a:t>
            </a:r>
            <a:br>
              <a:rPr lang="ru-RU" sz="35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</a:br>
            <a:r>
              <a:rPr lang="ru-RU" sz="5000" i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«Плавание: ДА или НЕТ?»</a:t>
            </a:r>
            <a:endParaRPr lang="ru-RU" sz="5000" i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929066"/>
            <a:ext cx="7854696" cy="2324104"/>
          </a:xfrm>
        </p:spPr>
        <p:txBody>
          <a:bodyPr>
            <a:normAutofit/>
          </a:bodyPr>
          <a:lstStyle/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работу подготовила: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ученица 4 «Б» класса</a:t>
            </a: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Уткина Татьяна Валерьевна</a:t>
            </a:r>
          </a:p>
          <a:p>
            <a:endPara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научный руководитель:</a:t>
            </a:r>
          </a:p>
          <a:p>
            <a:r>
              <a:rPr lang="ru-RU" sz="15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Щевьева</a:t>
            </a:r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Елена Борисовна</a:t>
            </a:r>
          </a:p>
          <a:p>
            <a:endParaRPr lang="ru-RU" sz="15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г.Щекино 2018 г.</a:t>
            </a:r>
            <a:endParaRPr lang="ru-RU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vliyanie_plavaniya_na_zdorove_cheloveka\polzaswim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14348" y="2436680"/>
            <a:ext cx="5000660" cy="2944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4429156" cy="192882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Кроль на спине </a:t>
            </a:r>
            <a:r>
              <a:rPr lang="ru-RU" sz="2400" dirty="0" smtClean="0">
                <a:latin typeface="+mj-lt"/>
              </a:rPr>
              <a:t>— стиль плавания, который визуально очень похож на обычный кроль. Спортсмен также совершает попеременные гребки руками с попеременным поднятием и опусканием ног, но плывет на спине и совершает пронос прямой рукой над водой.</a:t>
            </a:r>
            <a:endParaRPr lang="ru-RU" sz="2400" dirty="0">
              <a:latin typeface="+mj-lt"/>
            </a:endParaRPr>
          </a:p>
        </p:txBody>
      </p:sp>
      <p:pic>
        <p:nvPicPr>
          <p:cNvPr id="18434" name="Picture 2" descr="D:\vliyanie_plavaniya_na_zdorove_cheloveka\krol-na-sp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000108"/>
            <a:ext cx="3671900" cy="5507850"/>
          </a:xfrm>
          <a:prstGeom prst="rect">
            <a:avLst/>
          </a:prstGeom>
          <a:noFill/>
        </p:spPr>
      </p:pic>
      <p:pic>
        <p:nvPicPr>
          <p:cNvPr id="6146" name="Picture 2" descr="C:\Users\Мяуч пользователь\Documents\Для Лены Щевьевой\sp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725144"/>
            <a:ext cx="3024336" cy="170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78581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Брасс</a:t>
            </a:r>
            <a:r>
              <a:rPr lang="ru-RU" dirty="0" smtClean="0">
                <a:latin typeface="+mj-lt"/>
              </a:rPr>
              <a:t> – вид плавания, в котором спортсмен лежит на груди, а руками и ногами выполняет симметричные движения в плоскости, которая параллельна водной поверхности.</a:t>
            </a:r>
            <a:endParaRPr lang="ru-RU" dirty="0">
              <a:latin typeface="+mj-lt"/>
            </a:endParaRPr>
          </a:p>
        </p:txBody>
      </p:sp>
      <p:pic>
        <p:nvPicPr>
          <p:cNvPr id="7170" name="Picture 2" descr="C:\Users\Мяуч пользователь\Documents\Для Лены Щевьевой\590600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3693418" cy="4438650"/>
          </a:xfrm>
          <a:prstGeom prst="rect">
            <a:avLst/>
          </a:prstGeom>
          <a:noFill/>
        </p:spPr>
      </p:pic>
      <p:pic>
        <p:nvPicPr>
          <p:cNvPr id="7172" name="Picture 4" descr="C:\Users\Мяуч пользователь\Documents\Для Лены Щевьевой\брамм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2"/>
            <a:ext cx="4108450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127920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+mj-lt"/>
              </a:rPr>
              <a:t>Баттерфляй</a:t>
            </a:r>
            <a:r>
              <a:rPr lang="ru-RU" dirty="0" smtClean="0">
                <a:latin typeface="+mj-lt"/>
              </a:rPr>
              <a:t> — один из наиболее технически сложных и утомительных видов плавания. При передвижении баттерфляем спортсмен совершает широкий и мощный гребок, приподнимающий тело пловца над водой, а ноги и таз совершают волнообразные движения. Считается вторым по скорости после кроля.</a:t>
            </a:r>
            <a:endParaRPr lang="ru-RU" dirty="0">
              <a:latin typeface="+mj-lt"/>
            </a:endParaRPr>
          </a:p>
        </p:txBody>
      </p:sp>
      <p:pic>
        <p:nvPicPr>
          <p:cNvPr id="20482" name="Picture 2" descr="D:\vliyanie_plavaniya_na_zdorove_cheloveka\batterflyaj.jpg"/>
          <p:cNvPicPr>
            <a:picLocks noChangeAspect="1" noChangeArrowheads="1"/>
          </p:cNvPicPr>
          <p:nvPr/>
        </p:nvPicPr>
        <p:blipFill>
          <a:blip r:embed="rId3" cstate="print"/>
          <a:srcRect b="18441"/>
          <a:stretch>
            <a:fillRect/>
          </a:stretch>
        </p:blipFill>
        <p:spPr bwMode="auto">
          <a:xfrm>
            <a:off x="827584" y="2276872"/>
            <a:ext cx="5803103" cy="3159232"/>
          </a:xfrm>
          <a:prstGeom prst="rect">
            <a:avLst/>
          </a:prstGeom>
          <a:noFill/>
        </p:spPr>
      </p:pic>
      <p:pic>
        <p:nvPicPr>
          <p:cNvPr id="8195" name="Picture 3" descr="C:\Users\Мяуч пользователь\Documents\Для Лены Щевьевой\e3qgUPd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509120"/>
            <a:ext cx="4124101" cy="2153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Польза плавания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916832"/>
            <a:ext cx="8424936" cy="4608512"/>
          </a:xfrm>
        </p:spPr>
        <p:txBody>
          <a:bodyPr>
            <a:normAutofit fontScale="775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+mj-lt"/>
              </a:rPr>
              <a:t>"В здоровом теле – здоровый дух" – так говорили древние. Чтобы ваше тело было здоровым, ему необходимы спортивные тренировки.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+mj-lt"/>
              </a:rPr>
              <a:t>Пользу плавания в бассейне, как вида физической активности, трудно переоценить: плавая в бассейне, можно серьезно укрепить здоровье, восстановить работу организма после различных физических и психологических травм, а также снизить/сохранить вес. 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+mj-lt"/>
              </a:rPr>
              <a:t>Польза плавания в бассейне проявляется в его благоприятном воздействии на сердечнососудистую систему. У тех, кто постоянно занимается плаванием, отмечается </a:t>
            </a:r>
            <a:r>
              <a:rPr lang="ru-RU" dirty="0" err="1" smtClean="0">
                <a:latin typeface="+mj-lt"/>
              </a:rPr>
              <a:t>урежение</a:t>
            </a:r>
            <a:r>
              <a:rPr lang="ru-RU" dirty="0" smtClean="0">
                <a:latin typeface="+mj-lt"/>
              </a:rPr>
              <a:t> пульса до 60 ударов в минуту и менее. Соответственно, сердечная мышца у таких людей работает гораздо более мощно и экономно, чем у других.   Во время плавания в бассейне в дыхании участвуют даже самые отдаленные участки легких, что предотвращает возникновение в них застойных явлений. 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Лечебное плавание при сколиозе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1643050"/>
            <a:ext cx="5014890" cy="3714776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latin typeface="+mj-lt"/>
              </a:rPr>
              <a:t>Сколиоз – серьезное заболевание костно-мышечного аппарата, в результате которого происходит закручивание либо искривление позвоночника по дуге. Деформированная грудная клетка нарушает процесс дыхания и кровообращения, тяжелые случаи заболевания грозят оперативным вмешательством и, как следствие, инвалидностью. </a:t>
            </a:r>
          </a:p>
          <a:p>
            <a:pPr>
              <a:buNone/>
            </a:pPr>
            <a:endParaRPr lang="ru-RU" dirty="0" smtClean="0">
              <a:latin typeface="+mj-lt"/>
            </a:endParaRPr>
          </a:p>
          <a:p>
            <a:r>
              <a:rPr lang="ru-RU" dirty="0" smtClean="0">
                <a:latin typeface="+mj-lt"/>
              </a:rPr>
              <a:t>Сколиоз имеет 4 степени развития. Лечебное плавание применяется при 1 и 2 степени. При 3 и 4 степени плавание применяют для улучшения состояния больного.  Основным способом плавания при сколиозе является брасс.</a:t>
            </a:r>
          </a:p>
          <a:p>
            <a:endParaRPr lang="ru-RU" dirty="0"/>
          </a:p>
        </p:txBody>
      </p:sp>
      <p:pic>
        <p:nvPicPr>
          <p:cNvPr id="5122" name="Picture 2" descr="D:\vliyanie_plavaniya_na_zdorove_cheloveka\skolioz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714488"/>
            <a:ext cx="2928958" cy="44142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00108"/>
            <a:ext cx="8229600" cy="1350644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1600" dirty="0" smtClean="0">
                <a:latin typeface="+mj-lt"/>
              </a:rPr>
              <a:t>Кроме всего прочего, не стоит забывать, что есть ещё один, абсолютно прикладной, но не менее важный аспект пользы плавания в бассейне – развитие навыков самого плавания. Известно, что в России ежегодно тонет гораздо большее количество людей, чем погибает в самых серьезных локальных конфликтах. Плавая в бассейне, вы сможете более уверено чувствовать себя летом на реке или на море, а также сможете в экстренных случаях помочь своим близким. </a:t>
            </a:r>
            <a:endParaRPr lang="ru-RU" sz="1600" dirty="0">
              <a:latin typeface="+mj-lt"/>
            </a:endParaRPr>
          </a:p>
        </p:txBody>
      </p:sp>
      <p:pic>
        <p:nvPicPr>
          <p:cNvPr id="21507" name="Picture 3" descr="D:\vliyanie_plavaniya_na_zdorove_cheloveka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636912"/>
            <a:ext cx="6912768" cy="3575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Анкетирование </a:t>
            </a:r>
            <a:br>
              <a:rPr lang="ru-RU" sz="4000" b="1" dirty="0" smtClean="0"/>
            </a:br>
            <a:r>
              <a:rPr lang="ru-RU" sz="2000" b="1" dirty="0" smtClean="0"/>
              <a:t>среди учащихся начальных классов средней школы № 1 г.Щекино</a:t>
            </a:r>
            <a:endParaRPr lang="ru-RU" sz="2000" b="1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1"/>
          </p:nvPr>
        </p:nvGraphicFramePr>
        <p:xfrm>
          <a:off x="457200" y="1920875"/>
          <a:ext cx="4757742" cy="4433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5357818" y="1920085"/>
            <a:ext cx="3328982" cy="4434840"/>
          </a:xfrm>
        </p:spPr>
        <p:txBody>
          <a:bodyPr>
            <a:normAutofit fontScale="92500" lnSpcReduction="20000"/>
          </a:bodyPr>
          <a:lstStyle/>
          <a:p>
            <a:pPr marL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Учащиеся начальной школы активно занимаются спортом.</a:t>
            </a:r>
          </a:p>
          <a:p>
            <a:r>
              <a:rPr lang="ru-RU" dirty="0" smtClean="0">
                <a:latin typeface="+mj-lt"/>
              </a:rPr>
              <a:t>1 «А» – 6 человек</a:t>
            </a:r>
          </a:p>
          <a:p>
            <a:r>
              <a:rPr lang="ru-RU" dirty="0" smtClean="0">
                <a:latin typeface="+mj-lt"/>
              </a:rPr>
              <a:t>1 «Б» – 18 человек</a:t>
            </a:r>
          </a:p>
          <a:p>
            <a:r>
              <a:rPr lang="ru-RU" dirty="0" smtClean="0">
                <a:latin typeface="+mj-lt"/>
              </a:rPr>
              <a:t>2 «А» – 25 человек</a:t>
            </a:r>
          </a:p>
          <a:p>
            <a:r>
              <a:rPr lang="ru-RU" dirty="0" smtClean="0">
                <a:latin typeface="+mj-lt"/>
              </a:rPr>
              <a:t>2 «Б» – 5 человек</a:t>
            </a:r>
          </a:p>
          <a:p>
            <a:r>
              <a:rPr lang="ru-RU" dirty="0" smtClean="0">
                <a:latin typeface="+mj-lt"/>
              </a:rPr>
              <a:t>3 «А» – 16 человек</a:t>
            </a:r>
          </a:p>
          <a:p>
            <a:r>
              <a:rPr lang="ru-RU" dirty="0" smtClean="0">
                <a:latin typeface="+mj-lt"/>
              </a:rPr>
              <a:t>3 «Б» – 10 человек</a:t>
            </a:r>
          </a:p>
          <a:p>
            <a:r>
              <a:rPr lang="ru-RU" dirty="0" smtClean="0">
                <a:latin typeface="+mj-lt"/>
              </a:rPr>
              <a:t>4 «А» – 17 человек</a:t>
            </a:r>
          </a:p>
          <a:p>
            <a:r>
              <a:rPr lang="ru-RU" dirty="0" smtClean="0">
                <a:latin typeface="+mj-lt"/>
              </a:rPr>
              <a:t>4 «Б» – 21 человек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685800" y="5072074"/>
            <a:ext cx="7886728" cy="1176326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rgbClr val="C00000"/>
                </a:solidFill>
                <a:latin typeface="+mj-lt"/>
              </a:rPr>
              <a:t>Плавание </a:t>
            </a:r>
            <a:r>
              <a:rPr lang="ru-RU" sz="2000" dirty="0" smtClean="0">
                <a:latin typeface="+mj-lt"/>
              </a:rPr>
              <a:t>– самый полезный вид спорта! И как следствие  - самый популярный среди учащихся начальной школы. </a:t>
            </a:r>
            <a:endParaRPr lang="ru-RU" sz="2000" dirty="0">
              <a:latin typeface="+mj-lt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half" idx="1"/>
          </p:nvPr>
        </p:nvGraphicFramePr>
        <p:xfrm>
          <a:off x="642910" y="1000108"/>
          <a:ext cx="804389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Анкетирование</a:t>
            </a:r>
            <a:r>
              <a:rPr lang="ru-RU" sz="8800" b="1" dirty="0" smtClean="0"/>
              <a:t> </a:t>
            </a:r>
            <a:br>
              <a:rPr lang="ru-RU" sz="8800" b="1" dirty="0" smtClean="0"/>
            </a:br>
            <a:r>
              <a:rPr lang="ru-RU" sz="2800" b="1" dirty="0" smtClean="0"/>
              <a:t>среди учителей средней школы № 1 г.Щекино</a:t>
            </a:r>
            <a:endParaRPr lang="ru-RU" sz="2800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457200" y="2071678"/>
          <a:ext cx="5400684" cy="4289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5786446" y="2285992"/>
            <a:ext cx="3143272" cy="4131472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9</a:t>
            </a:r>
            <a:r>
              <a:rPr lang="ru-RU" sz="1700" dirty="0" smtClean="0">
                <a:latin typeface="+mj-lt"/>
              </a:rPr>
              <a:t> из 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38</a:t>
            </a:r>
            <a:r>
              <a:rPr lang="ru-RU" sz="1700" dirty="0" smtClean="0">
                <a:latin typeface="+mj-lt"/>
              </a:rPr>
              <a:t> учителей нашей школы посещают бассейн, что составляет всего </a:t>
            </a:r>
            <a:r>
              <a:rPr lang="ru-RU" sz="2000" dirty="0" smtClean="0">
                <a:solidFill>
                  <a:srgbClr val="C00000"/>
                </a:solidFill>
                <a:latin typeface="+mj-lt"/>
              </a:rPr>
              <a:t>23%. </a:t>
            </a:r>
          </a:p>
          <a:p>
            <a:pPr marL="0">
              <a:spcBef>
                <a:spcPts val="0"/>
              </a:spcBef>
              <a:buNone/>
            </a:pPr>
            <a:endParaRPr lang="ru-RU" sz="1700" dirty="0" smtClean="0">
              <a:latin typeface="+mj-lt"/>
            </a:endParaRPr>
          </a:p>
          <a:p>
            <a:pPr marL="0">
              <a:spcBef>
                <a:spcPts val="0"/>
              </a:spcBef>
              <a:buNone/>
            </a:pPr>
            <a:r>
              <a:rPr lang="ru-RU" sz="1700" dirty="0" smtClean="0">
                <a:latin typeface="+mj-lt"/>
              </a:rPr>
              <a:t>Поэтому мои рекомендации:</a:t>
            </a:r>
          </a:p>
          <a:p>
            <a:pPr marL="0">
              <a:spcBef>
                <a:spcPts val="0"/>
              </a:spcBef>
              <a:buNone/>
            </a:pPr>
            <a:r>
              <a:rPr lang="ru-RU" sz="1700" dirty="0" smtClean="0">
                <a:latin typeface="+mj-lt"/>
              </a:rPr>
              <a:t>Если Вашему организму не хватает тонуса?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700" dirty="0" smtClean="0">
                <a:latin typeface="+mj-lt"/>
              </a:rPr>
              <a:t>Вы хотите привести свое тело в форму к лету?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700" dirty="0" smtClean="0">
                <a:latin typeface="+mj-lt"/>
              </a:rPr>
              <a:t>Или Вам нужна дополнительная порция бодрости? </a:t>
            </a:r>
          </a:p>
          <a:p>
            <a:pPr marL="0">
              <a:spcBef>
                <a:spcPts val="0"/>
              </a:spcBef>
              <a:buNone/>
            </a:pPr>
            <a:r>
              <a:rPr lang="ru-RU" sz="1700" dirty="0" smtClean="0">
                <a:solidFill>
                  <a:srgbClr val="C00000"/>
                </a:solidFill>
                <a:latin typeface="+mj-lt"/>
              </a:rPr>
              <a:t>Идеальный выход – бассейн!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Мяуч пользователь\Documents\Для Лены Щевьевой\73-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2608" y="0"/>
            <a:ext cx="4671392" cy="4671392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7524"/>
          </a:xfrm>
        </p:spPr>
        <p:txBody>
          <a:bodyPr>
            <a:noAutofit/>
          </a:bodyPr>
          <a:lstStyle/>
          <a:p>
            <a:pPr algn="ctr"/>
            <a:r>
              <a:rPr lang="ru-RU" sz="3500" b="1" dirty="0" smtClean="0">
                <a:solidFill>
                  <a:schemeClr val="bg2">
                    <a:lumMod val="10000"/>
                  </a:schemeClr>
                </a:solidFill>
              </a:rPr>
              <a:t>Пловцы нашей школы </a:t>
            </a:r>
            <a:br>
              <a:rPr lang="ru-RU" sz="35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500" b="1" dirty="0" smtClean="0">
                <a:solidFill>
                  <a:schemeClr val="bg2">
                    <a:lumMod val="10000"/>
                  </a:schemeClr>
                </a:solidFill>
              </a:rPr>
              <a:t>- всем пример!</a:t>
            </a:r>
            <a:endParaRPr lang="ru-RU" sz="35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500034" y="1785926"/>
            <a:ext cx="8186766" cy="4538674"/>
          </a:xfrm>
        </p:spPr>
        <p:txBody>
          <a:bodyPr>
            <a:normAutofit fontScale="70000" lnSpcReduction="20000"/>
          </a:bodyPr>
          <a:lstStyle/>
          <a:p>
            <a:pPr marL="0" indent="457200">
              <a:spcBef>
                <a:spcPts val="0"/>
              </a:spcBef>
              <a:buNone/>
            </a:pPr>
            <a:r>
              <a:rPr lang="ru-RU" b="1" dirty="0" smtClean="0">
                <a:latin typeface="+mj-lt"/>
              </a:rPr>
              <a:t>Среди учеников нашей школы есть ребята которые уже добились хороших результатов в плавании и их имена украшают школьную доску почета. </a:t>
            </a:r>
          </a:p>
          <a:p>
            <a:pPr marL="0" indent="457200">
              <a:spcBef>
                <a:spcPts val="0"/>
              </a:spcBef>
              <a:buNone/>
            </a:pPr>
            <a:endParaRPr lang="ru-RU" dirty="0" smtClean="0">
              <a:latin typeface="+mj-lt"/>
            </a:endParaRPr>
          </a:p>
          <a:p>
            <a:pPr marL="0" indent="457200">
              <a:spcBef>
                <a:spcPts val="0"/>
              </a:spcBef>
              <a:buNone/>
            </a:pPr>
            <a:r>
              <a:rPr lang="ru-RU" b="1" dirty="0" smtClean="0">
                <a:latin typeface="+mj-lt"/>
              </a:rPr>
              <a:t>Мне было интересно разузнать у них: </a:t>
            </a:r>
          </a:p>
          <a:p>
            <a:pPr marL="0" indent="457200">
              <a:spcBef>
                <a:spcPts val="0"/>
              </a:spcBef>
              <a:buNone/>
            </a:pPr>
            <a:endParaRPr lang="ru-RU" b="1" dirty="0" smtClean="0">
              <a:latin typeface="+mj-lt"/>
            </a:endParaRPr>
          </a:p>
          <a:p>
            <a:pPr marL="360000" indent="144000">
              <a:spcBef>
                <a:spcPts val="0"/>
              </a:spcBef>
            </a:pPr>
            <a:r>
              <a:rPr lang="ru-RU" b="1" dirty="0" smtClean="0">
                <a:latin typeface="+mj-lt"/>
              </a:rPr>
              <a:t>когда впервые они пришли в бассейн?</a:t>
            </a:r>
          </a:p>
          <a:p>
            <a:pPr marL="360000" indent="144000">
              <a:spcBef>
                <a:spcPts val="0"/>
              </a:spcBef>
            </a:pPr>
            <a:r>
              <a:rPr lang="ru-RU" b="1" dirty="0" smtClean="0">
                <a:latin typeface="+mj-lt"/>
              </a:rPr>
              <a:t>как регулярно они занимаются плаванием?</a:t>
            </a:r>
          </a:p>
          <a:p>
            <a:pPr marL="360000" indent="144000">
              <a:spcBef>
                <a:spcPts val="0"/>
              </a:spcBef>
            </a:pPr>
            <a:r>
              <a:rPr lang="ru-RU" b="1" dirty="0" smtClean="0">
                <a:latin typeface="+mj-lt"/>
              </a:rPr>
              <a:t>на каких соревнованиях успели поучаствовать?</a:t>
            </a:r>
          </a:p>
          <a:p>
            <a:pPr marL="360000" indent="144000">
              <a:spcBef>
                <a:spcPts val="0"/>
              </a:spcBef>
            </a:pPr>
            <a:r>
              <a:rPr lang="ru-RU" b="1" dirty="0" smtClean="0">
                <a:latin typeface="+mj-lt"/>
              </a:rPr>
              <a:t>какую пользу они извлекают из своего увлечения?</a:t>
            </a:r>
          </a:p>
          <a:p>
            <a:pPr marL="360000" indent="144000">
              <a:spcBef>
                <a:spcPts val="0"/>
              </a:spcBef>
            </a:pPr>
            <a:r>
              <a:rPr lang="ru-RU" b="1" dirty="0" smtClean="0">
                <a:latin typeface="+mj-lt"/>
              </a:rPr>
              <a:t>и много других вопросов!</a:t>
            </a:r>
          </a:p>
          <a:p>
            <a:pPr marL="0" indent="457200" algn="just">
              <a:spcBef>
                <a:spcPts val="0"/>
              </a:spcBef>
              <a:buNone/>
            </a:pPr>
            <a:endParaRPr lang="ru-RU" b="1" dirty="0" smtClean="0">
              <a:latin typeface="+mj-lt"/>
            </a:endParaRPr>
          </a:p>
          <a:p>
            <a:pPr marL="0" indent="457200" algn="just">
              <a:spcBef>
                <a:spcPts val="0"/>
              </a:spcBef>
              <a:buNone/>
            </a:pPr>
            <a:r>
              <a:rPr lang="ru-RU" b="1" dirty="0" smtClean="0">
                <a:latin typeface="+mj-lt"/>
              </a:rPr>
              <a:t>По итогам взятого у ребят интервью я поняла, что плавание для каждого из них является не просто увлечением для укрепления здоровья и закалки, а любимым делом их жизни, что очень важно для достижения высоких результатов на  соревнованиях. Кроме того, плавание дисциплинирует, снимает стресс, делает тело спортивным и даже спасает жизнь.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b="1" dirty="0" smtClean="0">
                <a:latin typeface="+mj-lt"/>
              </a:rPr>
              <a:t>Теперь равняясь на этих трудолюбивых и успешных ребят я твердо решила, что буду продолжать регулярно заниматься плаванием! И служить таким же хорошим примером для младшего брата, который в свои 4 года уже посещает бассейн!</a:t>
            </a:r>
          </a:p>
          <a:p>
            <a:pPr>
              <a:buNone/>
            </a:pP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Введение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136330"/>
          </a:xfrm>
        </p:spPr>
        <p:txBody>
          <a:bodyPr>
            <a:normAutofit fontScale="62500" lnSpcReduction="20000"/>
          </a:bodyPr>
          <a:lstStyle/>
          <a:p>
            <a:pPr marL="0" indent="274320" algn="just">
              <a:buNone/>
            </a:pPr>
            <a:r>
              <a:rPr lang="ru-RU" dirty="0" smtClean="0">
                <a:latin typeface="+mj-lt"/>
              </a:rPr>
              <a:t>Люди во все времена увлекались спортом. Некоторым людям нравятся спокойные виды спорта, а другие предпочитают активные. Немало тех, кто активно занимается в спортивных секциях, посещает бассейны и стадионы, зимой встаёт на лыжи и коньки. Я занимаюсь плаванием, которому и посвятила свою исследовательскую работу.</a:t>
            </a:r>
          </a:p>
          <a:p>
            <a:pPr algn="just"/>
            <a:endParaRPr lang="ru-RU" dirty="0" smtClean="0"/>
          </a:p>
        </p:txBody>
      </p:sp>
      <p:pic>
        <p:nvPicPr>
          <p:cNvPr id="11" name="Содержимое 3" descr="20171114_191756 - копия.jpg"/>
          <p:cNvPicPr>
            <a:picLocks noChangeAspect="1"/>
          </p:cNvPicPr>
          <p:nvPr/>
        </p:nvPicPr>
        <p:blipFill>
          <a:blip r:embed="rId3" cstate="print"/>
          <a:srcRect l="21926" t="43798"/>
          <a:stretch>
            <a:fillRect/>
          </a:stretch>
        </p:blipFill>
        <p:spPr>
          <a:xfrm>
            <a:off x="1571604" y="3071810"/>
            <a:ext cx="6143668" cy="3316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642918"/>
            <a:ext cx="2212848" cy="1582621"/>
          </a:xfrm>
        </p:spPr>
        <p:txBody>
          <a:bodyPr>
            <a:normAutofit/>
          </a:bodyPr>
          <a:lstStyle/>
          <a:p>
            <a:r>
              <a:rPr lang="ru-RU" sz="3500" dirty="0" smtClean="0"/>
              <a:t>Кузина Виктория</a:t>
            </a:r>
            <a:br>
              <a:rPr lang="ru-RU" sz="3500" dirty="0" smtClean="0"/>
            </a:br>
            <a:r>
              <a:rPr lang="ru-RU" sz="2200" dirty="0" smtClean="0"/>
              <a:t>2</a:t>
            </a:r>
            <a:r>
              <a:rPr lang="ru-RU" dirty="0" smtClean="0"/>
              <a:t> «А» класс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9600" y="2285992"/>
            <a:ext cx="2390764" cy="3714776"/>
          </a:xfrm>
        </p:spPr>
        <p:txBody>
          <a:bodyPr>
            <a:normAutofit lnSpcReduction="10000"/>
          </a:bodyPr>
          <a:lstStyle/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Виктория занимается плаванием с 5 лет.</a:t>
            </a:r>
          </a:p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Занятия проходят круглогодично 4-5 раз в неделю.</a:t>
            </a:r>
          </a:p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За небольшое количество времени, что Вика занимается плаванием, она уже успела поучаствовать несколько раз в областных соревнованиях.</a:t>
            </a:r>
          </a:p>
          <a:p>
            <a:pPr indent="10800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Имеет 6 медалей </a:t>
            </a:r>
          </a:p>
          <a:p>
            <a:pPr indent="108000">
              <a:spcBef>
                <a:spcPts val="0"/>
              </a:spcBef>
              <a:spcAft>
                <a:spcPts val="600"/>
              </a:spcAft>
            </a:pPr>
            <a:r>
              <a:rPr lang="ru-RU" dirty="0" smtClean="0">
                <a:latin typeface="+mj-lt"/>
              </a:rPr>
              <a:t>(5 за </a:t>
            </a:r>
            <a:r>
              <a:rPr lang="en-US" dirty="0" smtClean="0">
                <a:latin typeface="+mj-lt"/>
              </a:rPr>
              <a:t>I </a:t>
            </a:r>
            <a:r>
              <a:rPr lang="ru-RU" dirty="0" smtClean="0">
                <a:latin typeface="+mj-lt"/>
              </a:rPr>
              <a:t>и 1 за </a:t>
            </a:r>
            <a:r>
              <a:rPr lang="en-US" dirty="0" smtClean="0">
                <a:latin typeface="+mj-lt"/>
              </a:rPr>
              <a:t>III </a:t>
            </a:r>
            <a:r>
              <a:rPr lang="ru-RU" dirty="0" smtClean="0">
                <a:latin typeface="+mj-lt"/>
              </a:rPr>
              <a:t>место</a:t>
            </a:r>
            <a:r>
              <a:rPr lang="en-US" dirty="0" smtClean="0">
                <a:latin typeface="+mj-lt"/>
              </a:rPr>
              <a:t>)</a:t>
            </a:r>
            <a:r>
              <a:rPr lang="ru-RU" dirty="0" smtClean="0">
                <a:latin typeface="+mj-lt"/>
              </a:rPr>
              <a:t>.</a:t>
            </a:r>
          </a:p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Плавание приносит ей удовольствие и укрепляет ее здоровье. И как отметила сама Виктория – болеть она стала заметно реже.</a:t>
            </a:r>
            <a:endParaRPr lang="ru-RU" dirty="0">
              <a:latin typeface="+mj-lt"/>
            </a:endParaRPr>
          </a:p>
        </p:txBody>
      </p:sp>
      <p:pic>
        <p:nvPicPr>
          <p:cNvPr id="8" name="Рисунок 7" descr="IMG-5ed86bf35eea766c0f79575a9065fa45-V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8082" b="18082"/>
          <a:stretch>
            <a:fillRect/>
          </a:stretch>
        </p:blipFill>
        <p:spPr>
          <a:xfrm rot="420000">
            <a:off x="3130947" y="907332"/>
            <a:ext cx="5411640" cy="4607931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642918"/>
            <a:ext cx="2212848" cy="1582621"/>
          </a:xfrm>
        </p:spPr>
        <p:txBody>
          <a:bodyPr>
            <a:normAutofit/>
          </a:bodyPr>
          <a:lstStyle/>
          <a:p>
            <a:r>
              <a:rPr lang="ru-RU" sz="3500" dirty="0" smtClean="0"/>
              <a:t>Трошин</a:t>
            </a:r>
            <a:br>
              <a:rPr lang="ru-RU" sz="3500" dirty="0" smtClean="0"/>
            </a:br>
            <a:r>
              <a:rPr lang="ru-RU" sz="3500" dirty="0" smtClean="0"/>
              <a:t>Андрей</a:t>
            </a:r>
            <a:br>
              <a:rPr lang="ru-RU" sz="3500" dirty="0" smtClean="0"/>
            </a:br>
            <a:r>
              <a:rPr lang="ru-RU" sz="2200" dirty="0" smtClean="0"/>
              <a:t>7</a:t>
            </a:r>
            <a:r>
              <a:rPr lang="ru-RU" dirty="0" smtClean="0"/>
              <a:t> «Б» класс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609600" y="2285992"/>
            <a:ext cx="2390764" cy="3714776"/>
          </a:xfrm>
        </p:spPr>
        <p:txBody>
          <a:bodyPr>
            <a:normAutofit/>
          </a:bodyPr>
          <a:lstStyle/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Занимается плаванием с 1 класса (7 лет)</a:t>
            </a:r>
          </a:p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Занятия проходят 6 раз в неделю по 1,5 часа.</a:t>
            </a:r>
          </a:p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Андрей участвовал в региональных и областных соревнованиях.</a:t>
            </a:r>
          </a:p>
          <a:p>
            <a:pPr indent="108000">
              <a:spcBef>
                <a:spcPts val="0"/>
              </a:spcBef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Имеет 19 медалей </a:t>
            </a:r>
          </a:p>
          <a:p>
            <a:pPr indent="108000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+mj-lt"/>
              </a:rPr>
              <a:t>за </a:t>
            </a:r>
            <a:r>
              <a:rPr lang="en-US" dirty="0" smtClean="0">
                <a:latin typeface="+mj-lt"/>
              </a:rPr>
              <a:t>I </a:t>
            </a:r>
            <a:r>
              <a:rPr lang="ru-RU" dirty="0" smtClean="0">
                <a:latin typeface="+mj-lt"/>
              </a:rPr>
              <a:t>место – 6</a:t>
            </a:r>
          </a:p>
          <a:p>
            <a:pPr indent="108000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+mj-lt"/>
              </a:rPr>
              <a:t>За </a:t>
            </a:r>
            <a:r>
              <a:rPr lang="en-US" dirty="0" smtClean="0">
                <a:latin typeface="+mj-lt"/>
              </a:rPr>
              <a:t>II </a:t>
            </a:r>
            <a:r>
              <a:rPr lang="ru-RU" dirty="0" smtClean="0">
                <a:latin typeface="+mj-lt"/>
              </a:rPr>
              <a:t>место – 7</a:t>
            </a:r>
          </a:p>
          <a:p>
            <a:pPr indent="108000">
              <a:lnSpc>
                <a:spcPct val="110000"/>
              </a:lnSpc>
              <a:spcBef>
                <a:spcPts val="0"/>
              </a:spcBef>
            </a:pPr>
            <a:r>
              <a:rPr lang="ru-RU" dirty="0" smtClean="0">
                <a:latin typeface="+mj-lt"/>
              </a:rPr>
              <a:t>За </a:t>
            </a:r>
            <a:r>
              <a:rPr lang="en-US" dirty="0" smtClean="0">
                <a:latin typeface="+mj-lt"/>
              </a:rPr>
              <a:t>III </a:t>
            </a:r>
            <a:r>
              <a:rPr lang="ru-RU" dirty="0" smtClean="0">
                <a:latin typeface="+mj-lt"/>
              </a:rPr>
              <a:t>место - 6.</a:t>
            </a:r>
          </a:p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Плавание помогает Андрею в поддержании здоровья и иммунитета, тренирует тело и силу воли, закаляет характер.</a:t>
            </a:r>
            <a:endParaRPr lang="ru-RU" dirty="0">
              <a:latin typeface="+mj-lt"/>
            </a:endParaRPr>
          </a:p>
        </p:txBody>
      </p:sp>
      <p:sp>
        <p:nvSpPr>
          <p:cNvPr id="5" name="Рисунок 4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Мяуч пользователь\Documents\Для Лены Щевьевой\IMG-8320e57921256b826f98753d717248a1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32012">
            <a:off x="3099009" y="1127110"/>
            <a:ext cx="5666029" cy="410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C:\Users\Мяуч пользователь\Documents\Для Лены Щевьевой\даниил федор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4276">
            <a:off x="3007263" y="1100361"/>
            <a:ext cx="5711398" cy="41783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85794"/>
            <a:ext cx="2212848" cy="1582621"/>
          </a:xfrm>
        </p:spPr>
        <p:txBody>
          <a:bodyPr>
            <a:normAutofit fontScale="90000"/>
          </a:bodyPr>
          <a:lstStyle/>
          <a:p>
            <a:r>
              <a:rPr lang="ru-RU" sz="3900" b="1" dirty="0" smtClean="0"/>
              <a:t>Федоров Даниил </a:t>
            </a:r>
            <a:br>
              <a:rPr lang="ru-RU" sz="3900" b="1" dirty="0" smtClean="0"/>
            </a:br>
            <a:r>
              <a:rPr lang="ru-RU" sz="2200" b="1" dirty="0" smtClean="0"/>
              <a:t>8 «Б» класс</a:t>
            </a:r>
            <a:endParaRPr lang="ru-RU" sz="22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type="body" sz="half" idx="2"/>
          </p:nvPr>
        </p:nvSpPr>
        <p:spPr>
          <a:xfrm>
            <a:off x="609600" y="2357430"/>
            <a:ext cx="2209800" cy="3429024"/>
          </a:xfrm>
        </p:spPr>
        <p:txBody>
          <a:bodyPr>
            <a:normAutofit lnSpcReduction="10000"/>
          </a:bodyPr>
          <a:lstStyle/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Заниматься плаванием начал в 3 классе.</a:t>
            </a:r>
          </a:p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На занятия ходит каждый сезон, 4 раза в неделю.</a:t>
            </a:r>
          </a:p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Участвовал в областных, всероссийских и международных соревнованиях. </a:t>
            </a:r>
          </a:p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Имеет в копилке побед 25 медалей и 3 кубка.</a:t>
            </a:r>
          </a:p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Заниматься плаванием ему очень нравится. Не имеет проблем со здоровьем – болеет очень редко.</a:t>
            </a:r>
            <a:endParaRPr lang="ru-RU" dirty="0">
              <a:latin typeface="+mj-lt"/>
            </a:endParaRPr>
          </a:p>
        </p:txBody>
      </p:sp>
      <p:sp>
        <p:nvSpPr>
          <p:cNvPr id="9" name="Содержимое 4"/>
          <p:cNvSpPr txBox="1">
            <a:spLocks/>
          </p:cNvSpPr>
          <p:nvPr/>
        </p:nvSpPr>
        <p:spPr>
          <a:xfrm>
            <a:off x="2928926" y="5500702"/>
            <a:ext cx="5286412" cy="571504"/>
          </a:xfrm>
          <a:prstGeom prst="rect">
            <a:avLst/>
          </a:prstGeom>
        </p:spPr>
        <p:txBody>
          <a:bodyPr vert="horz" lIns="64008" rIns="45720" bIns="45720" anchor="t">
            <a:normAutofit/>
          </a:bodyPr>
          <a:lstStyle/>
          <a:p>
            <a:pPr marL="0" marR="0" lvl="0" indent="10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3"/>
              </a:buClr>
              <a:buSzPct val="95000"/>
              <a:buFont typeface="Arial" pitchFamily="34" charset="0"/>
              <a:buChar char="•"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99792" y="5589240"/>
            <a:ext cx="55721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 smtClean="0">
                <a:solidFill>
                  <a:srgbClr val="C00000"/>
                </a:solidFill>
                <a:latin typeface="+mj-lt"/>
              </a:rPr>
              <a:t>Даниил Фёдоров. Как рыба в воде! Медаль? На всех соревнованиях года в призерах!!! Стабильность! Качество! Мастерство!(стренер: Трофимова О.В.)</a:t>
            </a:r>
            <a:endParaRPr lang="ru-RU" sz="15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10245" name="Picture 5" descr="C:\Users\Мяуч пользователь\Documents\Для Лены Щевьевой\федор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88640"/>
            <a:ext cx="2707012" cy="4060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2212848" cy="1582621"/>
          </a:xfrm>
        </p:spPr>
        <p:txBody>
          <a:bodyPr>
            <a:noAutofit/>
          </a:bodyPr>
          <a:lstStyle/>
          <a:p>
            <a:r>
              <a:rPr lang="ru-RU" sz="3500" dirty="0" smtClean="0"/>
              <a:t>Яковлева</a:t>
            </a:r>
            <a:br>
              <a:rPr lang="ru-RU" sz="3500" dirty="0" smtClean="0"/>
            </a:br>
            <a:r>
              <a:rPr lang="ru-RU" sz="3500" dirty="0" smtClean="0"/>
              <a:t>Дарья </a:t>
            </a:r>
            <a:br>
              <a:rPr lang="ru-RU" sz="3500" dirty="0" smtClean="0"/>
            </a:br>
            <a:r>
              <a:rPr lang="ru-RU" dirty="0" smtClean="0"/>
              <a:t>10 класс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2357430"/>
            <a:ext cx="2319326" cy="3500462"/>
          </a:xfrm>
        </p:spPr>
        <p:txBody>
          <a:bodyPr>
            <a:normAutofit fontScale="92500" lnSpcReduction="10000"/>
          </a:bodyPr>
          <a:lstStyle/>
          <a:p>
            <a:pPr indent="10800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Дарья занимается плаванием с 5 лет.</a:t>
            </a:r>
          </a:p>
          <a:p>
            <a:pPr indent="10800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Ее тренировки проходят каждый день в </a:t>
            </a:r>
            <a:r>
              <a:rPr lang="ru-RU" dirty="0" err="1" smtClean="0">
                <a:latin typeface="+mj-lt"/>
              </a:rPr>
              <a:t>БассейнеТулГУ</a:t>
            </a:r>
            <a:r>
              <a:rPr lang="ru-RU" dirty="0" smtClean="0">
                <a:latin typeface="+mj-lt"/>
              </a:rPr>
              <a:t> (г.Тула).</a:t>
            </a:r>
          </a:p>
          <a:p>
            <a:pPr indent="10800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Дарья успела поучаствовать в областных и всероссийских соревнованиях. На которых заслуженно заработала более 100 медалей, более 80 из которых за первое место.</a:t>
            </a:r>
          </a:p>
          <a:p>
            <a:pPr indent="10800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Дарья имеет спортивный разряд – КМС (кандидат в мастера спорта России). </a:t>
            </a:r>
          </a:p>
          <a:p>
            <a:pPr indent="108000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Ее мечта – получить спортивное звание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«Мастер спорта России»</a:t>
            </a:r>
            <a:r>
              <a:rPr lang="ru-RU" dirty="0" smtClean="0">
                <a:latin typeface="+mj-lt"/>
              </a:rPr>
              <a:t> и попасть в олимпийскую сборную России!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IMG-40c4288d78bb854d0f3de58815bacf32-V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21639" b="21639"/>
          <a:stretch>
            <a:fillRect/>
          </a:stretch>
        </p:blipFill>
        <p:spPr>
          <a:xfrm rot="420000">
            <a:off x="3172574" y="928102"/>
            <a:ext cx="5322617" cy="4539214"/>
          </a:xfrm>
        </p:spPr>
      </p:pic>
      <p:sp>
        <p:nvSpPr>
          <p:cNvPr id="5" name="Текст 2"/>
          <p:cNvSpPr txBox="1">
            <a:spLocks/>
          </p:cNvSpPr>
          <p:nvPr/>
        </p:nvSpPr>
        <p:spPr>
          <a:xfrm>
            <a:off x="2843808" y="5589240"/>
            <a:ext cx="4857784" cy="785818"/>
          </a:xfrm>
          <a:prstGeom prst="rect">
            <a:avLst/>
          </a:prstGeom>
        </p:spPr>
        <p:txBody>
          <a:bodyPr vert="horz" lIns="64008" rIns="45720" bIns="45720" anchor="t">
            <a:normAutofit fontScale="85000" lnSpcReduction="20000"/>
          </a:bodyPr>
          <a:lstStyle/>
          <a:p>
            <a:pPr marL="0" marR="0" lvl="0" indent="1080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Сегодня Дарья – сильнейшая брассистка в Тульской области на спринтерских дистанциях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50 и 100 метров.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3"/>
              </a:buClr>
              <a:buSzPct val="95000"/>
              <a:buFontTx/>
              <a:buNone/>
              <a:tabLst/>
              <a:defRPr/>
            </a:pP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3143272" cy="1582621"/>
          </a:xfrm>
        </p:spPr>
        <p:txBody>
          <a:bodyPr>
            <a:noAutofit/>
          </a:bodyPr>
          <a:lstStyle/>
          <a:p>
            <a:r>
              <a:rPr lang="ru-RU" sz="3500" b="1" dirty="0" smtClean="0"/>
              <a:t>Климавичюс Артем </a:t>
            </a:r>
            <a:br>
              <a:rPr lang="ru-RU" sz="3500" b="1" dirty="0" smtClean="0"/>
            </a:br>
            <a:r>
              <a:rPr lang="ru-RU" b="1" dirty="0" smtClean="0"/>
              <a:t>11 класс</a:t>
            </a:r>
            <a:endParaRPr lang="ru-RU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09600" y="2428868"/>
            <a:ext cx="2390764" cy="3571900"/>
          </a:xfrm>
        </p:spPr>
        <p:txBody>
          <a:bodyPr>
            <a:normAutofit fontScale="85000" lnSpcReduction="20000"/>
          </a:bodyPr>
          <a:lstStyle/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Артем занимается плаванием уже 11 лет (с 1 класса).</a:t>
            </a:r>
          </a:p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Его тренировки проходят в доме спорта «Юбилейный» круглый год, 7 раз в неделю под руководством тренера – Сизаря Н.Н.</a:t>
            </a:r>
          </a:p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Участвовал в областных и всероссийских соревнованиях.</a:t>
            </a:r>
          </a:p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За успехи в плавании имеет более 100 медалей и 15 кубков</a:t>
            </a:r>
            <a:r>
              <a:rPr lang="ru-RU" dirty="0">
                <a:latin typeface="+mj-lt"/>
              </a:rPr>
              <a:t>. И</a:t>
            </a:r>
            <a:r>
              <a:rPr lang="ru-RU" dirty="0" smtClean="0">
                <a:latin typeface="+mj-lt"/>
              </a:rPr>
              <a:t>меет </a:t>
            </a:r>
            <a:r>
              <a:rPr lang="ru-RU" dirty="0">
                <a:latin typeface="+mj-lt"/>
              </a:rPr>
              <a:t>спортивный разряд – КМС (кандидат в мастера спорта России</a:t>
            </a:r>
            <a:endParaRPr lang="ru-RU" dirty="0" smtClean="0">
              <a:latin typeface="+mj-lt"/>
            </a:endParaRPr>
          </a:p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Занятия плаванием Артему помогают поддерживать мышцы всего тела в тонусе, быть закаленным и меньше болеть.</a:t>
            </a:r>
          </a:p>
          <a:p>
            <a:pPr indent="1080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dirty="0" smtClean="0">
                <a:latin typeface="+mj-lt"/>
              </a:rPr>
              <a:t>Так же как и я, Артем считает, что плавание – вид спорта для всех возрастов.</a:t>
            </a:r>
          </a:p>
          <a:p>
            <a:endParaRPr lang="ru-RU" dirty="0"/>
          </a:p>
        </p:txBody>
      </p:sp>
      <p:pic>
        <p:nvPicPr>
          <p:cNvPr id="10" name="Рисунок 9" descr="IMG-ebea5863931afbb7ccce8c0576234b8b-V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8082" b="18082"/>
          <a:stretch>
            <a:fillRect/>
          </a:stretch>
        </p:blipFill>
        <p:spPr>
          <a:xfrm rot="420000">
            <a:off x="3175408" y="860259"/>
            <a:ext cx="5394089" cy="4590088"/>
          </a:xfrm>
        </p:spPr>
      </p:pic>
      <p:pic>
        <p:nvPicPr>
          <p:cNvPr id="11266" name="Picture 2" descr="C:\Users\Мяуч пользователь\Documents\Для Лены Щевьевой\артём.jpg"/>
          <p:cNvPicPr>
            <a:picLocks noChangeAspect="1" noChangeArrowheads="1"/>
          </p:cNvPicPr>
          <p:nvPr/>
        </p:nvPicPr>
        <p:blipFill>
          <a:blip r:embed="rId4" cstate="print"/>
          <a:srcRect l="7001" r="8284"/>
          <a:stretch>
            <a:fillRect/>
          </a:stretch>
        </p:blipFill>
        <p:spPr bwMode="auto">
          <a:xfrm rot="478514">
            <a:off x="5226576" y="632638"/>
            <a:ext cx="3111505" cy="2444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Подведем итоги и сделаем выводы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3993850"/>
          </a:xfrm>
        </p:spPr>
        <p:txBody>
          <a:bodyPr>
            <a:normAutofit fontScale="77500" lnSpcReduction="20000"/>
          </a:bodyPr>
          <a:lstStyle/>
          <a:p>
            <a:pPr marL="0"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+mj-lt"/>
              </a:rPr>
              <a:t>Плавание благотворно влияет на функции центральной нервной системы: силу, подвижность и уравновешенность нервных процессов и, в конечном результате, на умственную деятельность. Вот почему учащиеся, постоянно занимающиеся спортом, лучше успевают по общеобразовательным предметам.</a:t>
            </a:r>
          </a:p>
          <a:p>
            <a:pPr marL="0"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+mj-lt"/>
              </a:rPr>
              <a:t>Спортсмены не боятся резких охлаждений, меньше болеют простудными заболеваниями, в том числе ангинами и гриппом. Вследствие этого реже пропускают занятия, что также положительно отражается на успеваемости. </a:t>
            </a:r>
          </a:p>
          <a:p>
            <a:pPr marL="0" algn="just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latin typeface="+mj-lt"/>
              </a:rPr>
              <a:t>Если мы говорим о спорте, который одновременно позволяет оставаться в хорошей физической форме, успокаивает нервы, учит контролировать дыхание, стимулирует кровообращение и не дает нагрузки на суставы - то здесь ни один другой вид спорта не сравнится с </a:t>
            </a:r>
            <a:r>
              <a:rPr lang="ru-RU" dirty="0" smtClean="0">
                <a:solidFill>
                  <a:srgbClr val="C00000"/>
                </a:solidFill>
                <a:latin typeface="+mj-lt"/>
              </a:rPr>
              <a:t>плаванием!</a:t>
            </a:r>
            <a:r>
              <a:rPr lang="ru-RU" dirty="0" smtClean="0">
                <a:latin typeface="+mj-lt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29600" cy="250033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+mj-lt"/>
              </a:rPr>
              <a:t>Я начала заниматься плаванием еще в 1 классе. В бассейн меня и мой класс привел наш классный руководитель – Елена Борисовна, так как она не понаслышке знает, что, придя в первый класс дети начинают испытывать значительные </a:t>
            </a:r>
            <a:r>
              <a:rPr lang="ru-RU" smtClean="0">
                <a:latin typeface="+mj-lt"/>
              </a:rPr>
              <a:t>физические  </a:t>
            </a:r>
            <a:r>
              <a:rPr lang="ru-RU" dirty="0" smtClean="0">
                <a:latin typeface="+mj-lt"/>
              </a:rPr>
              <a:t>нагрузки на позвоночник, которые возникают во время учебы в школе. И я не стала исключением. Уже во втором классе мне был поставлен диагноз сколиоз 1 степени. По рекомендации доктора (заниматься плаванием, делать специальную зарядку и лечебный массаж) мама отдала меня в плавание. Сначала я ходила на занятия к тренеру вместе с мамой. А уже сегодня плавание стало моим увлечением! И я занимаюсь в секции плавания вместе с ребятами, под руководством тренера – Сизаря Н.Н., самостоятельно 5 раз в неделю.</a:t>
            </a:r>
          </a:p>
          <a:p>
            <a:pPr algn="just"/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3" descr="20180113_162518.jpg"/>
          <p:cNvPicPr>
            <a:picLocks noChangeAspect="1"/>
          </p:cNvPicPr>
          <p:nvPr/>
        </p:nvPicPr>
        <p:blipFill>
          <a:blip r:embed="rId3" cstate="print"/>
          <a:srcRect t="4738" b="20398"/>
          <a:stretch>
            <a:fillRect/>
          </a:stretch>
        </p:blipFill>
        <p:spPr>
          <a:xfrm>
            <a:off x="1785918" y="3071810"/>
            <a:ext cx="5852583" cy="3286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Мяуч пользователь\Documents\Для Лены Щевьевой\goggles-clipart-swim-meet-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708920"/>
            <a:ext cx="3031629" cy="298839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185738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>
                <a:latin typeface="+mj-lt"/>
              </a:rPr>
              <a:t>Плавание является уникальным видом физической активности. Специфические особенности воздействия плавания на организм связаны с активными движениями в водной среде. При этом, организм человека подвергается двойному воздействию: с одной стороны – физических упражнений, с другой – уникальных свойств водной среды, в которой выполняются эти упражнения. Лечебное значение плавания при сколиозе трудно переоценить. Находясь в водной стихии, человек разгружает свой позвоночник. Благодаря этой разгрузке мышцы спины начинают работать симметрично и правильно.</a:t>
            </a:r>
          </a:p>
        </p:txBody>
      </p:sp>
      <p:pic>
        <p:nvPicPr>
          <p:cNvPr id="1026" name="Picture 2" descr="C:\Users\Мяуч пользователь\Documents\Для Лены Щевьевой\IMG_20171017_122644_1C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708920"/>
            <a:ext cx="5112568" cy="3834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/>
              <a:t>Цели и задачи исследования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500034" y="1928802"/>
            <a:ext cx="4038600" cy="3000396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atin typeface="+mj-lt"/>
              </a:rPr>
              <a:t>Цель. </a:t>
            </a:r>
            <a:r>
              <a:rPr lang="ru-RU" dirty="0" smtClean="0">
                <a:latin typeface="+mj-lt"/>
              </a:rPr>
              <a:t>Раскрыть актуальность плавания в жизнедеятельности каждого человека и необходимость данного вида спорта для укрепления здоровья и поддержания физической формы.</a:t>
            </a:r>
          </a:p>
          <a:p>
            <a:r>
              <a:rPr lang="ru-RU" b="1" dirty="0" smtClean="0">
                <a:latin typeface="+mj-lt"/>
              </a:rPr>
              <a:t>Задачи.</a:t>
            </a:r>
            <a:r>
              <a:rPr lang="ru-RU" dirty="0" smtClean="0">
                <a:latin typeface="+mj-lt"/>
              </a:rPr>
              <a:t> Познакомиться со спортивными видами плавания. Показать положительное влияние плавания на человека на его психическое и физическое развитие.</a:t>
            </a:r>
            <a:endParaRPr lang="ru-RU" dirty="0">
              <a:latin typeface="+mj-lt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Мяуч пользователь\Documents\Для Лены Щевьевой\IMG_20171024_1205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844824"/>
            <a:ext cx="4599865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3572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Исследуемые вопросы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1652194"/>
          </a:xfrm>
        </p:spPr>
        <p:txBody>
          <a:bodyPr/>
          <a:lstStyle/>
          <a:p>
            <a:r>
              <a:rPr lang="ru-RU" dirty="0" smtClean="0">
                <a:latin typeface="+mj-lt"/>
              </a:rPr>
              <a:t>Какие виды плавания существуют в спорте?</a:t>
            </a:r>
          </a:p>
          <a:p>
            <a:r>
              <a:rPr lang="ru-RU" dirty="0" smtClean="0">
                <a:latin typeface="+mj-lt"/>
              </a:rPr>
              <a:t>Как плавание влияет на здоровье человека?</a:t>
            </a:r>
          </a:p>
          <a:p>
            <a:r>
              <a:rPr lang="ru-RU" dirty="0" smtClean="0">
                <a:latin typeface="+mj-lt"/>
              </a:rPr>
              <a:t>Плавание – распространенный вид спорта?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1000108"/>
            <a:ext cx="7358114" cy="632666"/>
          </a:xfrm>
        </p:spPr>
        <p:txBody>
          <a:bodyPr>
            <a:normAutofit/>
          </a:bodyPr>
          <a:lstStyle/>
          <a:p>
            <a:pPr algn="just"/>
            <a:r>
              <a:rPr lang="ru-RU" sz="1500" b="1" dirty="0" smtClean="0"/>
              <a:t>Плавание – это олимпийский водный вид спорта, который заключается в преодолении различных дистанций вплавь за наименьшее время. </a:t>
            </a:r>
            <a:endParaRPr lang="ru-RU" sz="1500" b="1" dirty="0"/>
          </a:p>
        </p:txBody>
      </p:sp>
      <p:pic>
        <p:nvPicPr>
          <p:cNvPr id="16386" name="Picture 2" descr="D:\vliyanie_plavaniya_na_zdorove_cheloveka\basseyn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11448"/>
          <a:stretch>
            <a:fillRect/>
          </a:stretch>
        </p:blipFill>
        <p:spPr bwMode="auto">
          <a:xfrm>
            <a:off x="1071538" y="1785926"/>
            <a:ext cx="7358113" cy="4346572"/>
          </a:xfrm>
          <a:prstGeom prst="rect">
            <a:avLst/>
          </a:prstGeom>
          <a:noFill/>
        </p:spPr>
      </p:pic>
      <p:pic>
        <p:nvPicPr>
          <p:cNvPr id="3074" name="Picture 2" descr="C:\Users\Мяуч пользователь\Documents\Для Лены Щевьевой\podium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9093">
            <a:off x="-76580" y="2380819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Мяуч пользователь\Documents\Для Лены Щевьевой\pool-clipart-swimming-sport-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060848"/>
            <a:ext cx="3255156" cy="237626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91264" cy="41578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+mj-lt"/>
              </a:rPr>
              <a:t>В спортивном плавании существуют 4 стиля: </a:t>
            </a:r>
          </a:p>
          <a:p>
            <a:r>
              <a:rPr lang="ru-RU" dirty="0" smtClean="0">
                <a:latin typeface="+mj-lt"/>
              </a:rPr>
              <a:t>Кроль</a:t>
            </a:r>
          </a:p>
          <a:p>
            <a:r>
              <a:rPr lang="ru-RU" dirty="0" smtClean="0">
                <a:latin typeface="+mj-lt"/>
              </a:rPr>
              <a:t>Кроль на спине</a:t>
            </a:r>
          </a:p>
          <a:p>
            <a:r>
              <a:rPr lang="ru-RU" dirty="0" smtClean="0">
                <a:latin typeface="+mj-lt"/>
              </a:rPr>
              <a:t>Брасс</a:t>
            </a:r>
          </a:p>
          <a:p>
            <a:r>
              <a:rPr lang="ru-RU" dirty="0" smtClean="0">
                <a:latin typeface="+mj-lt"/>
              </a:rPr>
              <a:t>Баттерфляй</a:t>
            </a:r>
          </a:p>
          <a:p>
            <a:pPr algn="just"/>
            <a:r>
              <a:rPr lang="ru-RU" dirty="0" smtClean="0">
                <a:latin typeface="+mj-lt"/>
              </a:rPr>
              <a:t>Так же в плавание существует вольный стиль, под ним принято понимать дисциплину, в которой спортсмену разрешается плыть любым способом. В настоящее время все спортсмены используют кроль, так как он является самым быстрым стилем.</a:t>
            </a:r>
            <a:endParaRPr lang="ru-RU" dirty="0">
              <a:latin typeface="+mj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Стили плавания в бассейне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857232"/>
            <a:ext cx="8229600" cy="106489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+mj-lt"/>
              </a:rPr>
              <a:t>Кроль</a:t>
            </a:r>
            <a:r>
              <a:rPr lang="ru-RU" sz="2000" b="1" dirty="0" smtClean="0">
                <a:latin typeface="+mj-lt"/>
              </a:rPr>
              <a:t> </a:t>
            </a:r>
            <a:r>
              <a:rPr lang="ru-RU" sz="2000" dirty="0" smtClean="0">
                <a:latin typeface="+mj-lt"/>
              </a:rPr>
              <a:t>– самый быстрый вид плавания, который характеризуется попеременными и симметричными движениями руками и ногами. Каждая рука совершает широкий гребок вдоль оси тела пловца, ноги при этом попеременно поднимаются и опускаются. </a:t>
            </a:r>
          </a:p>
          <a:p>
            <a:endParaRPr lang="ru-RU" dirty="0"/>
          </a:p>
        </p:txBody>
      </p:sp>
      <p:pic>
        <p:nvPicPr>
          <p:cNvPr id="17410" name="Picture 2" descr="D:\vliyanie_plavaniya_na_zdorove_cheloveka\kro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204864"/>
            <a:ext cx="7064728" cy="4101627"/>
          </a:xfrm>
          <a:prstGeom prst="rect">
            <a:avLst/>
          </a:prstGeom>
          <a:noFill/>
        </p:spPr>
      </p:pic>
      <p:pic>
        <p:nvPicPr>
          <p:cNvPr id="5122" name="Picture 2" descr="C:\Users\Мяуч пользователь\Documents\Для Лены Щевьевой\krol_lasty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4869160"/>
            <a:ext cx="4762500" cy="1619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975</TotalTime>
  <Words>1503</Words>
  <Application>Microsoft Office PowerPoint</Application>
  <PresentationFormat>Экран (4:3)</PresentationFormat>
  <Paragraphs>118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Исследовательская работа на тему: «Плавание: ДА или НЕТ?»</vt:lpstr>
      <vt:lpstr>  Введение</vt:lpstr>
      <vt:lpstr>Презентация PowerPoint</vt:lpstr>
      <vt:lpstr>Презентация PowerPoint</vt:lpstr>
      <vt:lpstr>Цели и задачи исследования</vt:lpstr>
      <vt:lpstr>Исследуемые вопросы </vt:lpstr>
      <vt:lpstr>Плавание – это олимпийский водный вид спорта, который заключается в преодолении различных дистанций вплавь за наименьшее время. </vt:lpstr>
      <vt:lpstr>Стили плавания в бассейне</vt:lpstr>
      <vt:lpstr>Презентация PowerPoint</vt:lpstr>
      <vt:lpstr>Презентация PowerPoint</vt:lpstr>
      <vt:lpstr>Презентация PowerPoint</vt:lpstr>
      <vt:lpstr>Презентация PowerPoint</vt:lpstr>
      <vt:lpstr>Польза плавания</vt:lpstr>
      <vt:lpstr>Лечебное плавание при сколиозе</vt:lpstr>
      <vt:lpstr>Презентация PowerPoint</vt:lpstr>
      <vt:lpstr>Анкетирование  среди учащихся начальных классов средней школы № 1 г.Щекино</vt:lpstr>
      <vt:lpstr>Презентация PowerPoint</vt:lpstr>
      <vt:lpstr>Анкетирование  среди учителей средней школы № 1 г.Щекино</vt:lpstr>
      <vt:lpstr>Пловцы нашей школы  - всем пример!</vt:lpstr>
      <vt:lpstr>Кузина Виктория 2 «А» класс</vt:lpstr>
      <vt:lpstr>Трошин Андрей 7 «Б» класс</vt:lpstr>
      <vt:lpstr>Федоров Даниил  8 «Б» класс</vt:lpstr>
      <vt:lpstr>Яковлева Дарья  10 класс</vt:lpstr>
      <vt:lpstr>Климавичюс Артем  11 класс</vt:lpstr>
      <vt:lpstr>Подведем итоги и сделаем выводы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Исследовательская работа на тему: «Плавание»</dc:title>
  <dc:creator>Trydiaga</dc:creator>
  <cp:lastModifiedBy>елена</cp:lastModifiedBy>
  <cp:revision>114</cp:revision>
  <dcterms:created xsi:type="dcterms:W3CDTF">2018-01-15T12:55:58Z</dcterms:created>
  <dcterms:modified xsi:type="dcterms:W3CDTF">2019-01-05T14:24:19Z</dcterms:modified>
</cp:coreProperties>
</file>