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78" r:id="rId6"/>
    <p:sldId id="279" r:id="rId7"/>
    <p:sldId id="283" r:id="rId8"/>
    <p:sldId id="259" r:id="rId9"/>
    <p:sldId id="260" r:id="rId10"/>
    <p:sldId id="261" r:id="rId11"/>
    <p:sldId id="265" r:id="rId12"/>
    <p:sldId id="268" r:id="rId13"/>
    <p:sldId id="267" r:id="rId14"/>
    <p:sldId id="264" r:id="rId15"/>
    <p:sldId id="269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900"/>
    <a:srgbClr val="613125"/>
    <a:srgbClr val="AC187B"/>
    <a:srgbClr val="853E5B"/>
    <a:srgbClr val="542939"/>
    <a:srgbClr val="E4ECD1"/>
    <a:srgbClr val="8ED354"/>
    <a:srgbClr val="06A78E"/>
    <a:srgbClr val="068A78"/>
    <a:srgbClr val="06A8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>
        <p:scale>
          <a:sx n="53" d="100"/>
          <a:sy n="53" d="100"/>
        </p:scale>
        <p:origin x="-1541" y="-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ta-vi-ka.blogspot.com/p/blog-page_5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2014930-D733-4AB4-8581-31D1C8A87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7" t="4167" r="4066" b="9791"/>
          <a:stretch>
            <a:fillRect/>
          </a:stretch>
        </p:blipFill>
        <p:spPr>
          <a:xfrm>
            <a:off x="342901" y="265680"/>
            <a:ext cx="8429624" cy="59208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5825" y="657230"/>
            <a:ext cx="717232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Муниципальное бюджетное дошкольное образовательное учреждение  детский сад № 101 «</a:t>
            </a:r>
            <a:r>
              <a:rPr lang="ru-RU" sz="2400" b="1" dirty="0" err="1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Деснянка</a:t>
            </a: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» г.Брянска</a:t>
            </a:r>
          </a:p>
          <a:p>
            <a:pPr algn="ctr"/>
            <a:endParaRPr lang="ru-RU" sz="2400" b="1" dirty="0" smtClean="0">
              <a:ln w="31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Создание </a:t>
            </a: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самодельных</a:t>
            </a:r>
            <a:r>
              <a:rPr lang="ru-RU" sz="28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книг как одна из форм работы в развитии культуры и качества чтения</a:t>
            </a:r>
            <a:r>
              <a:rPr lang="ru-RU" sz="28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  <a:p>
            <a:pPr algn="ctr"/>
            <a:endParaRPr lang="ru-RU" sz="2800" b="1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Воспитатель Ипатова Е.Э.</a:t>
            </a:r>
          </a:p>
          <a:p>
            <a:pPr algn="ctr"/>
            <a:endParaRPr lang="ru-RU" sz="2800" b="1" dirty="0" smtClean="0">
              <a:ln w="31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31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800" b="1" dirty="0">
              <a:ln w="31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dsnezhniksad.ucoz.com/_si/6/s506994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" y="443547"/>
            <a:ext cx="3810000" cy="28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odsnezhniksad.ucoz.com/_si/6/s650680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680" y="474027"/>
            <a:ext cx="3810000" cy="28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odsnezhniksad.ucoz.com/_si/6/s679076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30587"/>
            <a:ext cx="3810000" cy="28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odsnezhniksad.ucoz.com/_si/6/s414172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7720" y="3461067"/>
            <a:ext cx="3810000" cy="28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maam.ru/upload/blogs/detsad-311736-1512505506.jpg"/>
          <p:cNvPicPr/>
          <p:nvPr/>
        </p:nvPicPr>
        <p:blipFill>
          <a:blip r:embed="rId2" cstate="print"/>
          <a:srcRect r="437" b="8917"/>
          <a:stretch>
            <a:fillRect/>
          </a:stretch>
        </p:blipFill>
        <p:spPr bwMode="auto">
          <a:xfrm>
            <a:off x="584372" y="568704"/>
            <a:ext cx="3301828" cy="283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td3.mycdn.me/image?id=855367846141&amp;t=20&amp;plc=WEB&amp;tkn=*9aIV3SXA2KkdW6yB8yxaskYQaEc"/>
          <p:cNvPicPr/>
          <p:nvPr/>
        </p:nvPicPr>
        <p:blipFill>
          <a:blip r:embed="rId3" cstate="print"/>
          <a:srcRect r="379" b="6452"/>
          <a:stretch>
            <a:fillRect/>
          </a:stretch>
        </p:blipFill>
        <p:spPr bwMode="auto">
          <a:xfrm>
            <a:off x="4287649" y="564459"/>
            <a:ext cx="3370451" cy="285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am.ru/upload/blogs/detsad-403229-1463051063.jpg"/>
          <p:cNvPicPr/>
          <p:nvPr/>
        </p:nvPicPr>
        <p:blipFill>
          <a:blip r:embed="rId4" cstate="print"/>
          <a:srcRect r="511" b="3126"/>
          <a:stretch>
            <a:fillRect/>
          </a:stretch>
        </p:blipFill>
        <p:spPr bwMode="auto">
          <a:xfrm>
            <a:off x="607671" y="3750969"/>
            <a:ext cx="3335679" cy="286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inder-d.moy.su/_nw/3/349545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0080" y="3779520"/>
            <a:ext cx="3261360" cy="287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17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Книга - гармошка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okolnikova.my1.ru/KNIGA-SAMODELK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88" y="1169043"/>
            <a:ext cx="3999869" cy="50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am.ru/upload/blogs/detsad-605065-15172985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127" y="593778"/>
            <a:ext cx="4051139" cy="269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maam.ru/upload/blogs/detsad-307933-14571036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283" y="3533364"/>
            <a:ext cx="3928834" cy="279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65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Книги с трехмерными изображениями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www.maam.ru/upload/blogs/detsad-36356-1478456433.jpg"/>
          <p:cNvPicPr>
            <a:picLocks noGrp="1"/>
          </p:cNvPicPr>
          <p:nvPr>
            <p:ph idx="1"/>
          </p:nvPr>
        </p:nvPicPr>
        <p:blipFill>
          <a:blip r:embed="rId2" cstate="print"/>
          <a:srcRect r="763" b="2275"/>
          <a:stretch>
            <a:fillRect/>
          </a:stretch>
        </p:blipFill>
        <p:spPr bwMode="auto">
          <a:xfrm>
            <a:off x="775267" y="1134600"/>
            <a:ext cx="3439546" cy="476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67ec96295c83065931a625276f424872--save-the-earth-brochure-ide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137" y="1050425"/>
            <a:ext cx="3611880" cy="4980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445639" cy="94281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Книга на стержне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mdou-iskorka.ucoz.ru/_ph/6/6759522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" y="1493520"/>
            <a:ext cx="4555173" cy="376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3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Книга – гармошка               Книга - коробка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8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574" y="1011677"/>
            <a:ext cx="4149914" cy="2334638"/>
          </a:xfrm>
          <a:prstGeom prst="rect">
            <a:avLst/>
          </a:prstGeom>
          <a:noFill/>
        </p:spPr>
      </p:pic>
      <p:pic>
        <p:nvPicPr>
          <p:cNvPr id="1027" name="Picture 3" descr="C:\Users\user\Desktop\1593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830" y="1167319"/>
            <a:ext cx="3949429" cy="4980562"/>
          </a:xfrm>
          <a:prstGeom prst="rect">
            <a:avLst/>
          </a:prstGeom>
          <a:noFill/>
        </p:spPr>
      </p:pic>
      <p:pic>
        <p:nvPicPr>
          <p:cNvPr id="1028" name="Picture 4" descr="C:\Users\user\Desktop\zagotovka-dlja-knizhki-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744" y="3443591"/>
            <a:ext cx="4075889" cy="2925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32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Книга - конверт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Button-string journal finish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188" y="1322961"/>
            <a:ext cx="7087493" cy="3599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91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Тройная книга                      Книга с закладками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5d640ff9cabb8ff250b4a6c5ba8699f7--book-format-accordion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05" y="1050587"/>
            <a:ext cx="4415435" cy="4950297"/>
          </a:xfrm>
          <a:prstGeom prst="rect">
            <a:avLst/>
          </a:prstGeom>
          <a:noFill/>
        </p:spPr>
      </p:pic>
      <p:pic>
        <p:nvPicPr>
          <p:cNvPr id="4099" name="Picture 3" descr="C:\Users\user\Desktop\100241068_6a00df3521af1488330163059244e3970d800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6749" y="1031130"/>
            <a:ext cx="3715965" cy="2237364"/>
          </a:xfrm>
          <a:prstGeom prst="rect">
            <a:avLst/>
          </a:prstGeom>
          <a:noFill/>
        </p:spPr>
      </p:pic>
      <p:pic>
        <p:nvPicPr>
          <p:cNvPr id="4100" name="Picture 4" descr="C:\Users\user\Desktop\image.jpg"/>
          <p:cNvPicPr>
            <a:picLocks noChangeAspect="1" noChangeArrowheads="1"/>
          </p:cNvPicPr>
          <p:nvPr/>
        </p:nvPicPr>
        <p:blipFill>
          <a:blip r:embed="rId4" cstate="print"/>
          <a:srcRect r="52284" b="27326"/>
          <a:stretch>
            <a:fillRect/>
          </a:stretch>
        </p:blipFill>
        <p:spPr bwMode="auto">
          <a:xfrm>
            <a:off x="5116750" y="3424137"/>
            <a:ext cx="3696510" cy="2607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06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Книга –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перикидная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Книга -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флир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ÐÐ½Ð¸Ð³Ð° Ð¿Ð°Ð·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40" y="1126285"/>
            <a:ext cx="3466166" cy="2286001"/>
          </a:xfrm>
          <a:prstGeom prst="rect">
            <a:avLst/>
          </a:prstGeom>
          <a:noFill/>
        </p:spPr>
      </p:pic>
      <p:pic>
        <p:nvPicPr>
          <p:cNvPr id="5124" name="Picture 4" descr="ÐÐ½Ð¸Ð³Ð° Ð¿Ð°Ð·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3749041"/>
            <a:ext cx="3474719" cy="2446338"/>
          </a:xfrm>
          <a:prstGeom prst="rect">
            <a:avLst/>
          </a:prstGeom>
          <a:noFill/>
        </p:spPr>
      </p:pic>
      <p:pic>
        <p:nvPicPr>
          <p:cNvPr id="5125" name="Picture 5" descr="C:\Users\user\Desktop\1019560184.jpg"/>
          <p:cNvPicPr>
            <a:picLocks noChangeAspect="1" noChangeArrowheads="1"/>
          </p:cNvPicPr>
          <p:nvPr/>
        </p:nvPicPr>
        <p:blipFill>
          <a:blip r:embed="rId4" cstate="print"/>
          <a:srcRect b="1923"/>
          <a:stretch>
            <a:fillRect/>
          </a:stretch>
        </p:blipFill>
        <p:spPr bwMode="auto">
          <a:xfrm>
            <a:off x="4578401" y="1005840"/>
            <a:ext cx="4268419" cy="2308860"/>
          </a:xfrm>
          <a:prstGeom prst="rect">
            <a:avLst/>
          </a:prstGeom>
          <a:noFill/>
        </p:spPr>
      </p:pic>
      <p:pic>
        <p:nvPicPr>
          <p:cNvPr id="5127" name="Picture 7" descr="http://rosman.ru/upload/resize_cache/iblock/3a3/700_700_1/3a3557b37622ac2695e20565ee81dd35.jpg"/>
          <p:cNvPicPr>
            <a:picLocks noChangeAspect="1" noChangeArrowheads="1"/>
          </p:cNvPicPr>
          <p:nvPr/>
        </p:nvPicPr>
        <p:blipFill>
          <a:blip r:embed="rId5" cstate="print"/>
          <a:srcRect l="14124" t="55543" r="43705"/>
          <a:stretch>
            <a:fillRect/>
          </a:stretch>
        </p:blipFill>
        <p:spPr bwMode="auto">
          <a:xfrm>
            <a:off x="4754880" y="3505200"/>
            <a:ext cx="4023360" cy="2964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9" y="314325"/>
            <a:ext cx="8743951" cy="16859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ЛЭПБУКИ</a:t>
            </a:r>
            <a:r>
              <a:rPr lang="ru-RU" sz="27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(интерактивные папки)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не просто книжки - это игровые папки, которые включают в себя и мини-книжечки, и всякие "</a:t>
            </a:r>
            <a:r>
              <a:rPr lang="ru-RU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секретики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", и окошечки, и разные сложенные рисуночки. Чтобы ребенку было интересно все открывать-доставать-разглядывать. И чтобы в процессе такого разглядывания он получил основную информацию по теме, представленной в папке.</a:t>
            </a:r>
            <a:r>
              <a:rPr lang="ru-RU" sz="2200" dirty="0" smtClean="0">
                <a:solidFill>
                  <a:srgbClr val="FFFF00"/>
                </a:solidFill>
              </a:rPr>
              <a:t/>
            </a:r>
            <a:br>
              <a:rPr lang="ru-RU" sz="2200" dirty="0" smtClean="0">
                <a:solidFill>
                  <a:srgbClr val="FFFF00"/>
                </a:solidFill>
              </a:rPr>
            </a:br>
            <a:endParaRPr lang="ru-RU" sz="2200" dirty="0">
              <a:solidFill>
                <a:srgbClr val="FFFF00"/>
              </a:solidFill>
            </a:endParaRPr>
          </a:p>
        </p:txBody>
      </p:sp>
      <p:pic>
        <p:nvPicPr>
          <p:cNvPr id="28674" name="Picture 2" descr="Ð»ÑÐ¿Ð±ÑÐºÐ¸ ÑÐ²Ð¾Ð¸Ð¼Ð¸ ÑÑÐºÐ°Ð¼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999189"/>
            <a:ext cx="6586537" cy="453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414338"/>
            <a:ext cx="7058025" cy="22288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8" y="2957512"/>
            <a:ext cx="8715375" cy="407193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дети, к сожалению, всё меньше интересуются книгами. Им просто не интересно проводить вечер за книгой, есть альтернатива в виде экрана или монитора. А бывает и так, что и рад бы, да нечего почитать, потому что дома просто нет книг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Из-за 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отсутствия опыта общения с книгой, вытекает и грубое с ней обращение. Страдает словарный запас ребенка, не развивается фантазия, отсутствует интерес к обучению чтению.</a:t>
            </a:r>
            <a:b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Какая судьба ждет бумажные книги? Прогнозы неутешительны, к нашему глубокому огорчению. И чтобы бумажные книги не исчезли, просто необходимо сблизить детей с книгой. Помочь детям полюбить её. </a:t>
            </a:r>
            <a:b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ÐÐ°ÑÑÐ¸Ð½ÐºÐ¸ Ð¿Ð¾ Ð·Ð°Ð¿ÑÐ¾ÑÑ ÑÐ¾ÑÐ¾ Ð´ÐµÑÐ¸ ÑÐ¸Ð´ÑÑ Ð² ÑÐµÐ»ÐµÑÐ¾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563" y="228600"/>
            <a:ext cx="7133326" cy="249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2889"/>
            <a:ext cx="7886700" cy="1257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Книгоиздательство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нетрадиционная форма работы с детьми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" y="1400174"/>
            <a:ext cx="8501062" cy="439102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книгоиздательстве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есть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– это приобщение детей к книге через творчество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Прежде чем начать создавать книги педагогу с детьми необходимо провести предварительную работу:</a:t>
            </a:r>
          </a:p>
          <a:p>
            <a:pPr lvl="0"/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познакомить детей с видами и назначением книг,</a:t>
            </a:r>
          </a:p>
          <a:p>
            <a:pPr lvl="0"/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 процессом книгопечатания;</a:t>
            </a:r>
          </a:p>
          <a:p>
            <a:pPr lvl="0"/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дать знания об этапах создания книг; </a:t>
            </a:r>
          </a:p>
          <a:p>
            <a:pPr lvl="0"/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уточнить роль писателей, художников-иллюстраторов и оформителей. 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помощь педагогу пойдут компьютерные презентации, проектная деятельность, поход в библиотеку и.т.п.</a:t>
            </a:r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 направление книгоиздательства состоит из нескольких задач: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9" y="1042988"/>
            <a:ext cx="8472486" cy="44481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умение детей создавать книгу своими руками;</a:t>
            </a:r>
          </a:p>
          <a:p>
            <a:pPr lvl="0"/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творчество, воображение, фантазию; </a:t>
            </a:r>
          </a:p>
          <a:p>
            <a:pPr lvl="0"/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бережное отношение к книге; </a:t>
            </a:r>
          </a:p>
          <a:p>
            <a:pPr lvl="0"/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воспитывать любовь к книге и печатному слову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Самодельная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продукт фантазии ребенка, его воображения, во время изготовления книги ребенок общается с взрослым, открываются большие возможности для совместной продуктивной деятельности ребенка и взрослого.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4313"/>
            <a:ext cx="7886700" cy="5857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Вариативность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книгоиздательства: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" y="628651"/>
            <a:ext cx="8472488" cy="52911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организации работы с детьми. </a:t>
            </a:r>
          </a:p>
          <a:p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Можно организовать сюжетно-ролевую игру в книгоиздательство; познавательно-творческий проект «Книга - наш друг» или работа в творческой мастерской по изготовлению книг в соответствии с комплексно-тематическим планированием. Прошла тематическая неделя, и у педагога готов сборник рассказов.</a:t>
            </a:r>
          </a:p>
          <a:p>
            <a:pPr lvl="0"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Тематика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9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Тематическое книгоиздание </a:t>
            </a: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когда книга изготавливается по определённой теме. </a:t>
            </a:r>
          </a:p>
          <a:p>
            <a:r>
              <a:rPr lang="ru-RU" sz="29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Смешанное </a:t>
            </a: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книги изготавливаются без учёта темы.</a:t>
            </a:r>
          </a:p>
          <a:p>
            <a:pPr lvl="0"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участников. </a:t>
            </a:r>
          </a:p>
          <a:p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Индивидуальное изготовление книги и групповое.</a:t>
            </a:r>
          </a:p>
          <a:p>
            <a:pPr lvl="0"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участников. </a:t>
            </a:r>
          </a:p>
          <a:p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Авторами книги могут быть дети одного и разных возрастов. </a:t>
            </a:r>
          </a:p>
          <a:p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Смешанное книгоиздательство – детско-родительское, когда мы привлекаем родителей к совместной работе над книгой.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642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книгоиздательства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" y="1025525"/>
            <a:ext cx="8415338" cy="5003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этап. </a:t>
            </a:r>
          </a:p>
          <a:p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Знакомство детей с идеей создания книги своими руками, демонстрация готовых работ. </a:t>
            </a:r>
          </a:p>
          <a:p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 темы, содержание книги. </a:t>
            </a:r>
          </a:p>
          <a:p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текстового и иллюстративного материала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 способа создания книги. </a:t>
            </a:r>
          </a:p>
          <a:p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 формата книги. </a:t>
            </a:r>
          </a:p>
          <a:p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Подбор необходимого материала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Изготовление.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 - выставка книг, создание библиотеки рукотворных книг. </a:t>
            </a:r>
            <a:b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2018-12-14 книжки\книжки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448" t="38778" r="25685" b="14889"/>
          <a:stretch>
            <a:fillRect/>
          </a:stretch>
        </p:blipFill>
        <p:spPr bwMode="auto">
          <a:xfrm>
            <a:off x="358815" y="266218"/>
            <a:ext cx="8576841" cy="6030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B438F1-A713-49C5-A13E-C6F4C317A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8152" y="635276"/>
            <a:ext cx="4363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Книги - формы</a:t>
            </a:r>
          </a:p>
          <a:p>
            <a:pPr lvl="0" algn="ctr"/>
            <a:endParaRPr lang="ru-RU" sz="3200" b="1" dirty="0">
              <a:ln w="9525">
                <a:noFill/>
              </a:ln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http://podsnezhniksad.ucoz.com/_si/6/s081581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531" y="1319514"/>
            <a:ext cx="2877277" cy="299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odsnezhniksad.ucoz.com/_si/6/s771120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830" y="2569580"/>
            <a:ext cx="2476983" cy="378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odsnezhniksad.ucoz.com/_si/6/s075995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7260" y="2531532"/>
            <a:ext cx="2604305" cy="38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9B05DD5-4431-4E99-8A86-92F4CF5BC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3553" y="185195"/>
            <a:ext cx="2781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Книга - блокнот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http://podsnezhniksad.ucoz.com/_si/6/s859239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844" y="485601"/>
            <a:ext cx="3810000" cy="28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odsnezhniksad.ucoz.com/_si/6/s607898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5261" y="3306738"/>
            <a:ext cx="3810000" cy="28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delajrukami.ru/wp-content/uploads/2017/06/Detskaya-knizhka-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" y="3413760"/>
            <a:ext cx="3657600" cy="28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Фанит\Desktop\фото\IMG_20150127_1643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586" y="804628"/>
            <a:ext cx="3808070" cy="2262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5616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224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 Книгоиздательство  как нетрадиционная форма работы с детьми дошкольного возраста </vt:lpstr>
      <vt:lpstr>Само направление книгоиздательства состоит из нескольких задач: </vt:lpstr>
      <vt:lpstr>Вариативность книгоиздательства:</vt:lpstr>
      <vt:lpstr>Этапы книгоиздательства:</vt:lpstr>
      <vt:lpstr>Слайд 7</vt:lpstr>
      <vt:lpstr>Слайд 8</vt:lpstr>
      <vt:lpstr>Слайд 9</vt:lpstr>
      <vt:lpstr>Слайд 10</vt:lpstr>
      <vt:lpstr>Слайд 11</vt:lpstr>
      <vt:lpstr>Книга - гармошка</vt:lpstr>
      <vt:lpstr>Книги с трехмерными изображениями</vt:lpstr>
      <vt:lpstr>Книга на стержне</vt:lpstr>
      <vt:lpstr>Книга – гармошка               Книга - коробка</vt:lpstr>
      <vt:lpstr>Книга - конверт</vt:lpstr>
      <vt:lpstr>Тройная книга                      Книга с закладками</vt:lpstr>
      <vt:lpstr>Книга – пазл  перикидная      Книга - флир</vt:lpstr>
      <vt:lpstr> ЛЭПБУКИ (интерактивные папки) Это не просто книжки - это игровые папки, которые включают в себя и мини-книжечки, и всякие "секретики", и окошечки, и разные сложенные рисуночки. Чтобы ребенку было интересно все открывать-доставать-разглядывать. И чтобы в процессе такого разглядывания он получил основную информацию по теме, представленной в папке.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130</cp:revision>
  <dcterms:created xsi:type="dcterms:W3CDTF">2013-11-19T05:52:05Z</dcterms:created>
  <dcterms:modified xsi:type="dcterms:W3CDTF">2019-01-28T17:28:36Z</dcterms:modified>
</cp:coreProperties>
</file>