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77" r:id="rId3"/>
    <p:sldId id="276" r:id="rId4"/>
    <p:sldId id="270" r:id="rId5"/>
    <p:sldId id="257" r:id="rId6"/>
    <p:sldId id="258" r:id="rId7"/>
    <p:sldId id="274" r:id="rId8"/>
    <p:sldId id="263" r:id="rId9"/>
    <p:sldId id="259" r:id="rId10"/>
    <p:sldId id="261" r:id="rId11"/>
    <p:sldId id="265" r:id="rId12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24" y="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7F308-884B-4457-9D39-026309A65B6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99E08B-00D9-49DE-B181-4A32DEF67DE1}">
      <dgm:prSet phldrT="[Текст]"/>
      <dgm:spPr/>
      <dgm:t>
        <a:bodyPr/>
        <a:lstStyle/>
        <a:p>
          <a:r>
            <a:rPr lang="ru-RU" dirty="0" smtClean="0"/>
            <a:t>Авторитарный стиль</a:t>
          </a:r>
          <a:endParaRPr lang="ru-RU" dirty="0"/>
        </a:p>
      </dgm:t>
    </dgm:pt>
    <dgm:pt modelId="{7F8976E6-112B-4C34-A8E3-F495EECB9990}" type="parTrans" cxnId="{C859663E-C4EA-4269-A477-58D468673B28}">
      <dgm:prSet/>
      <dgm:spPr/>
      <dgm:t>
        <a:bodyPr/>
        <a:lstStyle/>
        <a:p>
          <a:endParaRPr lang="ru-RU"/>
        </a:p>
      </dgm:t>
    </dgm:pt>
    <dgm:pt modelId="{D0E396F8-23A4-44DF-95EF-4E78E1467853}" type="sibTrans" cxnId="{C859663E-C4EA-4269-A477-58D468673B28}">
      <dgm:prSet/>
      <dgm:spPr/>
      <dgm:t>
        <a:bodyPr/>
        <a:lstStyle/>
        <a:p>
          <a:endParaRPr lang="ru-RU"/>
        </a:p>
      </dgm:t>
    </dgm:pt>
    <dgm:pt modelId="{79099423-E2AB-460C-B209-35168FB2EE9B}">
      <dgm:prSet phldrT="[Текст]"/>
      <dgm:spPr/>
      <dgm:t>
        <a:bodyPr/>
        <a:lstStyle/>
        <a:p>
          <a:r>
            <a:rPr lang="ru-RU" dirty="0" smtClean="0"/>
            <a:t>Либерально-попустительский стиль</a:t>
          </a:r>
          <a:endParaRPr lang="ru-RU" dirty="0"/>
        </a:p>
      </dgm:t>
    </dgm:pt>
    <dgm:pt modelId="{AC7A737A-4A8E-4C26-8E54-A0AF491FC316}" type="parTrans" cxnId="{DDAC0D8B-2A71-4F3E-A7B9-C6DE1746CF55}">
      <dgm:prSet/>
      <dgm:spPr/>
      <dgm:t>
        <a:bodyPr/>
        <a:lstStyle/>
        <a:p>
          <a:endParaRPr lang="ru-RU"/>
        </a:p>
      </dgm:t>
    </dgm:pt>
    <dgm:pt modelId="{454714DC-2D39-4DE3-9E50-48C9058B9796}" type="sibTrans" cxnId="{DDAC0D8B-2A71-4F3E-A7B9-C6DE1746CF55}">
      <dgm:prSet/>
      <dgm:spPr/>
      <dgm:t>
        <a:bodyPr/>
        <a:lstStyle/>
        <a:p>
          <a:endParaRPr lang="ru-RU"/>
        </a:p>
      </dgm:t>
    </dgm:pt>
    <dgm:pt modelId="{EBA05AA9-3A19-40DB-83C5-8F39A2F52779}">
      <dgm:prSet phldrT="[Текст]"/>
      <dgm:spPr/>
      <dgm:t>
        <a:bodyPr/>
        <a:lstStyle/>
        <a:p>
          <a:r>
            <a:rPr lang="ru-RU" dirty="0" smtClean="0"/>
            <a:t>Демократический стиль</a:t>
          </a:r>
          <a:endParaRPr lang="ru-RU" dirty="0"/>
        </a:p>
      </dgm:t>
    </dgm:pt>
    <dgm:pt modelId="{65A787F5-352B-4764-9494-E83B1226F663}" type="parTrans" cxnId="{5DCF540E-D1A9-4997-806A-7B989A424DD3}">
      <dgm:prSet/>
      <dgm:spPr/>
      <dgm:t>
        <a:bodyPr/>
        <a:lstStyle/>
        <a:p>
          <a:endParaRPr lang="ru-RU"/>
        </a:p>
      </dgm:t>
    </dgm:pt>
    <dgm:pt modelId="{EA1ECD97-C646-4AA6-B143-7F178D26555A}" type="sibTrans" cxnId="{5DCF540E-D1A9-4997-806A-7B989A424DD3}">
      <dgm:prSet/>
      <dgm:spPr/>
      <dgm:t>
        <a:bodyPr/>
        <a:lstStyle/>
        <a:p>
          <a:endParaRPr lang="ru-RU"/>
        </a:p>
      </dgm:t>
    </dgm:pt>
    <dgm:pt modelId="{AE583A2C-7E03-4388-B1D1-02651ECC74F1}" type="pres">
      <dgm:prSet presAssocID="{AF57F308-884B-4457-9D39-026309A65B64}" presName="linear" presStyleCnt="0">
        <dgm:presLayoutVars>
          <dgm:dir/>
          <dgm:animLvl val="lvl"/>
          <dgm:resizeHandles val="exact"/>
        </dgm:presLayoutVars>
      </dgm:prSet>
      <dgm:spPr/>
    </dgm:pt>
    <dgm:pt modelId="{28FE5D3D-19F6-4891-8D94-D7B1997CCB1F}" type="pres">
      <dgm:prSet presAssocID="{4F99E08B-00D9-49DE-B181-4A32DEF67DE1}" presName="parentLin" presStyleCnt="0"/>
      <dgm:spPr/>
    </dgm:pt>
    <dgm:pt modelId="{928120D6-838B-4CCC-9ECB-D63014CA47C1}" type="pres">
      <dgm:prSet presAssocID="{4F99E08B-00D9-49DE-B181-4A32DEF67DE1}" presName="parentLeftMargin" presStyleLbl="node1" presStyleIdx="0" presStyleCnt="3"/>
      <dgm:spPr/>
    </dgm:pt>
    <dgm:pt modelId="{AB9C0778-8962-4046-BCBA-88DE65477694}" type="pres">
      <dgm:prSet presAssocID="{4F99E08B-00D9-49DE-B181-4A32DEF67D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A7A58-A72F-49F4-9075-C70B1B6C3938}" type="pres">
      <dgm:prSet presAssocID="{4F99E08B-00D9-49DE-B181-4A32DEF67DE1}" presName="negativeSpace" presStyleCnt="0"/>
      <dgm:spPr/>
    </dgm:pt>
    <dgm:pt modelId="{11EE6D48-4402-4A77-8293-E1CB7AD571EE}" type="pres">
      <dgm:prSet presAssocID="{4F99E08B-00D9-49DE-B181-4A32DEF67DE1}" presName="childText" presStyleLbl="conFgAcc1" presStyleIdx="0" presStyleCnt="3">
        <dgm:presLayoutVars>
          <dgm:bulletEnabled val="1"/>
        </dgm:presLayoutVars>
      </dgm:prSet>
      <dgm:spPr/>
    </dgm:pt>
    <dgm:pt modelId="{E1B0272C-BE29-4369-8E88-670027355D50}" type="pres">
      <dgm:prSet presAssocID="{D0E396F8-23A4-44DF-95EF-4E78E1467853}" presName="spaceBetweenRectangles" presStyleCnt="0"/>
      <dgm:spPr/>
    </dgm:pt>
    <dgm:pt modelId="{127D6CB1-D2B4-461F-AC51-425110368887}" type="pres">
      <dgm:prSet presAssocID="{79099423-E2AB-460C-B209-35168FB2EE9B}" presName="parentLin" presStyleCnt="0"/>
      <dgm:spPr/>
    </dgm:pt>
    <dgm:pt modelId="{E92233F6-3336-49F3-A3B2-E00C47981389}" type="pres">
      <dgm:prSet presAssocID="{79099423-E2AB-460C-B209-35168FB2EE9B}" presName="parentLeftMargin" presStyleLbl="node1" presStyleIdx="0" presStyleCnt="3"/>
      <dgm:spPr/>
    </dgm:pt>
    <dgm:pt modelId="{C4FCD79E-D552-4FD1-BF42-7197D32C2AF0}" type="pres">
      <dgm:prSet presAssocID="{79099423-E2AB-460C-B209-35168FB2EE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AC8C2D-A8C5-4A76-A81B-B2862A179500}" type="pres">
      <dgm:prSet presAssocID="{79099423-E2AB-460C-B209-35168FB2EE9B}" presName="negativeSpace" presStyleCnt="0"/>
      <dgm:spPr/>
    </dgm:pt>
    <dgm:pt modelId="{FEE8E07A-370E-4F9B-B080-C9F46C7D74F2}" type="pres">
      <dgm:prSet presAssocID="{79099423-E2AB-460C-B209-35168FB2EE9B}" presName="childText" presStyleLbl="conFgAcc1" presStyleIdx="1" presStyleCnt="3" custLinFactNeighborX="1181" custLinFactNeighborY="-9015">
        <dgm:presLayoutVars>
          <dgm:bulletEnabled val="1"/>
        </dgm:presLayoutVars>
      </dgm:prSet>
      <dgm:spPr/>
    </dgm:pt>
    <dgm:pt modelId="{6A3C9F63-A54B-4F29-A4EB-F806B9A3596F}" type="pres">
      <dgm:prSet presAssocID="{454714DC-2D39-4DE3-9E50-48C9058B9796}" presName="spaceBetweenRectangles" presStyleCnt="0"/>
      <dgm:spPr/>
    </dgm:pt>
    <dgm:pt modelId="{90BFC39B-EBBA-4D37-B2DC-95F28B8E170D}" type="pres">
      <dgm:prSet presAssocID="{EBA05AA9-3A19-40DB-83C5-8F39A2F52779}" presName="parentLin" presStyleCnt="0"/>
      <dgm:spPr/>
    </dgm:pt>
    <dgm:pt modelId="{3F2E5D05-DF10-4506-A59E-4F816E884B03}" type="pres">
      <dgm:prSet presAssocID="{EBA05AA9-3A19-40DB-83C5-8F39A2F52779}" presName="parentLeftMargin" presStyleLbl="node1" presStyleIdx="1" presStyleCnt="3"/>
      <dgm:spPr/>
    </dgm:pt>
    <dgm:pt modelId="{B20E2622-724F-4E2D-936D-0B6428A5835E}" type="pres">
      <dgm:prSet presAssocID="{EBA05AA9-3A19-40DB-83C5-8F39A2F527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1BBDD6-D948-44F6-8980-C772F487DBFB}" type="pres">
      <dgm:prSet presAssocID="{EBA05AA9-3A19-40DB-83C5-8F39A2F52779}" presName="negativeSpace" presStyleCnt="0"/>
      <dgm:spPr/>
    </dgm:pt>
    <dgm:pt modelId="{12077DCD-F54F-43D1-9F26-241EF6159BD0}" type="pres">
      <dgm:prSet presAssocID="{EBA05AA9-3A19-40DB-83C5-8F39A2F527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2AA08A-BF4A-4097-B869-AEE084ADED77}" type="presOf" srcId="{4F99E08B-00D9-49DE-B181-4A32DEF67DE1}" destId="{AB9C0778-8962-4046-BCBA-88DE65477694}" srcOrd="1" destOrd="0" presId="urn:microsoft.com/office/officeart/2005/8/layout/list1"/>
    <dgm:cxn modelId="{5E31880D-CADB-4601-AC7C-BD090F0DFF97}" type="presOf" srcId="{79099423-E2AB-460C-B209-35168FB2EE9B}" destId="{C4FCD79E-D552-4FD1-BF42-7197D32C2AF0}" srcOrd="1" destOrd="0" presId="urn:microsoft.com/office/officeart/2005/8/layout/list1"/>
    <dgm:cxn modelId="{F99669E4-F571-4720-8B2E-B918132879EE}" type="presOf" srcId="{EBA05AA9-3A19-40DB-83C5-8F39A2F52779}" destId="{3F2E5D05-DF10-4506-A59E-4F816E884B03}" srcOrd="0" destOrd="0" presId="urn:microsoft.com/office/officeart/2005/8/layout/list1"/>
    <dgm:cxn modelId="{38EA50F0-EECC-44B0-9D98-A955F2705FE5}" type="presOf" srcId="{EBA05AA9-3A19-40DB-83C5-8F39A2F52779}" destId="{B20E2622-724F-4E2D-936D-0B6428A5835E}" srcOrd="1" destOrd="0" presId="urn:microsoft.com/office/officeart/2005/8/layout/list1"/>
    <dgm:cxn modelId="{B4469662-C88D-49CF-A5A3-6940FF19A836}" type="presOf" srcId="{4F99E08B-00D9-49DE-B181-4A32DEF67DE1}" destId="{928120D6-838B-4CCC-9ECB-D63014CA47C1}" srcOrd="0" destOrd="0" presId="urn:microsoft.com/office/officeart/2005/8/layout/list1"/>
    <dgm:cxn modelId="{5DCF540E-D1A9-4997-806A-7B989A424DD3}" srcId="{AF57F308-884B-4457-9D39-026309A65B64}" destId="{EBA05AA9-3A19-40DB-83C5-8F39A2F52779}" srcOrd="2" destOrd="0" parTransId="{65A787F5-352B-4764-9494-E83B1226F663}" sibTransId="{EA1ECD97-C646-4AA6-B143-7F178D26555A}"/>
    <dgm:cxn modelId="{DDAC0D8B-2A71-4F3E-A7B9-C6DE1746CF55}" srcId="{AF57F308-884B-4457-9D39-026309A65B64}" destId="{79099423-E2AB-460C-B209-35168FB2EE9B}" srcOrd="1" destOrd="0" parTransId="{AC7A737A-4A8E-4C26-8E54-A0AF491FC316}" sibTransId="{454714DC-2D39-4DE3-9E50-48C9058B9796}"/>
    <dgm:cxn modelId="{144EDA63-E40D-4CF4-91D4-E048BAF9A724}" type="presOf" srcId="{79099423-E2AB-460C-B209-35168FB2EE9B}" destId="{E92233F6-3336-49F3-A3B2-E00C47981389}" srcOrd="0" destOrd="0" presId="urn:microsoft.com/office/officeart/2005/8/layout/list1"/>
    <dgm:cxn modelId="{C859663E-C4EA-4269-A477-58D468673B28}" srcId="{AF57F308-884B-4457-9D39-026309A65B64}" destId="{4F99E08B-00D9-49DE-B181-4A32DEF67DE1}" srcOrd="0" destOrd="0" parTransId="{7F8976E6-112B-4C34-A8E3-F495EECB9990}" sibTransId="{D0E396F8-23A4-44DF-95EF-4E78E1467853}"/>
    <dgm:cxn modelId="{2649CBC7-2E20-41D9-9FD6-373E4DBDE46E}" type="presOf" srcId="{AF57F308-884B-4457-9D39-026309A65B64}" destId="{AE583A2C-7E03-4388-B1D1-02651ECC74F1}" srcOrd="0" destOrd="0" presId="urn:microsoft.com/office/officeart/2005/8/layout/list1"/>
    <dgm:cxn modelId="{BDDFD9B9-0459-4DCF-A557-B58FE19AC715}" type="presParOf" srcId="{AE583A2C-7E03-4388-B1D1-02651ECC74F1}" destId="{28FE5D3D-19F6-4891-8D94-D7B1997CCB1F}" srcOrd="0" destOrd="0" presId="urn:microsoft.com/office/officeart/2005/8/layout/list1"/>
    <dgm:cxn modelId="{EBBD39F8-829C-412A-9971-6998BF450F8D}" type="presParOf" srcId="{28FE5D3D-19F6-4891-8D94-D7B1997CCB1F}" destId="{928120D6-838B-4CCC-9ECB-D63014CA47C1}" srcOrd="0" destOrd="0" presId="urn:microsoft.com/office/officeart/2005/8/layout/list1"/>
    <dgm:cxn modelId="{BA1E86E3-7380-4CD1-BBE6-AD4D2872BC27}" type="presParOf" srcId="{28FE5D3D-19F6-4891-8D94-D7B1997CCB1F}" destId="{AB9C0778-8962-4046-BCBA-88DE65477694}" srcOrd="1" destOrd="0" presId="urn:microsoft.com/office/officeart/2005/8/layout/list1"/>
    <dgm:cxn modelId="{95FCE846-9D9B-4E44-A045-50768030A566}" type="presParOf" srcId="{AE583A2C-7E03-4388-B1D1-02651ECC74F1}" destId="{434A7A58-A72F-49F4-9075-C70B1B6C3938}" srcOrd="1" destOrd="0" presId="urn:microsoft.com/office/officeart/2005/8/layout/list1"/>
    <dgm:cxn modelId="{914C26D4-4D4E-43E9-97D3-6F1E0F0A036D}" type="presParOf" srcId="{AE583A2C-7E03-4388-B1D1-02651ECC74F1}" destId="{11EE6D48-4402-4A77-8293-E1CB7AD571EE}" srcOrd="2" destOrd="0" presId="urn:microsoft.com/office/officeart/2005/8/layout/list1"/>
    <dgm:cxn modelId="{31C6B878-6908-460F-BDF9-44451A3DABD9}" type="presParOf" srcId="{AE583A2C-7E03-4388-B1D1-02651ECC74F1}" destId="{E1B0272C-BE29-4369-8E88-670027355D50}" srcOrd="3" destOrd="0" presId="urn:microsoft.com/office/officeart/2005/8/layout/list1"/>
    <dgm:cxn modelId="{67AA5D35-6A7D-4220-BC3F-3B960CA012C3}" type="presParOf" srcId="{AE583A2C-7E03-4388-B1D1-02651ECC74F1}" destId="{127D6CB1-D2B4-461F-AC51-425110368887}" srcOrd="4" destOrd="0" presId="urn:microsoft.com/office/officeart/2005/8/layout/list1"/>
    <dgm:cxn modelId="{12F219F4-2C45-4401-8B4B-C664CDF426AF}" type="presParOf" srcId="{127D6CB1-D2B4-461F-AC51-425110368887}" destId="{E92233F6-3336-49F3-A3B2-E00C47981389}" srcOrd="0" destOrd="0" presId="urn:microsoft.com/office/officeart/2005/8/layout/list1"/>
    <dgm:cxn modelId="{A830950B-6755-4E9A-B9DC-4280E36B5A89}" type="presParOf" srcId="{127D6CB1-D2B4-461F-AC51-425110368887}" destId="{C4FCD79E-D552-4FD1-BF42-7197D32C2AF0}" srcOrd="1" destOrd="0" presId="urn:microsoft.com/office/officeart/2005/8/layout/list1"/>
    <dgm:cxn modelId="{81EB2B59-07D7-4496-9D01-E67E9EBB83A7}" type="presParOf" srcId="{AE583A2C-7E03-4388-B1D1-02651ECC74F1}" destId="{2CAC8C2D-A8C5-4A76-A81B-B2862A179500}" srcOrd="5" destOrd="0" presId="urn:microsoft.com/office/officeart/2005/8/layout/list1"/>
    <dgm:cxn modelId="{C5EB8E7C-3F03-41E0-950E-6419A16DF207}" type="presParOf" srcId="{AE583A2C-7E03-4388-B1D1-02651ECC74F1}" destId="{FEE8E07A-370E-4F9B-B080-C9F46C7D74F2}" srcOrd="6" destOrd="0" presId="urn:microsoft.com/office/officeart/2005/8/layout/list1"/>
    <dgm:cxn modelId="{35E245E1-11B0-4428-8AA7-E04C4E8BAFBA}" type="presParOf" srcId="{AE583A2C-7E03-4388-B1D1-02651ECC74F1}" destId="{6A3C9F63-A54B-4F29-A4EB-F806B9A3596F}" srcOrd="7" destOrd="0" presId="urn:microsoft.com/office/officeart/2005/8/layout/list1"/>
    <dgm:cxn modelId="{1F86E73C-C23A-4FDE-8792-CA880070A496}" type="presParOf" srcId="{AE583A2C-7E03-4388-B1D1-02651ECC74F1}" destId="{90BFC39B-EBBA-4D37-B2DC-95F28B8E170D}" srcOrd="8" destOrd="0" presId="urn:microsoft.com/office/officeart/2005/8/layout/list1"/>
    <dgm:cxn modelId="{AE6772F5-26D5-4A6A-A222-0D6680CE01D8}" type="presParOf" srcId="{90BFC39B-EBBA-4D37-B2DC-95F28B8E170D}" destId="{3F2E5D05-DF10-4506-A59E-4F816E884B03}" srcOrd="0" destOrd="0" presId="urn:microsoft.com/office/officeart/2005/8/layout/list1"/>
    <dgm:cxn modelId="{5AFC36DE-535F-4380-A243-DACCAB0D2596}" type="presParOf" srcId="{90BFC39B-EBBA-4D37-B2DC-95F28B8E170D}" destId="{B20E2622-724F-4E2D-936D-0B6428A5835E}" srcOrd="1" destOrd="0" presId="urn:microsoft.com/office/officeart/2005/8/layout/list1"/>
    <dgm:cxn modelId="{6D3747F8-0BFD-4E73-901A-545A9B4867A3}" type="presParOf" srcId="{AE583A2C-7E03-4388-B1D1-02651ECC74F1}" destId="{DA1BBDD6-D948-44F6-8980-C772F487DBFB}" srcOrd="9" destOrd="0" presId="urn:microsoft.com/office/officeart/2005/8/layout/list1"/>
    <dgm:cxn modelId="{4C32C815-75DE-4ED9-8053-9EA93AB2A8D4}" type="presParOf" srcId="{AE583A2C-7E03-4388-B1D1-02651ECC74F1}" destId="{12077DCD-F54F-43D1-9F26-241EF6159B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E6D48-4402-4A77-8293-E1CB7AD571EE}">
      <dsp:nvSpPr>
        <dsp:cNvPr id="0" name=""/>
        <dsp:cNvSpPr/>
      </dsp:nvSpPr>
      <dsp:spPr>
        <a:xfrm>
          <a:off x="0" y="435739"/>
          <a:ext cx="72007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C0778-8962-4046-BCBA-88DE65477694}">
      <dsp:nvSpPr>
        <dsp:cNvPr id="0" name=""/>
        <dsp:cNvSpPr/>
      </dsp:nvSpPr>
      <dsp:spPr>
        <a:xfrm>
          <a:off x="360040" y="22459"/>
          <a:ext cx="504055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Авторитарный стиль</a:t>
          </a:r>
          <a:endParaRPr lang="ru-RU" sz="2800" kern="1200" dirty="0"/>
        </a:p>
      </dsp:txBody>
      <dsp:txXfrm>
        <a:off x="400389" y="62808"/>
        <a:ext cx="4959861" cy="745862"/>
      </dsp:txXfrm>
    </dsp:sp>
    <dsp:sp modelId="{FEE8E07A-370E-4F9B-B080-C9F46C7D74F2}">
      <dsp:nvSpPr>
        <dsp:cNvPr id="0" name=""/>
        <dsp:cNvSpPr/>
      </dsp:nvSpPr>
      <dsp:spPr>
        <a:xfrm>
          <a:off x="0" y="1692189"/>
          <a:ext cx="72007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CD79E-D552-4FD1-BF42-7197D32C2AF0}">
      <dsp:nvSpPr>
        <dsp:cNvPr id="0" name=""/>
        <dsp:cNvSpPr/>
      </dsp:nvSpPr>
      <dsp:spPr>
        <a:xfrm>
          <a:off x="360040" y="1292539"/>
          <a:ext cx="504055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Либерально-попустительский стиль</a:t>
          </a:r>
          <a:endParaRPr lang="ru-RU" sz="2800" kern="1200" dirty="0"/>
        </a:p>
      </dsp:txBody>
      <dsp:txXfrm>
        <a:off x="400389" y="1332888"/>
        <a:ext cx="4959861" cy="745862"/>
      </dsp:txXfrm>
    </dsp:sp>
    <dsp:sp modelId="{12077DCD-F54F-43D1-9F26-241EF6159BD0}">
      <dsp:nvSpPr>
        <dsp:cNvPr id="0" name=""/>
        <dsp:cNvSpPr/>
      </dsp:nvSpPr>
      <dsp:spPr>
        <a:xfrm>
          <a:off x="0" y="2975900"/>
          <a:ext cx="72007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E2622-724F-4E2D-936D-0B6428A5835E}">
      <dsp:nvSpPr>
        <dsp:cNvPr id="0" name=""/>
        <dsp:cNvSpPr/>
      </dsp:nvSpPr>
      <dsp:spPr>
        <a:xfrm>
          <a:off x="360040" y="2562620"/>
          <a:ext cx="504055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Демократический стиль</a:t>
          </a:r>
          <a:endParaRPr lang="ru-RU" sz="2800" kern="1200" dirty="0"/>
        </a:p>
      </dsp:txBody>
      <dsp:txXfrm>
        <a:off x="400389" y="2602969"/>
        <a:ext cx="4959861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34587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7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422260"/>
            <a:ext cx="7772400" cy="1250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7" cy="533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7" cy="3292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4" cy="533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4" cy="3292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399" cy="47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510645"/>
            <a:ext cx="5486399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399" cy="670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686181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028964" y="-342899"/>
            <a:ext cx="487627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МБДОУ№141   понятие " ПЕДАГОГИЧЕСКАЯ ПОДДЕРЖКА"</a:t>
            </a: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599" cy="3042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08519" y="-166835"/>
            <a:ext cx="3328986" cy="6461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3568" y="985292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lang="ru-RU" sz="2800" b="1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Концептуальные подходы к организации взаимодействия взрослых </a:t>
            </a:r>
            <a:r>
              <a:rPr lang="ru-RU" sz="2800" b="1" dirty="0" smtClean="0">
                <a:solidFill>
                  <a:srgbClr val="0070C0"/>
                </a:solidFill>
              </a:rPr>
              <a:t>с детьми в современном образовательном процессе</a:t>
            </a:r>
            <a:endParaRPr lang="ru-RU" sz="2800" b="1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899592" y="2802900"/>
            <a:ext cx="7632848" cy="173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“Педагогическая поддержка</a:t>
            </a:r>
            <a:r>
              <a:rPr lang="ru-RU" sz="3000" b="1" dirty="0" smtClean="0">
                <a:solidFill>
                  <a:srgbClr val="FF0000"/>
                </a:solidFill>
              </a:rPr>
              <a:t>”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теоретические основы  понятия  </a:t>
            </a:r>
            <a:r>
              <a:rPr lang="ru-RU" sz="3000" b="1" dirty="0" err="1" smtClean="0">
                <a:solidFill>
                  <a:srgbClr val="FF0000"/>
                </a:solidFill>
              </a:rPr>
              <a:t>О.С.Газман</a:t>
            </a:r>
            <a:r>
              <a:rPr lang="ru-RU" sz="3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300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18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2290" i="0" u="none" strike="noStrike" cap="none" baseline="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выступающий:</a:t>
            </a:r>
            <a:r>
              <a:rPr lang="ru-RU" sz="229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Никонова  Мария Николаевна  воспитатель МБДОУ№141</a:t>
            </a:r>
            <a:r>
              <a:rPr lang="ru-RU" sz="2290" i="0" u="none" strike="noStrike" cap="none" baseline="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290" i="0" u="none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77">
                        <a14:foregroundMark x1="88839" y1="24242" x2="88839" y2="24242"/>
                        <a14:backgroundMark x1="10491" y1="8081" x2="10491" y2="8081"/>
                        <a14:backgroundMark x1="24107" y1="6397" x2="24107" y2="6397"/>
                        <a14:backgroundMark x1="26339" y1="26263" x2="26339" y2="26263"/>
                        <a14:backgroundMark x1="38170" y1="3367" x2="38170" y2="3367"/>
                        <a14:backgroundMark x1="22768" y1="88552" x2="22768" y2="88552"/>
                        <a14:backgroundMark x1="24777" y1="72391" x2="24777" y2="72391"/>
                        <a14:backgroundMark x1="28125" y1="29966" x2="28125" y2="29966"/>
                        <a14:backgroundMark x1="77679" y1="98653" x2="77679" y2="98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0" y="1057300"/>
            <a:ext cx="5191699" cy="344181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3124200" y="5296958"/>
            <a:ext cx="3752056" cy="304270"/>
          </a:xfrm>
        </p:spPr>
        <p:txBody>
          <a:bodyPr/>
          <a:lstStyle/>
          <a:p>
            <a:r>
              <a:rPr lang="ru-RU" dirty="0" smtClean="0"/>
              <a:t>МБДОУ№141   </a:t>
            </a:r>
          </a:p>
          <a:p>
            <a:r>
              <a:rPr lang="ru-RU" dirty="0" smtClean="0"/>
              <a:t>понятие " ПЕДАГОГИЧЕСКАЯ ПОДДЕРЖКА"</a:t>
            </a:r>
            <a:endParaRPr lang="ru-RU" dirty="0"/>
          </a:p>
        </p:txBody>
      </p:sp>
      <p:sp>
        <p:nvSpPr>
          <p:cNvPr id="6" name="Shape 132"/>
          <p:cNvSpPr txBox="1">
            <a:spLocks/>
          </p:cNvSpPr>
          <p:nvPr/>
        </p:nvSpPr>
        <p:spPr>
          <a:xfrm>
            <a:off x="1660125" y="4225652"/>
            <a:ext cx="6192688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l"/>
            <a:r>
              <a:rPr lang="ru-RU" sz="3000" b="1" dirty="0" smtClean="0">
                <a:solidFill>
                  <a:srgbClr val="073763"/>
                </a:solidFill>
              </a:rPr>
              <a:t>Саморазвитие и самоопределение</a:t>
            </a:r>
            <a:endParaRPr lang="ru-RU" sz="3000" b="1" dirty="0">
              <a:solidFill>
                <a:srgbClr val="073763"/>
              </a:solidFill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379315" y="481236"/>
            <a:ext cx="4392488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ru-RU" sz="3000" b="1" i="0" u="none" strike="noStrike" cap="none" baseline="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Поддержка</a:t>
            </a:r>
            <a:r>
              <a:rPr lang="ru-RU" sz="3000" b="1" i="0" u="none" strike="noStrike" cap="none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и забота</a:t>
            </a:r>
            <a:endParaRPr sz="3000" b="1" i="0" u="none" strike="noStrike" cap="none" baseline="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655828" y="3649588"/>
            <a:ext cx="1035851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flipH="1">
            <a:off x="7524328" y="3649588"/>
            <a:ext cx="1064026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627784" y="2425452"/>
            <a:ext cx="4176464" cy="95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73763"/>
                </a:solidFill>
              </a:rPr>
              <a:t>Спасибо за внимание!</a:t>
            </a:r>
            <a:endParaRPr sz="3000" b="1" dirty="0">
              <a:solidFill>
                <a:srgbClr val="07376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09628"/>
            <a:ext cx="5044884" cy="1384541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2267744" y="5296958"/>
            <a:ext cx="5044884" cy="304270"/>
          </a:xfrm>
        </p:spPr>
        <p:txBody>
          <a:bodyPr/>
          <a:lstStyle/>
          <a:p>
            <a:r>
              <a:rPr lang="ru-RU" dirty="0" smtClean="0"/>
              <a:t>МБДОУ№141  </a:t>
            </a:r>
          </a:p>
          <a:p>
            <a:r>
              <a:rPr lang="ru-RU" dirty="0" smtClean="0"/>
              <a:t> понятие " ПЕДАГОГИЧЕСКАЯ ПОДДЕРЖКА"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Shape 112"/>
          <p:cNvGrpSpPr/>
          <p:nvPr/>
        </p:nvGrpSpPr>
        <p:grpSpPr>
          <a:xfrm>
            <a:off x="56499" y="1058106"/>
            <a:ext cx="8897499" cy="3975205"/>
            <a:chOff x="146712" y="331524"/>
            <a:chExt cx="8897499" cy="3410125"/>
          </a:xfrm>
        </p:grpSpPr>
        <p:sp>
          <p:nvSpPr>
            <p:cNvPr id="113" name="Shape 113"/>
            <p:cNvSpPr/>
            <p:nvPr/>
          </p:nvSpPr>
          <p:spPr>
            <a:xfrm>
              <a:off x="440674" y="648908"/>
              <a:ext cx="8280919" cy="3092741"/>
            </a:xfrm>
            <a:prstGeom prst="rect">
              <a:avLst/>
            </a:prstGeom>
            <a:solidFill>
              <a:srgbClr val="E1C1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1473375" y="1010608"/>
              <a:ext cx="2778997" cy="26458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440675" y="827773"/>
              <a:ext cx="3811698" cy="2645801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lang="ru-RU" sz="3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Педагог (субъект)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endPara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endPara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endPara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endPara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ru-RU" sz="3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Ребёнок</a:t>
              </a:r>
              <a:endPara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ru-RU" sz="32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(объект) </a:t>
              </a:r>
              <a:endParaRPr lang="ru-RU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4314282" y="1010608"/>
              <a:ext cx="2778997" cy="26458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4314282" y="776593"/>
              <a:ext cx="4407311" cy="2879816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lang="ru-RU" sz="32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Педагог              Ребёнок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lang="ru-RU" sz="32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(субъект)           (субъект)</a:t>
              </a:r>
              <a:endParaRPr lang="ru-RU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8334732" y="331524"/>
              <a:ext cx="709479" cy="650950"/>
            </a:xfrm>
            <a:prstGeom prst="plus">
              <a:avLst>
                <a:gd name="adj" fmla="val 32810"/>
              </a:avLst>
            </a:prstGeom>
            <a:gradFill>
              <a:gsLst>
                <a:gs pos="0">
                  <a:srgbClr val="FFA5A3">
                    <a:alpha val="89803"/>
                  </a:srgbClr>
                </a:gs>
                <a:gs pos="35000">
                  <a:srgbClr val="FFBEBE">
                    <a:alpha val="89803"/>
                  </a:srgbClr>
                </a:gs>
                <a:gs pos="100000">
                  <a:srgbClr val="FFE6E6">
                    <a:alpha val="89803"/>
                  </a:srgbClr>
                </a:gs>
              </a:gsLst>
              <a:lin ang="16200000" scaled="0"/>
            </a:gradFill>
            <a:ln w="9525" cap="flat" cmpd="sng">
              <a:solidFill>
                <a:srgbClr val="BF504D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46712" y="615942"/>
              <a:ext cx="806850" cy="235511"/>
            </a:xfrm>
            <a:prstGeom prst="rect">
              <a:avLst/>
            </a:prstGeom>
            <a:gradFill>
              <a:gsLst>
                <a:gs pos="0">
                  <a:srgbClr val="FFA5A3">
                    <a:alpha val="49803"/>
                  </a:srgbClr>
                </a:gs>
                <a:gs pos="35000">
                  <a:srgbClr val="FFBEBE">
                    <a:alpha val="49803"/>
                  </a:srgbClr>
                </a:gs>
                <a:gs pos="100000">
                  <a:srgbClr val="FFE6E6">
                    <a:alpha val="49803"/>
                  </a:srgbClr>
                </a:gs>
              </a:gsLst>
              <a:lin ang="16200000" scaled="0"/>
            </a:gradFill>
            <a:ln w="9525" cap="flat" cmpd="sng">
              <a:solidFill>
                <a:srgbClr val="BF504D">
                  <a:alpha val="4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0" name="Shape 120"/>
            <p:cNvCxnSpPr/>
            <p:nvPr/>
          </p:nvCxnSpPr>
          <p:spPr>
            <a:xfrm>
              <a:off x="4286767" y="1016266"/>
              <a:ext cx="686" cy="2526996"/>
            </a:xfrm>
            <a:prstGeom prst="straightConnector1">
              <a:avLst/>
            </a:prstGeom>
            <a:noFill/>
            <a:ln w="28575" cap="flat" cmpd="sng">
              <a:solidFill>
                <a:srgbClr val="AD464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3124200" y="5296958"/>
            <a:ext cx="3536032" cy="304270"/>
          </a:xfrm>
        </p:spPr>
        <p:txBody>
          <a:bodyPr/>
          <a:lstStyle/>
          <a:p>
            <a:r>
              <a:rPr lang="ru-RU" dirty="0" smtClean="0"/>
              <a:t>МБДОУ№141 </a:t>
            </a:r>
          </a:p>
          <a:p>
            <a:r>
              <a:rPr lang="ru-RU" dirty="0" smtClean="0"/>
              <a:t>  понятие " ПЕДАГОГИЧЕСКАЯ ПОДДЕРЖКА"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5724127" y="1840744"/>
            <a:ext cx="1256595" cy="6088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893980" y="2912141"/>
            <a:ext cx="696369" cy="1097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2703" r="99550">
                        <a14:backgroundMark x1="15315" y1="22000" x2="15315" y2="22000"/>
                        <a14:backgroundMark x1="84234" y1="12800" x2="84234" y2="1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211" y="2076142"/>
            <a:ext cx="1612961" cy="1573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100000" l="3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47" y="2945023"/>
            <a:ext cx="1485756" cy="14748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77">
                        <a14:foregroundMark x1="88839" y1="24242" x2="88839" y2="24242"/>
                        <a14:backgroundMark x1="10491" y1="8081" x2="10491" y2="8081"/>
                        <a14:backgroundMark x1="24107" y1="6397" x2="24107" y2="6397"/>
                        <a14:backgroundMark x1="26339" y1="26263" x2="26339" y2="26263"/>
                        <a14:backgroundMark x1="38170" y1="3367" x2="38170" y2="3367"/>
                        <a14:backgroundMark x1="22768" y1="88552" x2="22768" y2="88552"/>
                        <a14:backgroundMark x1="24777" y1="72391" x2="24777" y2="72391"/>
                        <a14:backgroundMark x1="28125" y1="29966" x2="28125" y2="29966"/>
                        <a14:backgroundMark x1="77679" y1="98653" x2="77679" y2="98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0511"/>
            <a:ext cx="2797711" cy="18547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4607" y="1373033"/>
            <a:ext cx="3783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73763"/>
                </a:solidFill>
              </a:rPr>
              <a:t>Авторитарный стиль </a:t>
            </a:r>
            <a:r>
              <a:rPr lang="ru-RU" b="1" dirty="0">
                <a:solidFill>
                  <a:srgbClr val="073763"/>
                </a:solidFill>
              </a:rPr>
              <a:t>взаимодействия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4329" y="1399017"/>
            <a:ext cx="3926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73763"/>
                </a:solidFill>
              </a:rPr>
              <a:t>Демократический стиль </a:t>
            </a:r>
            <a:r>
              <a:rPr lang="ru-RU" b="1" dirty="0">
                <a:solidFill>
                  <a:srgbClr val="073763"/>
                </a:solidFill>
              </a:rPr>
              <a:t>взаимодействия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630896"/>
            <a:ext cx="888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Педагогика поддержки- личностно-ориентированный подход</a:t>
            </a:r>
            <a:endParaRPr lang="ru-RU" sz="2400" b="1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430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9228"/>
            <a:ext cx="8229600" cy="952499"/>
          </a:xfrm>
        </p:spPr>
        <p:txBody>
          <a:bodyPr/>
          <a:lstStyle/>
          <a:p>
            <a:r>
              <a:rPr lang="ru-RU" sz="3000" b="1" dirty="0">
                <a:solidFill>
                  <a:srgbClr val="073763"/>
                </a:solidFill>
              </a:rPr>
              <a:t>Стили </a:t>
            </a:r>
            <a:r>
              <a:rPr lang="ru-RU" sz="3000" b="1" dirty="0" smtClean="0">
                <a:solidFill>
                  <a:srgbClr val="073763"/>
                </a:solidFill>
              </a:rPr>
              <a:t>взаимодействия с детьми</a:t>
            </a:r>
            <a:endParaRPr lang="ru-RU" sz="3000" b="1" dirty="0">
              <a:solidFill>
                <a:srgbClr val="07376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 smtClean="0"/>
              <a:t>МБДОУ№141   понятие " ПЕДАГОГИЧЕСКАЯ ПОДДЕРЖКА"</a:t>
            </a:r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8401735"/>
              </p:ext>
            </p:extLst>
          </p:nvPr>
        </p:nvGraphicFramePr>
        <p:xfrm>
          <a:off x="1691680" y="1273324"/>
          <a:ext cx="720080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77">
                        <a14:foregroundMark x1="88839" y1="24242" x2="88839" y2="24242"/>
                        <a14:backgroundMark x1="10491" y1="8081" x2="10491" y2="8081"/>
                        <a14:backgroundMark x1="24107" y1="6397" x2="24107" y2="6397"/>
                        <a14:backgroundMark x1="26339" y1="26263" x2="26339" y2="26263"/>
                        <a14:backgroundMark x1="38170" y1="3367" x2="38170" y2="3367"/>
                        <a14:backgroundMark x1="22768" y1="88552" x2="22768" y2="88552"/>
                        <a14:backgroundMark x1="24777" y1="72391" x2="24777" y2="72391"/>
                        <a14:backgroundMark x1="28125" y1="29966" x2="28125" y2="29966"/>
                        <a14:backgroundMark x1="77679" y1="98653" x2="77679" y2="98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3358"/>
            <a:ext cx="1933615" cy="1281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00" l="2703" r="99550">
                        <a14:backgroundMark x1="15315" y1="22000" x2="15315" y2="22000"/>
                        <a14:backgroundMark x1="84234" y1="12800" x2="84234" y2="1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1057300"/>
            <a:ext cx="1050548" cy="10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Shape 99"/>
          <p:cNvGrpSpPr/>
          <p:nvPr/>
        </p:nvGrpSpPr>
        <p:grpSpPr>
          <a:xfrm>
            <a:off x="4283968" y="1334239"/>
            <a:ext cx="4573973" cy="3771636"/>
            <a:chOff x="3536" y="0"/>
            <a:chExt cx="4069755" cy="3771636"/>
          </a:xfrm>
        </p:grpSpPr>
        <p:sp>
          <p:nvSpPr>
            <p:cNvPr id="100" name="Shape 100"/>
            <p:cNvSpPr/>
            <p:nvPr/>
          </p:nvSpPr>
          <p:spPr>
            <a:xfrm>
              <a:off x="3536" y="0"/>
              <a:ext cx="4050506" cy="377163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A5A3">
                    <a:alpha val="89803"/>
                  </a:srgbClr>
                </a:gs>
                <a:gs pos="35000">
                  <a:srgbClr val="FFBEBE">
                    <a:alpha val="89803"/>
                  </a:srgbClr>
                </a:gs>
                <a:gs pos="100000">
                  <a:srgbClr val="FFE6E6">
                    <a:alpha val="8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22785" y="1379245"/>
              <a:ext cx="4050506" cy="1508654"/>
            </a:xfrm>
            <a:prstGeom prst="rect">
              <a:avLst/>
            </a:prstGeom>
            <a:noFill/>
            <a:ln>
              <a:noFill/>
            </a:ln>
          </p:spPr>
          <p:txBody>
            <a:bodyPr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lang="ru-RU" sz="32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Олег Семёнович </a:t>
              </a:r>
              <a:r>
                <a:rPr lang="ru-RU" sz="3200" b="0" i="0" u="none" strike="noStrike" cap="none" baseline="0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Газман</a:t>
              </a:r>
              <a:r>
                <a:rPr lang="ru-RU" sz="32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ru-RU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lang="ru-RU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Педагог, учёный, реформатор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lang="ru-RU" sz="20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(1936-1996гг) </a:t>
              </a:r>
              <a:endParaRPr lang="ru-RU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03" y="409228"/>
            <a:ext cx="4531832" cy="1168255"/>
          </a:xfrm>
          <a:prstGeom prst="rect">
            <a:avLst/>
          </a:prstGeom>
        </p:spPr>
      </p:pic>
      <p:sp>
        <p:nvSpPr>
          <p:cNvPr id="8" name="Shape 102"/>
          <p:cNvSpPr/>
          <p:nvPr/>
        </p:nvSpPr>
        <p:spPr>
          <a:xfrm>
            <a:off x="755576" y="841277"/>
            <a:ext cx="3096344" cy="41316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3131840" y="5161756"/>
            <a:ext cx="3680048" cy="304270"/>
          </a:xfrm>
        </p:spPr>
        <p:txBody>
          <a:bodyPr/>
          <a:lstStyle/>
          <a:p>
            <a:r>
              <a:rPr lang="ru-RU" dirty="0" smtClean="0"/>
              <a:t>МБДОУ№141  </a:t>
            </a:r>
          </a:p>
          <a:p>
            <a:r>
              <a:rPr lang="ru-RU" dirty="0" smtClean="0"/>
              <a:t> понятие " ПЕДАГОГИЧЕСКАЯ ПОДДЕРЖКА"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5028" y="1705371"/>
            <a:ext cx="45592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«Педагогика поддержки»</a:t>
            </a:r>
            <a:endParaRPr lang="ru-RU" sz="3000" b="1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7244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Shape 87"/>
          <p:cNvGrpSpPr/>
          <p:nvPr/>
        </p:nvGrpSpPr>
        <p:grpSpPr>
          <a:xfrm>
            <a:off x="87343" y="1380274"/>
            <a:ext cx="8976456" cy="3771636"/>
            <a:chOff x="0" y="0"/>
            <a:chExt cx="8229617" cy="3771636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3771636" cy="3771636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0">
                  <a:srgbClr val="FFA5A3">
                    <a:alpha val="89803"/>
                  </a:srgbClr>
                </a:gs>
                <a:gs pos="35000">
                  <a:srgbClr val="FFBEBE">
                    <a:alpha val="89803"/>
                  </a:srgbClr>
                </a:gs>
                <a:gs pos="100000">
                  <a:srgbClr val="FFE6E6">
                    <a:alpha val="8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885817" y="0"/>
              <a:ext cx="6343799" cy="3771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F504D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 txBox="1"/>
            <p:nvPr/>
          </p:nvSpPr>
          <p:spPr>
            <a:xfrm>
              <a:off x="1885817" y="0"/>
              <a:ext cx="6343799" cy="17915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None/>
              </a:pPr>
              <a:r>
                <a:rPr lang="ru-RU" sz="1800" b="0" i="0" u="none" strike="noStrike" cap="none" baseline="0" dirty="0" smtClean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0" i="0" u="none" strike="noStrike" cap="none" baseline="0" dirty="0" err="1" smtClean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О.С.Газман</a:t>
              </a:r>
              <a:r>
                <a:rPr lang="ru-RU" sz="1800" b="0" i="0" u="none" strike="noStrike" cap="none" baseline="0" dirty="0" smtClean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None/>
              </a:pPr>
              <a:r>
                <a:rPr lang="ru-RU" sz="1800" b="0" i="0" u="none" strike="noStrike" cap="none" baseline="0" dirty="0" smtClean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«Превентивная  (оперативная , неотложная) помощь ребёнку в решении их индивидуальных  проблем»</a:t>
              </a:r>
              <a:endParaRPr sz="1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990054" y="1791526"/>
              <a:ext cx="1791526" cy="1791526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0">
                  <a:srgbClr val="FFA5A3">
                    <a:alpha val="49803"/>
                  </a:srgbClr>
                </a:gs>
                <a:gs pos="35000">
                  <a:srgbClr val="FFBEBE">
                    <a:alpha val="49803"/>
                  </a:srgbClr>
                </a:gs>
                <a:gs pos="100000">
                  <a:srgbClr val="FFE6E6">
                    <a:alpha val="4980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885817" y="1791526"/>
              <a:ext cx="6343781" cy="179152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F504D">
                  <a:alpha val="4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1885817" y="1791526"/>
              <a:ext cx="6343799" cy="17915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Aft>
                  <a:spcPts val="1120"/>
                </a:spcAft>
              </a:pPr>
              <a:r>
                <a:rPr lang="ru-RU" sz="1800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dirty="0" smtClean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М. </a:t>
              </a:r>
              <a:r>
                <a:rPr lang="ru-RU" sz="1800" dirty="0" err="1" smtClean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Монтессори</a:t>
              </a:r>
              <a:r>
                <a:rPr lang="ru-RU" sz="1800" dirty="0" smtClean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r>
                <a:rPr lang="ru-RU" sz="1800" dirty="0" smtClean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«…Помоги мне это сделать самому,  ничего не делая  за меня, направь в нужное русло, подтолкни к решению, а остальное ,</a:t>
              </a:r>
            </a:p>
            <a:p>
              <a:pPr lvl="0" algn="ctr"/>
              <a:r>
                <a:rPr lang="ru-RU" sz="1800" dirty="0" smtClean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я сделаю сам!»</a:t>
              </a:r>
              <a:endPara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553243"/>
            <a:ext cx="8229600" cy="628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ru-RU" sz="3000" b="1" i="0" u="none" strike="noStrike" cap="none" baseline="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Педагогическая поддержка</a:t>
            </a:r>
            <a:endParaRPr sz="3000" b="1" i="0" u="none" strike="noStrike" cap="none" baseline="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9055"/>
            <a:ext cx="3987743" cy="1168255"/>
          </a:xfrm>
          <a:prstGeom prst="rect">
            <a:avLst/>
          </a:prstGeom>
        </p:spPr>
      </p:pic>
      <p:sp>
        <p:nvSpPr>
          <p:cNvPr id="11" name="Shape 102"/>
          <p:cNvSpPr/>
          <p:nvPr/>
        </p:nvSpPr>
        <p:spPr>
          <a:xfrm>
            <a:off x="330775" y="2133656"/>
            <a:ext cx="2304256" cy="193394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3124200" y="5296958"/>
            <a:ext cx="3536032" cy="304270"/>
          </a:xfrm>
        </p:spPr>
        <p:txBody>
          <a:bodyPr/>
          <a:lstStyle/>
          <a:p>
            <a:r>
              <a:rPr lang="ru-RU" dirty="0" smtClean="0"/>
              <a:t>МБДОУ№141</a:t>
            </a:r>
          </a:p>
          <a:p>
            <a:r>
              <a:rPr lang="ru-RU" dirty="0" smtClean="0"/>
              <a:t>   понятие " ПЕДАГОГИЧЕСКАЯ ПОДДЕРЖКА"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546438"/>
            <a:ext cx="9036496" cy="628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ru-RU" sz="3000" b="1" dirty="0">
                <a:solidFill>
                  <a:srgbClr val="073763"/>
                </a:solidFill>
              </a:rPr>
              <a:t>Гуманистические принципы </a:t>
            </a:r>
            <a:r>
              <a:rPr lang="ru-RU" sz="3000" b="1" dirty="0" err="1">
                <a:solidFill>
                  <a:srgbClr val="073763"/>
                </a:solidFill>
              </a:rPr>
              <a:t>О.С.Газмана</a:t>
            </a:r>
            <a:r>
              <a:rPr lang="ru-RU" sz="3000" b="1" dirty="0">
                <a:solidFill>
                  <a:srgbClr val="073763"/>
                </a:solidFill>
              </a:rPr>
              <a:t> </a:t>
            </a:r>
            <a:endParaRPr sz="3000" b="1" dirty="0">
              <a:solidFill>
                <a:srgbClr val="073763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3124199" y="5296958"/>
            <a:ext cx="3907735" cy="304270"/>
          </a:xfrm>
        </p:spPr>
        <p:txBody>
          <a:bodyPr/>
          <a:lstStyle/>
          <a:p>
            <a:r>
              <a:rPr lang="ru-RU" dirty="0" smtClean="0"/>
              <a:t>МБДОУ№141 </a:t>
            </a:r>
          </a:p>
          <a:p>
            <a:r>
              <a:rPr lang="ru-RU" dirty="0" smtClean="0"/>
              <a:t>  понятие " ПЕДАГОГИЧЕСКАЯ ПОДДЕРЖКА"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9129"/>
            <a:ext cx="6120680" cy="38254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2302" y="481236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ru-RU" sz="3000" b="1" dirty="0">
                <a:solidFill>
                  <a:srgbClr val="073763"/>
                </a:solidFill>
              </a:rPr>
              <a:t>Гуманистические принципы </a:t>
            </a:r>
            <a:r>
              <a:rPr lang="ru-RU" sz="3000" b="1" dirty="0" err="1">
                <a:solidFill>
                  <a:srgbClr val="073763"/>
                </a:solidFill>
              </a:rPr>
              <a:t>О.С.Газмана</a:t>
            </a:r>
            <a:r>
              <a:rPr lang="ru-RU" sz="3000" b="1" dirty="0">
                <a:solidFill>
                  <a:srgbClr val="073763"/>
                </a:solidFill>
              </a:rPr>
              <a:t> </a:t>
            </a:r>
            <a:endParaRPr sz="3000" b="1" i="0" u="none" strike="noStrike" cap="none" baseline="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0" y="1993404"/>
            <a:ext cx="4284840" cy="247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000" dirty="0">
              <a:solidFill>
                <a:srgbClr val="07376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2" y="2079163"/>
            <a:ext cx="3776760" cy="2513391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3124200" y="5296958"/>
            <a:ext cx="3392016" cy="304270"/>
          </a:xfrm>
        </p:spPr>
        <p:txBody>
          <a:bodyPr/>
          <a:lstStyle/>
          <a:p>
            <a:r>
              <a:rPr lang="ru-RU" dirty="0" smtClean="0"/>
              <a:t>МБДОУ№141 </a:t>
            </a:r>
          </a:p>
          <a:p>
            <a:r>
              <a:rPr lang="ru-RU" dirty="0" smtClean="0"/>
              <a:t>  понятие " ПЕДАГОГИЧЕСКАЯ ПОДДЕРЖКА"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02" y="2052430"/>
            <a:ext cx="4267200" cy="25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612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25996"/>
            <a:ext cx="4427984" cy="294662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5296958"/>
            <a:ext cx="3680048" cy="304270"/>
          </a:xfrm>
        </p:spPr>
        <p:txBody>
          <a:bodyPr/>
          <a:lstStyle/>
          <a:p>
            <a:r>
              <a:rPr lang="ru-RU" dirty="0" smtClean="0"/>
              <a:t>МБДОУ№141</a:t>
            </a:r>
          </a:p>
          <a:p>
            <a:r>
              <a:rPr lang="ru-RU" dirty="0" smtClean="0"/>
              <a:t>   понятие " ПЕДАГОГИЧЕСКАЯ ПОДДЕРЖКА"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2175"/>
            <a:ext cx="4032448" cy="30204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749523"/>
            <a:ext cx="7308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Гуманистические принципы </a:t>
            </a:r>
            <a:r>
              <a:rPr lang="ru-RU" sz="3000" b="1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О.С.Газмана</a:t>
            </a:r>
            <a:r>
              <a:rPr lang="ru-RU" sz="30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23528" y="985292"/>
            <a:ext cx="8229600" cy="628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ru-RU" sz="3000" b="1" dirty="0">
                <a:solidFill>
                  <a:srgbClr val="073763"/>
                </a:solidFill>
              </a:rPr>
              <a:t>Нормы педагогической поддержки  </a:t>
            </a:r>
            <a:r>
              <a:rPr lang="ru-RU" sz="3000" b="1" dirty="0" err="1">
                <a:solidFill>
                  <a:srgbClr val="073763"/>
                </a:solidFill>
              </a:rPr>
              <a:t>Н.Б.Крылова</a:t>
            </a:r>
            <a:endParaRPr sz="3000" b="1" dirty="0">
              <a:solidFill>
                <a:srgbClr val="073763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7620"/>
            <a:ext cx="3987743" cy="116825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3124200" y="5296958"/>
            <a:ext cx="3536032" cy="304270"/>
          </a:xfrm>
        </p:spPr>
        <p:txBody>
          <a:bodyPr/>
          <a:lstStyle/>
          <a:p>
            <a:r>
              <a:rPr lang="ru-RU" dirty="0" smtClean="0"/>
              <a:t>МБДОУ№141 </a:t>
            </a:r>
          </a:p>
          <a:p>
            <a:r>
              <a:rPr lang="ru-RU" dirty="0" smtClean="0"/>
              <a:t>  понятие " ПЕДАГОГИЧЕСКАЯ ПОДДЕРЖКА"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38887" y="1777380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Любовь к ребёнку, безусловное  его принятие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Диалоговое общение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Уважение достоинства и доверие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Ожидание успеха в решении проблемы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Признание права ребёнка на  поступок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Поощрение самостоятельности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Умение быть товарищем для ребёнка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</a:rPr>
              <a:t>Собственный самоанализ, самоконтроль</a:t>
            </a:r>
            <a:endParaRPr lang="ru-RU" sz="1800" dirty="0">
              <a:solidFill>
                <a:schemeClr val="dk2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3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277</Words>
  <Application>Microsoft Office PowerPoint</Application>
  <PresentationFormat>Экран (16:10)</PresentationFormat>
  <Paragraphs>64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shablon3</vt:lpstr>
      <vt:lpstr>Концептуальные подходы к организации взаимодействия взрослых с детьми в современном образовательном процессе</vt:lpstr>
      <vt:lpstr>Презентация PowerPoint</vt:lpstr>
      <vt:lpstr>Стили взаимодействия с детьми</vt:lpstr>
      <vt:lpstr>Презентация PowerPoint</vt:lpstr>
      <vt:lpstr>Педагогическая поддержка</vt:lpstr>
      <vt:lpstr>Гуманистические принципы О.С.Газмана </vt:lpstr>
      <vt:lpstr>Гуманистические принципы О.С.Газмана </vt:lpstr>
      <vt:lpstr>Презентация PowerPoint</vt:lpstr>
      <vt:lpstr>Нормы педагогической поддержки  Н.Б.Крылова</vt:lpstr>
      <vt:lpstr>Поддержка и забота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подходы к организации взаимодействия взрослых с детьми в современном образовательном процессе</dc:title>
  <dc:creator>Администратор</dc:creator>
  <cp:lastModifiedBy>Пользователь Windows</cp:lastModifiedBy>
  <cp:revision>28</cp:revision>
  <dcterms:modified xsi:type="dcterms:W3CDTF">2015-10-28T12:52:15Z</dcterms:modified>
</cp:coreProperties>
</file>