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8" r:id="rId3"/>
    <p:sldId id="258" r:id="rId4"/>
    <p:sldId id="259" r:id="rId5"/>
    <p:sldId id="271" r:id="rId6"/>
    <p:sldId id="261" r:id="rId7"/>
    <p:sldId id="272" r:id="rId8"/>
    <p:sldId id="277" r:id="rId9"/>
    <p:sldId id="278" r:id="rId10"/>
    <p:sldId id="279" r:id="rId11"/>
    <p:sldId id="280" r:id="rId12"/>
    <p:sldId id="273" r:id="rId13"/>
    <p:sldId id="274" r:id="rId14"/>
    <p:sldId id="286" r:id="rId15"/>
    <p:sldId id="283" r:id="rId16"/>
    <p:sldId id="287" r:id="rId17"/>
    <p:sldId id="284" r:id="rId18"/>
    <p:sldId id="285" r:id="rId19"/>
    <p:sldId id="288" r:id="rId20"/>
    <p:sldId id="275" r:id="rId21"/>
    <p:sldId id="308" r:id="rId22"/>
    <p:sldId id="309" r:id="rId23"/>
    <p:sldId id="310" r:id="rId24"/>
    <p:sldId id="311" r:id="rId25"/>
    <p:sldId id="312" r:id="rId26"/>
    <p:sldId id="313" r:id="rId27"/>
    <p:sldId id="293" r:id="rId28"/>
    <p:sldId id="294" r:id="rId29"/>
    <p:sldId id="295" r:id="rId30"/>
    <p:sldId id="296" r:id="rId31"/>
    <p:sldId id="297" r:id="rId32"/>
    <p:sldId id="298" r:id="rId33"/>
    <p:sldId id="299" r:id="rId34"/>
    <p:sldId id="300" r:id="rId35"/>
    <p:sldId id="301" r:id="rId36"/>
    <p:sldId id="302" r:id="rId37"/>
    <p:sldId id="303" r:id="rId38"/>
    <p:sldId id="304" r:id="rId39"/>
    <p:sldId id="305" r:id="rId40"/>
    <p:sldId id="306" r:id="rId41"/>
    <p:sldId id="267" r:id="rId42"/>
    <p:sldId id="314" r:id="rId43"/>
    <p:sldId id="315" r:id="rId4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800000"/>
    <a:srgbClr val="006600"/>
    <a:srgbClr val="D6D6D6"/>
    <a:srgbClr val="FFFFCC"/>
    <a:srgbClr val="6D6137"/>
    <a:srgbClr val="7E5E3A"/>
    <a:srgbClr val="C69D54"/>
    <a:srgbClr val="E3B836"/>
    <a:srgbClr val="5F5D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96433" autoAdjust="0"/>
  </p:normalViewPr>
  <p:slideViewPr>
    <p:cSldViewPr snapToGrid="0">
      <p:cViewPr>
        <p:scale>
          <a:sx n="72" d="100"/>
          <a:sy n="72" d="100"/>
        </p:scale>
        <p:origin x="-1056" y="-46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9389A218-1BD9-44B7-AD25-60C2204205A7}" type="datetimeFigureOut">
              <a:rPr lang="ru-RU" smtClean="0"/>
              <a:pPr/>
              <a:t>24.03.2019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C5C7EFC-FB93-4B0A-97A4-5DFF6022B23C}" type="slidenum">
              <a:rPr lang="ru-RU" smtClean="0"/>
              <a:pPr/>
              <a:t>‹#›</a:t>
            </a:fld>
            <a:endParaRPr lang="ru-RU"/>
          </a:p>
        </p:txBody>
      </p:sp>
    </p:spTree>
    <p:extLst>
      <p:ext uri="{BB962C8B-B14F-4D97-AF65-F5344CB8AC3E}">
        <p14:creationId xmlns:p14="http://schemas.microsoft.com/office/powerpoint/2010/main" val="179538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389A218-1BD9-44B7-AD25-60C2204205A7}" type="datetimeFigureOut">
              <a:rPr lang="ru-RU" smtClean="0"/>
              <a:pPr/>
              <a:t>24.03.2019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C5C7EFC-FB93-4B0A-97A4-5DFF6022B23C}" type="slidenum">
              <a:rPr lang="ru-RU" smtClean="0"/>
              <a:pPr/>
              <a:t>‹#›</a:t>
            </a:fld>
            <a:endParaRPr lang="ru-RU"/>
          </a:p>
        </p:txBody>
      </p:sp>
    </p:spTree>
    <p:extLst>
      <p:ext uri="{BB962C8B-B14F-4D97-AF65-F5344CB8AC3E}">
        <p14:creationId xmlns:p14="http://schemas.microsoft.com/office/powerpoint/2010/main" val="1677201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389A218-1BD9-44B7-AD25-60C2204205A7}" type="datetimeFigureOut">
              <a:rPr lang="ru-RU" smtClean="0"/>
              <a:pPr/>
              <a:t>24.03.2019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C5C7EFC-FB93-4B0A-97A4-5DFF6022B23C}" type="slidenum">
              <a:rPr lang="ru-RU" smtClean="0"/>
              <a:pPr/>
              <a:t>‹#›</a:t>
            </a:fld>
            <a:endParaRPr lang="ru-RU"/>
          </a:p>
        </p:txBody>
      </p:sp>
    </p:spTree>
    <p:extLst>
      <p:ext uri="{BB962C8B-B14F-4D97-AF65-F5344CB8AC3E}">
        <p14:creationId xmlns:p14="http://schemas.microsoft.com/office/powerpoint/2010/main" val="1319314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389A218-1BD9-44B7-AD25-60C2204205A7}" type="datetimeFigureOut">
              <a:rPr lang="ru-RU" smtClean="0"/>
              <a:pPr/>
              <a:t>24.03.2019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C5C7EFC-FB93-4B0A-97A4-5DFF6022B23C}" type="slidenum">
              <a:rPr lang="ru-RU" smtClean="0"/>
              <a:pPr/>
              <a:t>‹#›</a:t>
            </a:fld>
            <a:endParaRPr lang="ru-RU"/>
          </a:p>
        </p:txBody>
      </p:sp>
    </p:spTree>
    <p:extLst>
      <p:ext uri="{BB962C8B-B14F-4D97-AF65-F5344CB8AC3E}">
        <p14:creationId xmlns:p14="http://schemas.microsoft.com/office/powerpoint/2010/main" val="3661913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389A218-1BD9-44B7-AD25-60C2204205A7}" type="datetimeFigureOut">
              <a:rPr lang="ru-RU" smtClean="0"/>
              <a:pPr/>
              <a:t>24.03.2019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C5C7EFC-FB93-4B0A-97A4-5DFF6022B23C}" type="slidenum">
              <a:rPr lang="ru-RU" smtClean="0"/>
              <a:pPr/>
              <a:t>‹#›</a:t>
            </a:fld>
            <a:endParaRPr lang="ru-RU"/>
          </a:p>
        </p:txBody>
      </p:sp>
    </p:spTree>
    <p:extLst>
      <p:ext uri="{BB962C8B-B14F-4D97-AF65-F5344CB8AC3E}">
        <p14:creationId xmlns:p14="http://schemas.microsoft.com/office/powerpoint/2010/main" val="131944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9389A218-1BD9-44B7-AD25-60C2204205A7}" type="datetimeFigureOut">
              <a:rPr lang="ru-RU" smtClean="0"/>
              <a:pPr/>
              <a:t>24.03.2019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C5C7EFC-FB93-4B0A-97A4-5DFF6022B23C}" type="slidenum">
              <a:rPr lang="ru-RU" smtClean="0"/>
              <a:pPr/>
              <a:t>‹#›</a:t>
            </a:fld>
            <a:endParaRPr lang="ru-RU"/>
          </a:p>
        </p:txBody>
      </p:sp>
    </p:spTree>
    <p:extLst>
      <p:ext uri="{BB962C8B-B14F-4D97-AF65-F5344CB8AC3E}">
        <p14:creationId xmlns:p14="http://schemas.microsoft.com/office/powerpoint/2010/main" val="587040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9389A218-1BD9-44B7-AD25-60C2204205A7}" type="datetimeFigureOut">
              <a:rPr lang="ru-RU" smtClean="0"/>
              <a:pPr/>
              <a:t>24.03.2019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1C5C7EFC-FB93-4B0A-97A4-5DFF6022B23C}" type="slidenum">
              <a:rPr lang="ru-RU" smtClean="0"/>
              <a:pPr/>
              <a:t>‹#›</a:t>
            </a:fld>
            <a:endParaRPr lang="ru-RU"/>
          </a:p>
        </p:txBody>
      </p:sp>
    </p:spTree>
    <p:extLst>
      <p:ext uri="{BB962C8B-B14F-4D97-AF65-F5344CB8AC3E}">
        <p14:creationId xmlns:p14="http://schemas.microsoft.com/office/powerpoint/2010/main" val="1909886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9389A218-1BD9-44B7-AD25-60C2204205A7}" type="datetimeFigureOut">
              <a:rPr lang="ru-RU" smtClean="0"/>
              <a:pPr/>
              <a:t>24.03.2019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C5C7EFC-FB93-4B0A-97A4-5DFF6022B23C}" type="slidenum">
              <a:rPr lang="ru-RU" smtClean="0"/>
              <a:pPr/>
              <a:t>‹#›</a:t>
            </a:fld>
            <a:endParaRPr lang="ru-RU"/>
          </a:p>
        </p:txBody>
      </p:sp>
    </p:spTree>
    <p:extLst>
      <p:ext uri="{BB962C8B-B14F-4D97-AF65-F5344CB8AC3E}">
        <p14:creationId xmlns:p14="http://schemas.microsoft.com/office/powerpoint/2010/main" val="530264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9A218-1BD9-44B7-AD25-60C2204205A7}" type="datetimeFigureOut">
              <a:rPr lang="ru-RU" smtClean="0"/>
              <a:pPr/>
              <a:t>24.03.2019</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1C5C7EFC-FB93-4B0A-97A4-5DFF6022B23C}" type="slidenum">
              <a:rPr lang="ru-RU" smtClean="0"/>
              <a:pPr/>
              <a:t>‹#›</a:t>
            </a:fld>
            <a:endParaRPr lang="ru-RU"/>
          </a:p>
        </p:txBody>
      </p:sp>
    </p:spTree>
    <p:extLst>
      <p:ext uri="{BB962C8B-B14F-4D97-AF65-F5344CB8AC3E}">
        <p14:creationId xmlns:p14="http://schemas.microsoft.com/office/powerpoint/2010/main" val="1714396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9389A218-1BD9-44B7-AD25-60C2204205A7}" type="datetimeFigureOut">
              <a:rPr lang="ru-RU" smtClean="0"/>
              <a:pPr/>
              <a:t>24.03.2019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C5C7EFC-FB93-4B0A-97A4-5DFF6022B23C}" type="slidenum">
              <a:rPr lang="ru-RU" smtClean="0"/>
              <a:pPr/>
              <a:t>‹#›</a:t>
            </a:fld>
            <a:endParaRPr lang="ru-RU"/>
          </a:p>
        </p:txBody>
      </p:sp>
    </p:spTree>
    <p:extLst>
      <p:ext uri="{BB962C8B-B14F-4D97-AF65-F5344CB8AC3E}">
        <p14:creationId xmlns:p14="http://schemas.microsoft.com/office/powerpoint/2010/main" val="1426733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9389A218-1BD9-44B7-AD25-60C2204205A7}" type="datetimeFigureOut">
              <a:rPr lang="ru-RU" smtClean="0"/>
              <a:pPr/>
              <a:t>24.03.2019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C5C7EFC-FB93-4B0A-97A4-5DFF6022B23C}" type="slidenum">
              <a:rPr lang="ru-RU" smtClean="0"/>
              <a:pPr/>
              <a:t>‹#›</a:t>
            </a:fld>
            <a:endParaRPr lang="ru-RU"/>
          </a:p>
        </p:txBody>
      </p:sp>
    </p:spTree>
    <p:extLst>
      <p:ext uri="{BB962C8B-B14F-4D97-AF65-F5344CB8AC3E}">
        <p14:creationId xmlns:p14="http://schemas.microsoft.com/office/powerpoint/2010/main" val="4174486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9A218-1BD9-44B7-AD25-60C2204205A7}" type="datetimeFigureOut">
              <a:rPr lang="ru-RU" smtClean="0"/>
              <a:pPr/>
              <a:t>24.03.2019</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5C7EFC-FB93-4B0A-97A4-5DFF6022B23C}" type="slidenum">
              <a:rPr lang="ru-RU" smtClean="0"/>
              <a:pPr/>
              <a:t>‹#›</a:t>
            </a:fld>
            <a:endParaRPr lang="ru-RU"/>
          </a:p>
        </p:txBody>
      </p:sp>
    </p:spTree>
    <p:extLst>
      <p:ext uri="{BB962C8B-B14F-4D97-AF65-F5344CB8AC3E}">
        <p14:creationId xmlns:p14="http://schemas.microsoft.com/office/powerpoint/2010/main" val="27461779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34.png"/><Relationship Id="rId10" Type="http://schemas.openxmlformats.org/officeDocument/2006/relationships/image" Target="../media/image38.png"/><Relationship Id="rId4" Type="http://schemas.microsoft.com/office/2007/relationships/hdphoto" Target="../media/hdphoto6.wdp"/><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8.wdp"/><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2.png"/><Relationship Id="rId7" Type="http://schemas.microsoft.com/office/2007/relationships/hdphoto" Target="../media/hdphoto10.wdp"/><Relationship Id="rId2" Type="http://schemas.openxmlformats.org/officeDocument/2006/relationships/image" Target="../media/image45.jpg"/><Relationship Id="rId1" Type="http://schemas.openxmlformats.org/officeDocument/2006/relationships/slideLayout" Target="../slideLayouts/slideLayout7.xml"/><Relationship Id="rId6" Type="http://schemas.openxmlformats.org/officeDocument/2006/relationships/image" Target="../media/image47.png"/><Relationship Id="rId5" Type="http://schemas.microsoft.com/office/2007/relationships/hdphoto" Target="../media/hdphoto9.wdp"/><Relationship Id="rId4" Type="http://schemas.openxmlformats.org/officeDocument/2006/relationships/image" Target="../media/image46.png"/><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png"/><Relationship Id="rId3" Type="http://schemas.openxmlformats.org/officeDocument/2006/relationships/image" Target="../media/image39.png"/><Relationship Id="rId7" Type="http://schemas.openxmlformats.org/officeDocument/2006/relationships/image" Target="../media/image42.png"/><Relationship Id="rId12" Type="http://schemas.openxmlformats.org/officeDocument/2006/relationships/image" Target="../media/image52.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41.png"/><Relationship Id="rId11" Type="http://schemas.microsoft.com/office/2007/relationships/hdphoto" Target="../media/hdphoto12.wdp"/><Relationship Id="rId5" Type="http://schemas.openxmlformats.org/officeDocument/2006/relationships/image" Target="../media/image40.png"/><Relationship Id="rId10" Type="http://schemas.openxmlformats.org/officeDocument/2006/relationships/image" Target="../media/image51.png"/><Relationship Id="rId4" Type="http://schemas.microsoft.com/office/2007/relationships/hdphoto" Target="../media/hdphoto8.wdp"/><Relationship Id="rId9" Type="http://schemas.microsoft.com/office/2007/relationships/hdphoto" Target="../media/hdphoto11.wdp"/><Relationship Id="rId14" Type="http://schemas.microsoft.com/office/2007/relationships/hdphoto" Target="../media/hdphoto13.wdp"/></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jp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8.wdp"/></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60.png"/><Relationship Id="rId3" Type="http://schemas.openxmlformats.org/officeDocument/2006/relationships/image" Target="../media/image39.png"/><Relationship Id="rId7" Type="http://schemas.openxmlformats.org/officeDocument/2006/relationships/image" Target="../media/image56.jpeg"/><Relationship Id="rId12" Type="http://schemas.openxmlformats.org/officeDocument/2006/relationships/image" Target="../media/image59.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41.png"/><Relationship Id="rId11" Type="http://schemas.microsoft.com/office/2007/relationships/hdphoto" Target="../media/hdphoto14.wdp"/><Relationship Id="rId5" Type="http://schemas.openxmlformats.org/officeDocument/2006/relationships/image" Target="../media/image40.png"/><Relationship Id="rId10" Type="http://schemas.openxmlformats.org/officeDocument/2006/relationships/image" Target="../media/image58.png"/><Relationship Id="rId4" Type="http://schemas.microsoft.com/office/2007/relationships/hdphoto" Target="../media/hdphoto8.wdp"/><Relationship Id="rId9" Type="http://schemas.openxmlformats.org/officeDocument/2006/relationships/image" Target="../media/image57.png"/><Relationship Id="rId14" Type="http://schemas.microsoft.com/office/2007/relationships/hdphoto" Target="../media/hdphoto15.wdp"/></Relationships>
</file>

<file path=ppt/slides/_rels/slide19.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65.png"/><Relationship Id="rId7" Type="http://schemas.openxmlformats.org/officeDocument/2006/relationships/image" Target="../media/image70.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7" Type="http://schemas.microsoft.com/office/2007/relationships/hdphoto" Target="../media/hdphoto17.wdp"/><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5.png"/><Relationship Id="rId7" Type="http://schemas.microsoft.com/office/2007/relationships/hdphoto" Target="../media/hdphoto18.wdp"/><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73.png"/><Relationship Id="rId11" Type="http://schemas.microsoft.com/office/2007/relationships/hdphoto" Target="../media/hdphoto20.wdp"/><Relationship Id="rId5" Type="http://schemas.openxmlformats.org/officeDocument/2006/relationships/image" Target="../media/image71.png"/><Relationship Id="rId10" Type="http://schemas.openxmlformats.org/officeDocument/2006/relationships/image" Target="../media/image75.png"/><Relationship Id="rId4" Type="http://schemas.openxmlformats.org/officeDocument/2006/relationships/image" Target="../media/image67.png"/><Relationship Id="rId9" Type="http://schemas.microsoft.com/office/2007/relationships/hdphoto" Target="../media/hdphoto19.wdp"/></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1.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65.png"/><Relationship Id="rId7" Type="http://schemas.microsoft.com/office/2007/relationships/hdphoto" Target="../media/hdphoto21.wdp"/><Relationship Id="rId12" Type="http://schemas.openxmlformats.org/officeDocument/2006/relationships/image" Target="../media/image80.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77.png"/><Relationship Id="rId11" Type="http://schemas.microsoft.com/office/2007/relationships/hdphoto" Target="../media/hdphoto23.wdp"/><Relationship Id="rId5" Type="http://schemas.openxmlformats.org/officeDocument/2006/relationships/image" Target="../media/image71.png"/><Relationship Id="rId10" Type="http://schemas.openxmlformats.org/officeDocument/2006/relationships/image" Target="../media/image79.png"/><Relationship Id="rId4" Type="http://schemas.openxmlformats.org/officeDocument/2006/relationships/image" Target="../media/image67.png"/><Relationship Id="rId9" Type="http://schemas.microsoft.com/office/2007/relationships/hdphoto" Target="../media/hdphoto22.wdp"/></Relationships>
</file>

<file path=ppt/slides/_rels/slide25.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image" Target="../media/image65.png"/><Relationship Id="rId7" Type="http://schemas.openxmlformats.org/officeDocument/2006/relationships/image" Target="../media/image82.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71.png"/><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7" Type="http://schemas.microsoft.com/office/2007/relationships/hdphoto" Target="../media/hdphoto25.wdp"/><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71.png"/><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5.png"/><Relationship Id="rId7" Type="http://schemas.openxmlformats.org/officeDocument/2006/relationships/image" Target="../media/image88.png"/><Relationship Id="rId2" Type="http://schemas.openxmlformats.org/officeDocument/2006/relationships/image" Target="../media/image84.jp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microsoft.com/office/2007/relationships/hdphoto" Target="../media/hdphoto26.wdp"/></Relationships>
</file>

<file path=ppt/slides/_rels/slide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4.jpeg"/><Relationship Id="rId1" Type="http://schemas.openxmlformats.org/officeDocument/2006/relationships/slideLayout" Target="../slideLayouts/slideLayout7.xml"/><Relationship Id="rId6" Type="http://schemas.microsoft.com/office/2007/relationships/hdphoto" Target="../media/hdphoto27.wdp"/><Relationship Id="rId5" Type="http://schemas.openxmlformats.org/officeDocument/2006/relationships/image" Target="../media/image92.png"/><Relationship Id="rId4" Type="http://schemas.openxmlformats.org/officeDocument/2006/relationships/image" Target="../media/image91.jpeg"/></Relationships>
</file>

<file path=ppt/slides/_rels/slide2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93.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94.png"/><Relationship Id="rId5" Type="http://schemas.microsoft.com/office/2007/relationships/hdphoto" Target="../media/hdphoto28.wdp"/><Relationship Id="rId4" Type="http://schemas.openxmlformats.org/officeDocument/2006/relationships/image" Target="../media/image95.png"/></Relationships>
</file>

<file path=ppt/slides/_rels/slide3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0.png"/><Relationship Id="rId7" Type="http://schemas.microsoft.com/office/2007/relationships/hdphoto" Target="../media/hdphoto30.wdp"/><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97.png"/><Relationship Id="rId5" Type="http://schemas.microsoft.com/office/2007/relationships/hdphoto" Target="../media/hdphoto29.wdp"/><Relationship Id="rId4" Type="http://schemas.openxmlformats.org/officeDocument/2006/relationships/image" Target="../media/image96.png"/></Relationships>
</file>

<file path=ppt/slides/_rels/slide32.xml.rels><?xml version="1.0" encoding="UTF-8" standalone="yes"?>
<Relationships xmlns="http://schemas.openxmlformats.org/package/2006/relationships"><Relationship Id="rId8" Type="http://schemas.microsoft.com/office/2007/relationships/hdphoto" Target="../media/hdphoto32.wdp"/><Relationship Id="rId3" Type="http://schemas.openxmlformats.org/officeDocument/2006/relationships/image" Target="../media/image90.png"/><Relationship Id="rId7" Type="http://schemas.openxmlformats.org/officeDocument/2006/relationships/image" Target="../media/image99.png"/><Relationship Id="rId2" Type="http://schemas.openxmlformats.org/officeDocument/2006/relationships/image" Target="../media/image14.jpeg"/><Relationship Id="rId1" Type="http://schemas.openxmlformats.org/officeDocument/2006/relationships/slideLayout" Target="../slideLayouts/slideLayout7.xml"/><Relationship Id="rId6" Type="http://schemas.microsoft.com/office/2007/relationships/hdphoto" Target="../media/hdphoto31.wdp"/><Relationship Id="rId5" Type="http://schemas.openxmlformats.org/officeDocument/2006/relationships/image" Target="../media/image98.png"/><Relationship Id="rId10" Type="http://schemas.microsoft.com/office/2007/relationships/hdphoto" Target="../media/hdphoto33.wdp"/><Relationship Id="rId4" Type="http://schemas.openxmlformats.org/officeDocument/2006/relationships/image" Target="../media/image94.png"/><Relationship Id="rId9" Type="http://schemas.openxmlformats.org/officeDocument/2006/relationships/image" Target="../media/image100.png"/></Relationships>
</file>

<file path=ppt/slides/_rels/slide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4.jpeg"/><Relationship Id="rId1" Type="http://schemas.openxmlformats.org/officeDocument/2006/relationships/slideLayout" Target="../slideLayouts/slideLayout7.xml"/><Relationship Id="rId6" Type="http://schemas.microsoft.com/office/2007/relationships/hdphoto" Target="../media/hdphoto34.wdp"/><Relationship Id="rId5" Type="http://schemas.openxmlformats.org/officeDocument/2006/relationships/image" Target="../media/image101.png"/><Relationship Id="rId4" Type="http://schemas.openxmlformats.org/officeDocument/2006/relationships/image" Target="../media/image94.png"/></Relationships>
</file>

<file path=ppt/slides/_rels/slide3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84.jp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35.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7.png"/><Relationship Id="rId7" Type="http://schemas.microsoft.com/office/2007/relationships/hdphoto" Target="../media/hdphoto35.wdp"/><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4.png"/><Relationship Id="rId9" Type="http://schemas.microsoft.com/office/2007/relationships/hdphoto" Target="../media/hdphoto36.wdp"/></Relationships>
</file>

<file path=ppt/slides/_rels/slide36.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7.png"/><Relationship Id="rId7" Type="http://schemas.openxmlformats.org/officeDocument/2006/relationships/image" Target="../media/image113.pn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04.png"/></Relationships>
</file>

<file path=ppt/slides/_rels/slide37.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07.png"/><Relationship Id="rId7" Type="http://schemas.openxmlformats.org/officeDocument/2006/relationships/image" Target="../media/image116.pn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04.png"/><Relationship Id="rId5" Type="http://schemas.microsoft.com/office/2007/relationships/hdphoto" Target="../media/hdphoto37.wdp"/><Relationship Id="rId4" Type="http://schemas.openxmlformats.org/officeDocument/2006/relationships/image" Target="../media/image115.png"/></Relationships>
</file>

<file path=ppt/slides/_rels/slide3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04.png"/><Relationship Id="rId4" Type="http://schemas.openxmlformats.org/officeDocument/2006/relationships/image" Target="../media/image118.png"/></Relationships>
</file>

<file path=ppt/slides/_rels/slide39.xml.rels><?xml version="1.0" encoding="UTF-8" standalone="yes"?>
<Relationships xmlns="http://schemas.openxmlformats.org/package/2006/relationships"><Relationship Id="rId8" Type="http://schemas.microsoft.com/office/2007/relationships/hdphoto" Target="../media/hdphoto38.wdp"/><Relationship Id="rId3" Type="http://schemas.openxmlformats.org/officeDocument/2006/relationships/image" Target="../media/image107.png"/><Relationship Id="rId7" Type="http://schemas.openxmlformats.org/officeDocument/2006/relationships/image" Target="../media/image122.pn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04.png"/></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microsoft.com/office/2007/relationships/hdphoto" Target="../media/hdphoto39.wdp"/><Relationship Id="rId3" Type="http://schemas.openxmlformats.org/officeDocument/2006/relationships/image" Target="../media/image107.png"/><Relationship Id="rId7" Type="http://schemas.openxmlformats.org/officeDocument/2006/relationships/image" Target="../media/image124.pn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19.png"/><Relationship Id="rId4" Type="http://schemas.openxmlformats.org/officeDocument/2006/relationships/image" Target="../media/image104.png"/></Relationships>
</file>

<file path=ppt/slides/_rels/slide41.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microsoft.com/office/2007/relationships/hdphoto" Target="../media/hdphoto42.wdp"/><Relationship Id="rId3" Type="http://schemas.openxmlformats.org/officeDocument/2006/relationships/image" Target="../media/image127.png"/><Relationship Id="rId7" Type="http://schemas.openxmlformats.org/officeDocument/2006/relationships/image" Target="../media/image129.png"/><Relationship Id="rId12" Type="http://schemas.microsoft.com/office/2007/relationships/hdphoto" Target="../media/hdphoto44.wdp"/><Relationship Id="rId2" Type="http://schemas.openxmlformats.org/officeDocument/2006/relationships/image" Target="../media/image126.jpeg"/><Relationship Id="rId1" Type="http://schemas.openxmlformats.org/officeDocument/2006/relationships/slideLayout" Target="../slideLayouts/slideLayout7.xml"/><Relationship Id="rId6" Type="http://schemas.microsoft.com/office/2007/relationships/hdphoto" Target="../media/hdphoto41.wdp"/><Relationship Id="rId11" Type="http://schemas.openxmlformats.org/officeDocument/2006/relationships/image" Target="../media/image131.png"/><Relationship Id="rId5" Type="http://schemas.openxmlformats.org/officeDocument/2006/relationships/image" Target="../media/image128.png"/><Relationship Id="rId10" Type="http://schemas.microsoft.com/office/2007/relationships/hdphoto" Target="../media/hdphoto43.wdp"/><Relationship Id="rId4" Type="http://schemas.microsoft.com/office/2007/relationships/hdphoto" Target="../media/hdphoto40.wdp"/><Relationship Id="rId9" Type="http://schemas.openxmlformats.org/officeDocument/2006/relationships/image" Target="../media/image130.png"/></Relationships>
</file>

<file path=ppt/slides/_rels/slide43.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132.png"/><Relationship Id="rId7" Type="http://schemas.openxmlformats.org/officeDocument/2006/relationships/image" Target="../media/image136.jpeg"/><Relationship Id="rId2" Type="http://schemas.openxmlformats.org/officeDocument/2006/relationships/image" Target="../media/image126.jpeg"/><Relationship Id="rId1" Type="http://schemas.openxmlformats.org/officeDocument/2006/relationships/slideLayout" Target="../slideLayouts/slideLayout7.xml"/><Relationship Id="rId6" Type="http://schemas.openxmlformats.org/officeDocument/2006/relationships/image" Target="../media/image135.jpeg"/><Relationship Id="rId5" Type="http://schemas.openxmlformats.org/officeDocument/2006/relationships/image" Target="../media/image134.png"/><Relationship Id="rId4" Type="http://schemas.openxmlformats.org/officeDocument/2006/relationships/image" Target="../media/image13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19.jpeg"/><Relationship Id="rId5" Type="http://schemas.microsoft.com/office/2007/relationships/hdphoto" Target="../media/hdphoto1.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3.wdp"/><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5.png"/><Relationship Id="rId7" Type="http://schemas.microsoft.com/office/2007/relationships/hdphoto" Target="../media/hdphoto5.wdp"/><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4.wdp"/><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39938" cy="6858000"/>
          </a:xfrm>
          <a:prstGeom prst="rect">
            <a:avLst/>
          </a:prstGeom>
        </p:spPr>
      </p:pic>
      <p:sp>
        <p:nvSpPr>
          <p:cNvPr id="4" name="Прямоугольник 3"/>
          <p:cNvSpPr/>
          <p:nvPr/>
        </p:nvSpPr>
        <p:spPr>
          <a:xfrm>
            <a:off x="1608418" y="947262"/>
            <a:ext cx="4955203" cy="2862322"/>
          </a:xfrm>
          <a:prstGeom prst="rect">
            <a:avLst/>
          </a:prstGeom>
          <a:effectLst>
            <a:glow rad="1028700">
              <a:schemeClr val="bg1">
                <a:alpha val="0"/>
              </a:schemeClr>
            </a:glow>
          </a:effectLst>
        </p:spPr>
        <p:txBody>
          <a:bodyPr wrap="none">
            <a:spAutoFit/>
          </a:bodyPr>
          <a:lstStyle/>
          <a:p>
            <a:pPr algn="ctr"/>
            <a:r>
              <a:rPr lang="ru-RU" sz="6000" b="1" dirty="0" smtClean="0">
                <a:ln w="19050">
                  <a:solidFill>
                    <a:srgbClr val="251B02"/>
                  </a:solidFill>
                </a:ln>
                <a:gradFill flip="none" rotWithShape="1">
                  <a:gsLst>
                    <a:gs pos="4000">
                      <a:srgbClr val="7E5E3A"/>
                    </a:gs>
                    <a:gs pos="56000">
                      <a:srgbClr val="C69D54"/>
                    </a:gs>
                    <a:gs pos="100000">
                      <a:srgbClr val="6D6137"/>
                    </a:gs>
                  </a:gsLst>
                  <a:lin ang="0" scaled="1"/>
                  <a:tileRect/>
                </a:gradFill>
                <a:effectLst>
                  <a:outerShdw blurRad="38100" dist="38100" dir="2700000" algn="tl">
                    <a:srgbClr val="000000">
                      <a:alpha val="43137"/>
                    </a:srgbClr>
                  </a:outerShdw>
                </a:effectLst>
                <a:latin typeface="Slavianskiy" pitchFamily="82" charset="0"/>
                <a:ea typeface="Tahoma" panose="020B0604030504040204" pitchFamily="34" charset="0"/>
                <a:cs typeface="Tahoma" panose="020B0604030504040204" pitchFamily="34" charset="0"/>
              </a:rPr>
              <a:t>Игры</a:t>
            </a:r>
          </a:p>
          <a:p>
            <a:pPr algn="ctr"/>
            <a:r>
              <a:rPr lang="ru-RU" sz="6000" b="1" dirty="0" smtClean="0">
                <a:ln w="19050">
                  <a:solidFill>
                    <a:srgbClr val="251B02"/>
                  </a:solidFill>
                </a:ln>
                <a:gradFill flip="none" rotWithShape="1">
                  <a:gsLst>
                    <a:gs pos="4000">
                      <a:srgbClr val="7E5E3A"/>
                    </a:gs>
                    <a:gs pos="56000">
                      <a:srgbClr val="C69D54"/>
                    </a:gs>
                    <a:gs pos="100000">
                      <a:srgbClr val="6D6137"/>
                    </a:gs>
                  </a:gsLst>
                  <a:lin ang="0" scaled="1"/>
                  <a:tileRect/>
                </a:gradFill>
                <a:effectLst>
                  <a:outerShdw blurRad="38100" dist="38100" dir="2700000" algn="tl">
                    <a:srgbClr val="000000">
                      <a:alpha val="43137"/>
                    </a:srgbClr>
                  </a:outerShdw>
                </a:effectLst>
                <a:latin typeface="Slavianskiy" pitchFamily="82" charset="0"/>
                <a:ea typeface="Tahoma" panose="020B0604030504040204" pitchFamily="34" charset="0"/>
                <a:cs typeface="Tahoma" panose="020B0604030504040204" pitchFamily="34" charset="0"/>
              </a:rPr>
              <a:t> народов </a:t>
            </a:r>
          </a:p>
          <a:p>
            <a:pPr algn="ctr"/>
            <a:r>
              <a:rPr lang="ru-RU" sz="6000" b="1" dirty="0" smtClean="0">
                <a:ln w="19050">
                  <a:solidFill>
                    <a:srgbClr val="251B02"/>
                  </a:solidFill>
                </a:ln>
                <a:gradFill flip="none" rotWithShape="1">
                  <a:gsLst>
                    <a:gs pos="4000">
                      <a:srgbClr val="7E5E3A"/>
                    </a:gs>
                    <a:gs pos="56000">
                      <a:srgbClr val="C69D54"/>
                    </a:gs>
                    <a:gs pos="100000">
                      <a:srgbClr val="6D6137"/>
                    </a:gs>
                  </a:gsLst>
                  <a:lin ang="0" scaled="1"/>
                  <a:tileRect/>
                </a:gradFill>
                <a:effectLst>
                  <a:outerShdw blurRad="38100" dist="38100" dir="2700000" algn="tl">
                    <a:srgbClr val="000000">
                      <a:alpha val="43137"/>
                    </a:srgbClr>
                  </a:outerShdw>
                </a:effectLst>
                <a:latin typeface="Slavianskiy" pitchFamily="82" charset="0"/>
                <a:ea typeface="Tahoma" panose="020B0604030504040204" pitchFamily="34" charset="0"/>
                <a:cs typeface="Tahoma" panose="020B0604030504040204" pitchFamily="34" charset="0"/>
              </a:rPr>
              <a:t>Сурского края</a:t>
            </a:r>
            <a:endParaRPr lang="ru-RU" sz="6000" b="1" dirty="0">
              <a:ln w="19050">
                <a:solidFill>
                  <a:srgbClr val="251B02"/>
                </a:solidFill>
              </a:ln>
              <a:gradFill flip="none" rotWithShape="1">
                <a:gsLst>
                  <a:gs pos="4000">
                    <a:srgbClr val="7E5E3A"/>
                  </a:gs>
                  <a:gs pos="56000">
                    <a:srgbClr val="C69D54"/>
                  </a:gs>
                  <a:gs pos="100000">
                    <a:srgbClr val="6D6137"/>
                  </a:gs>
                </a:gsLst>
                <a:lin ang="0" scaled="1"/>
                <a:tileRect/>
              </a:gradFill>
              <a:effectLst>
                <a:outerShdw blurRad="38100" dist="38100" dir="2700000" algn="tl">
                  <a:srgbClr val="000000">
                    <a:alpha val="43137"/>
                  </a:srgbClr>
                </a:outerShdw>
              </a:effectLst>
              <a:latin typeface="Slavianskiy" pitchFamily="82" charset="0"/>
              <a:ea typeface="Tahoma" panose="020B0604030504040204" pitchFamily="34" charset="0"/>
              <a:cs typeface="Tahoma" panose="020B0604030504040204" pitchFamily="34" charset="0"/>
            </a:endParaRPr>
          </a:p>
        </p:txBody>
      </p:sp>
      <p:sp>
        <p:nvSpPr>
          <p:cNvPr id="2" name="Прямоугольник 1"/>
          <p:cNvSpPr/>
          <p:nvPr/>
        </p:nvSpPr>
        <p:spPr>
          <a:xfrm>
            <a:off x="1892716" y="133310"/>
            <a:ext cx="5829363" cy="1200329"/>
          </a:xfrm>
          <a:prstGeom prst="rect">
            <a:avLst/>
          </a:prstGeom>
        </p:spPr>
        <p:txBody>
          <a:bodyPr wrap="square">
            <a:spAutoFit/>
          </a:bodyPr>
          <a:lstStyle/>
          <a:p>
            <a:r>
              <a:rPr lang="ru-RU" sz="2400" b="1" dirty="0">
                <a:solidFill>
                  <a:srgbClr val="800000"/>
                </a:solidFill>
                <a:effectLst>
                  <a:outerShdw blurRad="38100" dist="38100" dir="2700000" algn="tl">
                    <a:srgbClr val="000000">
                      <a:alpha val="43137"/>
                    </a:srgbClr>
                  </a:outerShdw>
                </a:effectLst>
                <a:latin typeface="Madera " pitchFamily="2" charset="0"/>
              </a:rPr>
              <a:t>Проект </a:t>
            </a:r>
            <a:r>
              <a:rPr lang="ru-RU" sz="2400" b="1" dirty="0" smtClean="0">
                <a:solidFill>
                  <a:srgbClr val="800000"/>
                </a:solidFill>
                <a:effectLst>
                  <a:outerShdw blurRad="38100" dist="38100" dir="2700000" algn="tl">
                    <a:srgbClr val="000000">
                      <a:alpha val="43137"/>
                    </a:srgbClr>
                  </a:outerShdw>
                </a:effectLst>
                <a:latin typeface="Madera " pitchFamily="2" charset="0"/>
              </a:rPr>
              <a:t>«Моя малая Родина»</a:t>
            </a:r>
            <a:r>
              <a:rPr lang="ru-RU" sz="2400" b="1" dirty="0">
                <a:solidFill>
                  <a:srgbClr val="800000"/>
                </a:solidFill>
                <a:effectLst>
                  <a:outerShdw blurRad="38100" dist="38100" dir="2700000" algn="tl">
                    <a:srgbClr val="000000">
                      <a:alpha val="43137"/>
                    </a:srgbClr>
                  </a:outerShdw>
                </a:effectLst>
                <a:latin typeface="Madera " pitchFamily="2" charset="0"/>
              </a:rPr>
              <a:t/>
            </a:r>
            <a:br>
              <a:rPr lang="ru-RU" sz="2400" b="1" dirty="0">
                <a:solidFill>
                  <a:srgbClr val="800000"/>
                </a:solidFill>
                <a:effectLst>
                  <a:outerShdw blurRad="38100" dist="38100" dir="2700000" algn="tl">
                    <a:srgbClr val="000000">
                      <a:alpha val="43137"/>
                    </a:srgbClr>
                  </a:outerShdw>
                </a:effectLst>
                <a:latin typeface="Madera " pitchFamily="2" charset="0"/>
              </a:rPr>
            </a:br>
            <a:r>
              <a:rPr lang="ru-RU" sz="2400" b="1" dirty="0">
                <a:solidFill>
                  <a:srgbClr val="800000"/>
                </a:solidFill>
                <a:effectLst>
                  <a:outerShdw blurRad="38100" dist="38100" dir="2700000" algn="tl">
                    <a:srgbClr val="000000">
                      <a:alpha val="43137"/>
                    </a:srgbClr>
                  </a:outerShdw>
                </a:effectLst>
                <a:latin typeface="Madera " pitchFamily="2" charset="0"/>
              </a:rPr>
              <a:t/>
            </a:r>
            <a:br>
              <a:rPr lang="ru-RU" sz="2400" b="1" dirty="0">
                <a:solidFill>
                  <a:srgbClr val="800000"/>
                </a:solidFill>
                <a:effectLst>
                  <a:outerShdw blurRad="38100" dist="38100" dir="2700000" algn="tl">
                    <a:srgbClr val="000000">
                      <a:alpha val="43137"/>
                    </a:srgbClr>
                  </a:outerShdw>
                </a:effectLst>
                <a:latin typeface="Madera " pitchFamily="2" charset="0"/>
              </a:rPr>
            </a:br>
            <a:endParaRPr lang="ru-RU" sz="2400" b="1" dirty="0">
              <a:solidFill>
                <a:srgbClr val="800000"/>
              </a:solidFill>
              <a:effectLst>
                <a:outerShdw blurRad="38100" dist="38100" dir="2700000" algn="tl">
                  <a:srgbClr val="000000">
                    <a:alpha val="43137"/>
                  </a:srgbClr>
                </a:outerShdw>
              </a:effectLst>
              <a:latin typeface="Madera " pitchFamily="2" charset="0"/>
            </a:endParaRPr>
          </a:p>
        </p:txBody>
      </p:sp>
      <p:sp>
        <p:nvSpPr>
          <p:cNvPr id="3" name="Прямоугольник 2"/>
          <p:cNvSpPr/>
          <p:nvPr/>
        </p:nvSpPr>
        <p:spPr>
          <a:xfrm>
            <a:off x="1421008" y="4257092"/>
            <a:ext cx="5538373" cy="830997"/>
          </a:xfrm>
          <a:prstGeom prst="rect">
            <a:avLst/>
          </a:prstGeom>
        </p:spPr>
        <p:txBody>
          <a:bodyPr wrap="square">
            <a:spAutoFit/>
          </a:bodyPr>
          <a:lstStyle/>
          <a:p>
            <a:pPr algn="ctr"/>
            <a:r>
              <a:rPr lang="ru-RU" sz="2400" dirty="0">
                <a:solidFill>
                  <a:srgbClr val="800000"/>
                </a:solidFill>
                <a:effectLst>
                  <a:outerShdw blurRad="38100" dist="38100" dir="2700000" algn="tl">
                    <a:srgbClr val="000000">
                      <a:alpha val="43137"/>
                    </a:srgbClr>
                  </a:outerShdw>
                </a:effectLst>
                <a:latin typeface="Madera " pitchFamily="2" charset="0"/>
              </a:rPr>
              <a:t>К 80-летию </a:t>
            </a:r>
            <a:r>
              <a:rPr lang="ru-RU" sz="2400" dirty="0" smtClean="0">
                <a:solidFill>
                  <a:srgbClr val="800000"/>
                </a:solidFill>
                <a:effectLst>
                  <a:outerShdw blurRad="38100" dist="38100" dir="2700000" algn="tl">
                    <a:srgbClr val="000000">
                      <a:alpha val="43137"/>
                    </a:srgbClr>
                  </a:outerShdw>
                </a:effectLst>
                <a:latin typeface="Madera " pitchFamily="2" charset="0"/>
              </a:rPr>
              <a:t>образования</a:t>
            </a:r>
          </a:p>
          <a:p>
            <a:pPr algn="ctr"/>
            <a:r>
              <a:rPr lang="ru-RU" sz="2400" dirty="0" smtClean="0">
                <a:solidFill>
                  <a:srgbClr val="800000"/>
                </a:solidFill>
                <a:effectLst>
                  <a:outerShdw blurRad="38100" dist="38100" dir="2700000" algn="tl">
                    <a:srgbClr val="000000">
                      <a:alpha val="43137"/>
                    </a:srgbClr>
                  </a:outerShdw>
                </a:effectLst>
                <a:latin typeface="Madera " pitchFamily="2" charset="0"/>
              </a:rPr>
              <a:t> </a:t>
            </a:r>
            <a:r>
              <a:rPr lang="ru-RU" sz="2400" dirty="0">
                <a:solidFill>
                  <a:srgbClr val="800000"/>
                </a:solidFill>
                <a:effectLst>
                  <a:outerShdw blurRad="38100" dist="38100" dir="2700000" algn="tl">
                    <a:srgbClr val="000000">
                      <a:alpha val="43137"/>
                    </a:srgbClr>
                  </a:outerShdw>
                </a:effectLst>
                <a:latin typeface="Madera " pitchFamily="2" charset="0"/>
              </a:rPr>
              <a:t>Пензенской области</a:t>
            </a:r>
          </a:p>
        </p:txBody>
      </p:sp>
    </p:spTree>
    <p:extLst>
      <p:ext uri="{BB962C8B-B14F-4D97-AF65-F5344CB8AC3E}">
        <p14:creationId xmlns:p14="http://schemas.microsoft.com/office/powerpoint/2010/main" val="25526660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1" y="0"/>
            <a:ext cx="9139938" cy="6858000"/>
          </a:xfrm>
          <a:prstGeom prst="rect">
            <a:avLst/>
          </a:prstGeom>
        </p:spPr>
      </p:pic>
      <p:sp>
        <p:nvSpPr>
          <p:cNvPr id="4" name="Прямоугольник 3"/>
          <p:cNvSpPr/>
          <p:nvPr/>
        </p:nvSpPr>
        <p:spPr>
          <a:xfrm>
            <a:off x="1547446" y="142388"/>
            <a:ext cx="7326923" cy="5755422"/>
          </a:xfrm>
          <a:prstGeom prst="rect">
            <a:avLst/>
          </a:prstGeom>
        </p:spPr>
        <p:txBody>
          <a:bodyPr wrap="square">
            <a:spAutoFit/>
          </a:bodyPr>
          <a:lstStyle/>
          <a:p>
            <a:pPr algn="ctr"/>
            <a:r>
              <a:rPr lang="ru-RU" sz="2400" b="1" dirty="0">
                <a:solidFill>
                  <a:srgbClr val="C00000"/>
                </a:solidFill>
                <a:latin typeface="Slavianskiy" pitchFamily="82" charset="0"/>
              </a:rPr>
              <a:t>Игра «Дед Мороз (игра с пением русская)</a:t>
            </a:r>
          </a:p>
          <a:p>
            <a:pPr algn="ctr"/>
            <a:r>
              <a:rPr lang="ru-RU" sz="1600" b="1" dirty="0">
                <a:latin typeface="Arial Narrow" pitchFamily="34" charset="0"/>
              </a:rPr>
              <a:t>Цель: </a:t>
            </a:r>
            <a:r>
              <a:rPr lang="ru-RU" sz="1400" dirty="0">
                <a:latin typeface="Arial Narrow" pitchFamily="34" charset="0"/>
              </a:rPr>
              <a:t>упражнять в быстром беге, умении ускоряться, ориентироваться в пространстве. Развивать творческие способности, комбинаторику движений.</a:t>
            </a:r>
          </a:p>
          <a:p>
            <a:pPr algn="ctr"/>
            <a:r>
              <a:rPr lang="ru-RU" sz="1600" b="1" dirty="0">
                <a:latin typeface="Arial Narrow" pitchFamily="34" charset="0"/>
              </a:rPr>
              <a:t>Ход игры: </a:t>
            </a:r>
            <a:r>
              <a:rPr lang="ru-RU" sz="1400" dirty="0">
                <a:latin typeface="Arial Narrow" pitchFamily="34" charset="0"/>
              </a:rPr>
              <a:t>дети встают в круг, в центре – водящий, выполняющий роль Деда Мороза. Дети поют, сопровождая пение соответствующими движениями:</a:t>
            </a:r>
          </a:p>
          <a:p>
            <a:pPr algn="ctr"/>
            <a:r>
              <a:rPr lang="ru-RU" sz="1400" dirty="0">
                <a:latin typeface="Arial Narrow" pitchFamily="34" charset="0"/>
              </a:rPr>
              <a:t> Дед Мороз, Дед Мороз</a:t>
            </a:r>
          </a:p>
          <a:p>
            <a:pPr algn="ctr"/>
            <a:r>
              <a:rPr lang="ru-RU" sz="1400" dirty="0">
                <a:latin typeface="Arial Narrow" pitchFamily="34" charset="0"/>
              </a:rPr>
              <a:t>Через дуб перерос</a:t>
            </a:r>
          </a:p>
          <a:p>
            <a:pPr algn="ctr"/>
            <a:r>
              <a:rPr lang="ru-RU" sz="1400" dirty="0">
                <a:latin typeface="Arial Narrow" pitchFamily="34" charset="0"/>
              </a:rPr>
              <a:t>(дети сужают круг)</a:t>
            </a:r>
          </a:p>
          <a:p>
            <a:pPr algn="ctr"/>
            <a:r>
              <a:rPr lang="ru-RU" sz="1400" dirty="0">
                <a:latin typeface="Arial Narrow" pitchFamily="34" charset="0"/>
              </a:rPr>
              <a:t>Через дуб перерос, </a:t>
            </a:r>
          </a:p>
          <a:p>
            <a:pPr algn="ctr"/>
            <a:r>
              <a:rPr lang="ru-RU" sz="1400" dirty="0">
                <a:latin typeface="Arial Narrow" pitchFamily="34" charset="0"/>
              </a:rPr>
              <a:t>Прикатил подарков воз.</a:t>
            </a:r>
          </a:p>
          <a:p>
            <a:pPr algn="ctr"/>
            <a:r>
              <a:rPr lang="ru-RU" sz="1400" dirty="0">
                <a:latin typeface="Arial Narrow" pitchFamily="34" charset="0"/>
              </a:rPr>
              <a:t>(дети расширяют круг)</a:t>
            </a:r>
          </a:p>
          <a:p>
            <a:pPr algn="ctr"/>
            <a:r>
              <a:rPr lang="ru-RU" sz="1400" dirty="0">
                <a:latin typeface="Arial Narrow" pitchFamily="34" charset="0"/>
              </a:rPr>
              <a:t>Морозы трескучие,</a:t>
            </a:r>
          </a:p>
          <a:p>
            <a:pPr algn="ctr"/>
            <a:r>
              <a:rPr lang="ru-RU" sz="1400" dirty="0" smtClean="0">
                <a:latin typeface="Arial Narrow" pitchFamily="34" charset="0"/>
              </a:rPr>
              <a:t>(</a:t>
            </a:r>
            <a:r>
              <a:rPr lang="ru-RU" sz="1400" dirty="0">
                <a:latin typeface="Arial Narrow" pitchFamily="34" charset="0"/>
              </a:rPr>
              <a:t>обнимают себя за плечи),</a:t>
            </a:r>
          </a:p>
          <a:p>
            <a:pPr algn="ctr"/>
            <a:r>
              <a:rPr lang="ru-RU" sz="1400" dirty="0">
                <a:latin typeface="Arial Narrow" pitchFamily="34" charset="0"/>
              </a:rPr>
              <a:t>Снега сыпучие</a:t>
            </a:r>
          </a:p>
          <a:p>
            <a:pPr algn="ctr"/>
            <a:r>
              <a:rPr lang="ru-RU" sz="1400" dirty="0">
                <a:latin typeface="Arial Narrow" pitchFamily="34" charset="0"/>
              </a:rPr>
              <a:t>(имитируют падение снежинок кистями рук)</a:t>
            </a:r>
          </a:p>
          <a:p>
            <a:pPr algn="ctr"/>
            <a:r>
              <a:rPr lang="ru-RU" sz="1400" dirty="0">
                <a:latin typeface="Arial Narrow" pitchFamily="34" charset="0"/>
              </a:rPr>
              <a:t>Ветры </a:t>
            </a:r>
            <a:r>
              <a:rPr lang="ru-RU" sz="1400" dirty="0" err="1">
                <a:latin typeface="Arial Narrow" pitchFamily="34" charset="0"/>
              </a:rPr>
              <a:t>завьюжные</a:t>
            </a:r>
            <a:endParaRPr lang="ru-RU" sz="1400" dirty="0">
              <a:latin typeface="Arial Narrow" pitchFamily="34" charset="0"/>
            </a:endParaRPr>
          </a:p>
          <a:p>
            <a:pPr algn="ctr"/>
            <a:r>
              <a:rPr lang="ru-RU" sz="1400" dirty="0">
                <a:latin typeface="Arial Narrow" pitchFamily="34" charset="0"/>
              </a:rPr>
              <a:t>(качают руками над головой)</a:t>
            </a:r>
          </a:p>
          <a:p>
            <a:pPr algn="ctr"/>
            <a:r>
              <a:rPr lang="ru-RU" sz="1400" dirty="0">
                <a:latin typeface="Arial Narrow" pitchFamily="34" charset="0"/>
              </a:rPr>
              <a:t>Метели дружные</a:t>
            </a:r>
          </a:p>
          <a:p>
            <a:pPr algn="ctr"/>
            <a:r>
              <a:rPr lang="ru-RU" sz="1400" dirty="0">
                <a:latin typeface="Arial Narrow" pitchFamily="34" charset="0"/>
              </a:rPr>
              <a:t>(качают руками из стороны в сторону, опустив вниз)</a:t>
            </a:r>
          </a:p>
          <a:p>
            <a:pPr algn="ctr"/>
            <a:r>
              <a:rPr lang="ru-RU" sz="1400" dirty="0">
                <a:latin typeface="Arial Narrow" pitchFamily="34" charset="0"/>
              </a:rPr>
              <a:t>Холод, стужу напустил,</a:t>
            </a:r>
          </a:p>
          <a:p>
            <a:pPr algn="ctr"/>
            <a:r>
              <a:rPr lang="ru-RU" sz="1400" dirty="0">
                <a:latin typeface="Arial Narrow" pitchFamily="34" charset="0"/>
              </a:rPr>
              <a:t>На реке мост намостил</a:t>
            </a:r>
          </a:p>
          <a:p>
            <a:pPr algn="ctr"/>
            <a:r>
              <a:rPr lang="ru-RU" sz="1400" dirty="0">
                <a:latin typeface="Arial Narrow" pitchFamily="34" charset="0"/>
              </a:rPr>
              <a:t>(Постукивают кулачком об кулачок)</a:t>
            </a:r>
          </a:p>
          <a:p>
            <a:pPr algn="ctr"/>
            <a:r>
              <a:rPr lang="ru-RU" sz="1400" dirty="0">
                <a:latin typeface="Arial Narrow" pitchFamily="34" charset="0"/>
              </a:rPr>
              <a:t> После этих слов дети разбегаются,</a:t>
            </a:r>
          </a:p>
          <a:p>
            <a:pPr algn="ctr"/>
            <a:r>
              <a:rPr lang="ru-RU" sz="1400" dirty="0">
                <a:latin typeface="Arial Narrow" pitchFamily="34" charset="0"/>
              </a:rPr>
              <a:t>Дед Мороз их ловит. До кого дотронется, того заморозил. В итоге подсчитывают, какой Дед Мороз «заморозил» больше детей</a:t>
            </a:r>
            <a:r>
              <a:rPr lang="ru-RU" sz="1600" dirty="0">
                <a:latin typeface="Arial Narrow" pitchFamily="34" charset="0"/>
              </a:rPr>
              <a:t>.</a:t>
            </a:r>
          </a:p>
        </p:txBody>
      </p:sp>
      <p:pic>
        <p:nvPicPr>
          <p:cNvPr id="614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2196" y="311517"/>
            <a:ext cx="179863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Рисунок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4651" y="2433945"/>
            <a:ext cx="3438216" cy="2431132"/>
          </a:xfrm>
          <a:prstGeom prst="rect">
            <a:avLst/>
          </a:prstGeom>
        </p:spPr>
      </p:pic>
      <p:pic>
        <p:nvPicPr>
          <p:cNvPr id="6" name="Рисунок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15945" y="1770185"/>
            <a:ext cx="2426024" cy="3493475"/>
          </a:xfrm>
          <a:prstGeom prst="rect">
            <a:avLst/>
          </a:prstGeom>
        </p:spPr>
      </p:pic>
    </p:spTree>
    <p:extLst>
      <p:ext uri="{BB962C8B-B14F-4D97-AF65-F5344CB8AC3E}">
        <p14:creationId xmlns:p14="http://schemas.microsoft.com/office/powerpoint/2010/main" val="38466336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4853354" y="328246"/>
            <a:ext cx="3903784" cy="369332"/>
          </a:xfrm>
          <a:prstGeom prst="rect">
            <a:avLst/>
          </a:prstGeom>
        </p:spPr>
        <p:txBody>
          <a:bodyPr wrap="square">
            <a:spAutoFit/>
          </a:bodyPr>
          <a:lstStyle/>
          <a:p>
            <a:pPr algn="ctr"/>
            <a:r>
              <a:rPr lang="ru-RU" b="1" dirty="0" smtClean="0">
                <a:solidFill>
                  <a:srgbClr val="C00000"/>
                </a:solidFill>
                <a:effectLst>
                  <a:outerShdw blurRad="38100" dist="38100" dir="2700000" algn="tl">
                    <a:srgbClr val="000000">
                      <a:alpha val="43137"/>
                    </a:srgbClr>
                  </a:outerShdw>
                </a:effectLst>
                <a:latin typeface="Slavianskiy" pitchFamily="82" charset="0"/>
              </a:rPr>
              <a:t>           </a:t>
            </a:r>
            <a:endParaRPr lang="ru-RU" sz="1400" dirty="0">
              <a:latin typeface="Arial Narrow" pitchFamily="34" charset="0"/>
            </a:endParaRPr>
          </a:p>
        </p:txBody>
      </p:sp>
      <p:pic>
        <p:nvPicPr>
          <p:cNvPr id="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5194" y="119015"/>
            <a:ext cx="1840307" cy="1339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a:off x="2286000" y="612845"/>
            <a:ext cx="4572000" cy="5170646"/>
          </a:xfrm>
          <a:prstGeom prst="rect">
            <a:avLst/>
          </a:prstGeom>
        </p:spPr>
        <p:txBody>
          <a:bodyPr>
            <a:spAutoFit/>
          </a:bodyPr>
          <a:lstStyle/>
          <a:p>
            <a:pPr algn="ctr"/>
            <a:r>
              <a:rPr lang="ru-RU" sz="2400" b="1" dirty="0">
                <a:solidFill>
                  <a:srgbClr val="CC0000"/>
                </a:solidFill>
                <a:effectLst>
                  <a:outerShdw blurRad="38100" dist="38100" dir="2700000" algn="tl">
                    <a:srgbClr val="000000">
                      <a:alpha val="43137"/>
                    </a:srgbClr>
                  </a:outerShdw>
                </a:effectLst>
                <a:latin typeface="Slavianskiy" pitchFamily="82" charset="0"/>
              </a:rPr>
              <a:t>Игра «Карусель»</a:t>
            </a:r>
          </a:p>
          <a:p>
            <a:endParaRPr lang="ru-RU" dirty="0"/>
          </a:p>
          <a:p>
            <a:r>
              <a:rPr lang="ru-RU" sz="1600" b="1" dirty="0">
                <a:latin typeface="Arial Narrow" pitchFamily="34" charset="0"/>
              </a:rPr>
              <a:t>Цель: </a:t>
            </a:r>
            <a:r>
              <a:rPr lang="ru-RU" sz="1600" dirty="0">
                <a:latin typeface="Arial Narrow" pitchFamily="34" charset="0"/>
              </a:rPr>
              <a:t>Развивать у детей умение действовать по сигналу, упражнять в беге.</a:t>
            </a:r>
          </a:p>
          <a:p>
            <a:r>
              <a:rPr lang="ru-RU" sz="1600" b="1" dirty="0">
                <a:latin typeface="Arial Narrow" pitchFamily="34" charset="0"/>
              </a:rPr>
              <a:t>Ход игры:</a:t>
            </a:r>
          </a:p>
          <a:p>
            <a:r>
              <a:rPr lang="ru-RU" sz="1600" dirty="0">
                <a:latin typeface="Arial Narrow" pitchFamily="34" charset="0"/>
              </a:rPr>
              <a:t> </a:t>
            </a:r>
            <a:r>
              <a:rPr lang="ru-RU" sz="1600" b="1" i="1" u="sng" dirty="0">
                <a:latin typeface="Arial Narrow" pitchFamily="34" charset="0"/>
              </a:rPr>
              <a:t>Ведущая:</a:t>
            </a:r>
            <a:r>
              <a:rPr lang="ru-RU" sz="1600" b="1" i="1" dirty="0">
                <a:latin typeface="Arial Narrow" pitchFamily="34" charset="0"/>
              </a:rPr>
              <a:t>     </a:t>
            </a:r>
            <a:r>
              <a:rPr lang="ru-RU" sz="1600" dirty="0">
                <a:latin typeface="Arial Narrow" pitchFamily="34" charset="0"/>
              </a:rPr>
              <a:t>Закрутили, завертели</a:t>
            </a:r>
          </a:p>
          <a:p>
            <a:r>
              <a:rPr lang="ru-RU" sz="1600" dirty="0">
                <a:latin typeface="Arial Narrow" pitchFamily="34" charset="0"/>
              </a:rPr>
              <a:t>                      Колесо на карусели.</a:t>
            </a:r>
          </a:p>
          <a:p>
            <a:r>
              <a:rPr lang="ru-RU" sz="1600" dirty="0">
                <a:latin typeface="Arial Narrow" pitchFamily="34" charset="0"/>
              </a:rPr>
              <a:t>                      Весело, весело,</a:t>
            </a:r>
          </a:p>
          <a:p>
            <a:r>
              <a:rPr lang="ru-RU" sz="1600" dirty="0">
                <a:latin typeface="Arial Narrow" pitchFamily="34" charset="0"/>
              </a:rPr>
              <a:t>                      Всем вам ехать весело!</a:t>
            </a:r>
          </a:p>
          <a:p>
            <a:r>
              <a:rPr lang="ru-RU" sz="1600" dirty="0">
                <a:latin typeface="Arial Narrow" pitchFamily="34" charset="0"/>
              </a:rPr>
              <a:t>Дети становятся в круг с ведущим, берут ленточки в руки (от карусели).</a:t>
            </a:r>
          </a:p>
          <a:p>
            <a:r>
              <a:rPr lang="ru-RU" sz="1600" dirty="0">
                <a:latin typeface="Arial Narrow" pitchFamily="34" charset="0"/>
              </a:rPr>
              <a:t>Проводится игра «Карусель».</a:t>
            </a:r>
          </a:p>
          <a:p>
            <a:r>
              <a:rPr lang="ru-RU" sz="1600" dirty="0">
                <a:latin typeface="Arial Narrow" pitchFamily="34" charset="0"/>
              </a:rPr>
              <a:t>                      Еле – еле, еле – еле,</a:t>
            </a:r>
          </a:p>
          <a:p>
            <a:r>
              <a:rPr lang="ru-RU" sz="1600" dirty="0">
                <a:latin typeface="Arial Narrow" pitchFamily="34" charset="0"/>
              </a:rPr>
              <a:t>                      Закружились карусели.</a:t>
            </a:r>
          </a:p>
          <a:p>
            <a:r>
              <a:rPr lang="ru-RU" sz="1600" dirty="0">
                <a:latin typeface="Arial Narrow" pitchFamily="34" charset="0"/>
              </a:rPr>
              <a:t>                      А потом бегом, бегом,</a:t>
            </a:r>
          </a:p>
          <a:p>
            <a:r>
              <a:rPr lang="ru-RU" sz="1600" dirty="0">
                <a:latin typeface="Arial Narrow" pitchFamily="34" charset="0"/>
              </a:rPr>
              <a:t>                      Карусель кругом, кругом.</a:t>
            </a:r>
          </a:p>
          <a:p>
            <a:r>
              <a:rPr lang="ru-RU" sz="1600" dirty="0">
                <a:latin typeface="Arial Narrow" pitchFamily="34" charset="0"/>
              </a:rPr>
              <a:t>                     Тише, тише, не спешите.</a:t>
            </a:r>
          </a:p>
          <a:p>
            <a:r>
              <a:rPr lang="ru-RU" sz="1600" dirty="0">
                <a:latin typeface="Arial Narrow" pitchFamily="34" charset="0"/>
              </a:rPr>
              <a:t>                     Карусель остановите.</a:t>
            </a:r>
          </a:p>
          <a:p>
            <a:r>
              <a:rPr lang="ru-RU" sz="1600" dirty="0">
                <a:latin typeface="Arial Narrow" pitchFamily="34" charset="0"/>
              </a:rPr>
              <a:t>                     Раз, два, три, раз и два,</a:t>
            </a:r>
          </a:p>
          <a:p>
            <a:r>
              <a:rPr lang="ru-RU" sz="1600" dirty="0">
                <a:latin typeface="Arial Narrow" pitchFamily="34" charset="0"/>
              </a:rPr>
              <a:t>                     Вот и кончилась игра.</a:t>
            </a:r>
          </a:p>
        </p:txBody>
      </p:sp>
      <p:pic>
        <p:nvPicPr>
          <p:cNvPr id="11"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23246" y="788712"/>
            <a:ext cx="2148302" cy="16173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87444" y="4145044"/>
            <a:ext cx="1698556" cy="1688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17922" y="3375486"/>
            <a:ext cx="1758950" cy="2267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77556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1" y="0"/>
            <a:ext cx="9139938" cy="6858000"/>
          </a:xfrm>
          <a:prstGeom prst="rect">
            <a:avLst/>
          </a:prstGeom>
        </p:spPr>
      </p:pic>
      <p:sp>
        <p:nvSpPr>
          <p:cNvPr id="4" name="Прямоугольник 3"/>
          <p:cNvSpPr/>
          <p:nvPr/>
        </p:nvSpPr>
        <p:spPr>
          <a:xfrm>
            <a:off x="750277" y="317609"/>
            <a:ext cx="7643446" cy="2554545"/>
          </a:xfrm>
          <a:prstGeom prst="rect">
            <a:avLst/>
          </a:prstGeom>
        </p:spPr>
        <p:txBody>
          <a:bodyPr wrap="square">
            <a:spAutoFit/>
          </a:bodyPr>
          <a:lstStyle/>
          <a:p>
            <a:pPr lvl="0" algn="ctr"/>
            <a:r>
              <a:rPr lang="ru-RU" sz="8000" b="1" dirty="0" smtClean="0">
                <a:ln w="9525">
                  <a:solidFill>
                    <a:srgbClr val="251B02"/>
                  </a:solidFill>
                </a:ln>
                <a:solidFill>
                  <a:srgbClr val="C00000"/>
                </a:solidFill>
                <a:effectLst>
                  <a:outerShdw blurRad="38100" dist="38100" dir="2700000" algn="tl">
                    <a:srgbClr val="000000">
                      <a:alpha val="43137"/>
                    </a:srgbClr>
                  </a:outerShdw>
                </a:effectLst>
                <a:latin typeface="Slavianskiy" pitchFamily="82" charset="0"/>
                <a:ea typeface="Tahoma" panose="020B0604030504040204" pitchFamily="34" charset="0"/>
                <a:cs typeface="Tahoma" panose="020B0604030504040204" pitchFamily="34" charset="0"/>
              </a:rPr>
              <a:t>Татарские</a:t>
            </a:r>
            <a:endParaRPr lang="ru-RU" sz="8000" b="1" dirty="0">
              <a:ln w="9525">
                <a:solidFill>
                  <a:srgbClr val="251B02"/>
                </a:solidFill>
              </a:ln>
              <a:solidFill>
                <a:srgbClr val="C00000"/>
              </a:solidFill>
              <a:effectLst>
                <a:outerShdw blurRad="38100" dist="38100" dir="2700000" algn="tl">
                  <a:srgbClr val="000000">
                    <a:alpha val="43137"/>
                  </a:srgbClr>
                </a:outerShdw>
              </a:effectLst>
              <a:latin typeface="Slavianskiy" pitchFamily="82" charset="0"/>
              <a:ea typeface="Tahoma" panose="020B0604030504040204" pitchFamily="34" charset="0"/>
              <a:cs typeface="Tahoma" panose="020B0604030504040204" pitchFamily="34" charset="0"/>
            </a:endParaRPr>
          </a:p>
          <a:p>
            <a:pPr lvl="0" algn="ctr"/>
            <a:r>
              <a:rPr lang="ru-RU" sz="8000" b="1" dirty="0">
                <a:ln w="9525">
                  <a:solidFill>
                    <a:srgbClr val="251B02"/>
                  </a:solidFill>
                </a:ln>
                <a:solidFill>
                  <a:srgbClr val="C00000"/>
                </a:solidFill>
                <a:effectLst>
                  <a:outerShdw blurRad="38100" dist="38100" dir="2700000" algn="tl">
                    <a:srgbClr val="000000">
                      <a:alpha val="43137"/>
                    </a:srgbClr>
                  </a:outerShdw>
                </a:effectLst>
                <a:latin typeface="Slavianskiy" pitchFamily="82" charset="0"/>
                <a:ea typeface="Tahoma" panose="020B0604030504040204" pitchFamily="34" charset="0"/>
                <a:cs typeface="Tahoma" panose="020B0604030504040204" pitchFamily="34" charset="0"/>
              </a:rPr>
              <a:t>народные игры</a:t>
            </a:r>
          </a:p>
        </p:txBody>
      </p:sp>
      <p:pic>
        <p:nvPicPr>
          <p:cNvPr id="6" name="Рисунок 5"/>
          <p:cNvPicPr>
            <a:picLocks noChangeAspect="1"/>
          </p:cNvPicPr>
          <p:nvPr/>
        </p:nvPicPr>
        <p:blipFill>
          <a:blip r:embed="rId3" cstate="email">
            <a:extLst>
              <a:ext uri="{BEBA8EAE-BF5A-486C-A8C5-ECC9F3942E4B}">
                <a14:imgProps xmlns:a14="http://schemas.microsoft.com/office/drawing/2010/main">
                  <a14:imgLayer r:embed="rId4">
                    <a14:imgEffect>
                      <a14:backgroundRemoval t="455" b="99000" l="5006" r="95791"/>
                    </a14:imgEffect>
                  </a14:imgLayer>
                </a14:imgProps>
              </a:ext>
              <a:ext uri="{28A0092B-C50C-407E-A947-70E740481C1C}">
                <a14:useLocalDpi xmlns:a14="http://schemas.microsoft.com/office/drawing/2010/main"/>
              </a:ext>
            </a:extLst>
          </a:blip>
          <a:stretch>
            <a:fillRect/>
          </a:stretch>
        </p:blipFill>
        <p:spPr>
          <a:xfrm flipH="1">
            <a:off x="6820246" y="2567355"/>
            <a:ext cx="2621048" cy="3153507"/>
          </a:xfrm>
          <a:prstGeom prst="rect">
            <a:avLst/>
          </a:prstGeom>
        </p:spPr>
      </p:pic>
      <p:pic>
        <p:nvPicPr>
          <p:cNvPr id="7" name="Рисунок 6"/>
          <p:cNvPicPr>
            <a:picLocks noChangeAspect="1"/>
          </p:cNvPicPr>
          <p:nvPr/>
        </p:nvPicPr>
        <p:blipFill>
          <a:blip r:embed="rId5" cstate="email">
            <a:extLst>
              <a:ext uri="{BEBA8EAE-BF5A-486C-A8C5-ECC9F3942E4B}">
                <a14:imgProps xmlns:a14="http://schemas.microsoft.com/office/drawing/2010/main">
                  <a14:imgLayer r:embed="rId6">
                    <a14:imgEffect>
                      <a14:backgroundRemoval t="2444" b="94889" l="9408" r="89547"/>
                    </a14:imgEffect>
                  </a14:imgLayer>
                </a14:imgProps>
              </a:ext>
              <a:ext uri="{28A0092B-C50C-407E-A947-70E740481C1C}">
                <a14:useLocalDpi xmlns:a14="http://schemas.microsoft.com/office/drawing/2010/main"/>
              </a:ext>
            </a:extLst>
          </a:blip>
          <a:stretch>
            <a:fillRect/>
          </a:stretch>
        </p:blipFill>
        <p:spPr>
          <a:xfrm rot="5400000">
            <a:off x="293854" y="4934634"/>
            <a:ext cx="1654054" cy="2593464"/>
          </a:xfrm>
          <a:prstGeom prst="rect">
            <a:avLst/>
          </a:prstGeom>
        </p:spPr>
      </p:pic>
      <p:pic>
        <p:nvPicPr>
          <p:cNvPr id="8" name="Рисунок 7"/>
          <p:cNvPicPr>
            <a:picLocks noChangeAspect="1"/>
          </p:cNvPicPr>
          <p:nvPr/>
        </p:nvPicPr>
        <p:blipFill>
          <a:blip r:embed="rId7" cstate="email">
            <a:extLst>
              <a:ext uri="{BEBA8EAE-BF5A-486C-A8C5-ECC9F3942E4B}">
                <a14:imgProps xmlns:a14="http://schemas.microsoft.com/office/drawing/2010/main">
                  <a14:imgLayer r:embed="rId6">
                    <a14:imgEffect>
                      <a14:backgroundRemoval t="4000" b="67556" l="9408" r="89547"/>
                    </a14:imgEffect>
                  </a14:imgLayer>
                </a14:imgProps>
              </a:ext>
              <a:ext uri="{28A0092B-C50C-407E-A947-70E740481C1C}">
                <a14:useLocalDpi xmlns:a14="http://schemas.microsoft.com/office/drawing/2010/main"/>
              </a:ext>
            </a:extLst>
          </a:blip>
          <a:stretch>
            <a:fillRect/>
          </a:stretch>
        </p:blipFill>
        <p:spPr>
          <a:xfrm rot="5400000">
            <a:off x="181610" y="4934634"/>
            <a:ext cx="1654053" cy="2593463"/>
          </a:xfrm>
          <a:prstGeom prst="rect">
            <a:avLst/>
          </a:prstGeom>
        </p:spPr>
      </p:pic>
      <p:pic>
        <p:nvPicPr>
          <p:cNvPr id="3077" name="Picture 5"/>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8041474" y="5405806"/>
            <a:ext cx="1102526" cy="165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941640" y="5403728"/>
            <a:ext cx="2597150" cy="165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898650" y="5404339"/>
            <a:ext cx="2597150" cy="165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008077" y="5405806"/>
            <a:ext cx="2597150" cy="165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5" name="Picture 13"/>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870575" y="5402750"/>
            <a:ext cx="2590800" cy="165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6" name="Picture 14"/>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804138" y="5402751"/>
            <a:ext cx="2590800" cy="165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7" name="Picture 15"/>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790456" y="5404338"/>
            <a:ext cx="2590800" cy="165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109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1" y="0"/>
            <a:ext cx="9139938" cy="6858000"/>
          </a:xfrm>
          <a:prstGeom prst="rect">
            <a:avLst/>
          </a:prstGeom>
        </p:spPr>
      </p:pic>
      <p:pic>
        <p:nvPicPr>
          <p:cNvPr id="3" name="Рисунок 2"/>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p:blipFill>
        <p:spPr>
          <a:xfrm>
            <a:off x="6213231" y="5511189"/>
            <a:ext cx="3130062" cy="1440595"/>
          </a:xfrm>
          <a:prstGeom prst="rect">
            <a:avLst/>
          </a:prstGeom>
        </p:spPr>
      </p:pic>
      <p:pic>
        <p:nvPicPr>
          <p:cNvPr id="4098"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65371" y="5511190"/>
            <a:ext cx="3209613" cy="1440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4225" y="5482554"/>
            <a:ext cx="3209613" cy="1440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r="-90673" b="-4056"/>
          <a:stretch/>
        </p:blipFill>
        <p:spPr bwMode="auto">
          <a:xfrm>
            <a:off x="-1" y="5535307"/>
            <a:ext cx="1750275" cy="1498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69142" y="196485"/>
            <a:ext cx="1689100"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001108" y="387064"/>
            <a:ext cx="5788664" cy="3724096"/>
          </a:xfrm>
          <a:prstGeom prst="rect">
            <a:avLst/>
          </a:prstGeom>
        </p:spPr>
        <p:txBody>
          <a:bodyPr wrap="square">
            <a:spAutoFit/>
          </a:bodyPr>
          <a:lstStyle/>
          <a:p>
            <a:pPr algn="ctr"/>
            <a:r>
              <a:rPr lang="ru-RU" sz="1400" dirty="0" smtClean="0">
                <a:latin typeface="Arial Narrow" pitchFamily="34" charset="0"/>
              </a:rPr>
              <a:t> </a:t>
            </a:r>
            <a:r>
              <a:rPr lang="ru-RU" sz="2000" b="1" dirty="0" smtClean="0">
                <a:solidFill>
                  <a:srgbClr val="006600"/>
                </a:solidFill>
                <a:effectLst>
                  <a:outerShdw blurRad="38100" dist="38100" dir="2700000" algn="tl">
                    <a:srgbClr val="000000">
                      <a:alpha val="43137"/>
                    </a:srgbClr>
                  </a:outerShdw>
                </a:effectLst>
                <a:latin typeface="Arial Narrow" pitchFamily="34" charset="0"/>
              </a:rPr>
              <a:t>Игра «</a:t>
            </a:r>
            <a:r>
              <a:rPr lang="ru-RU" sz="2000" b="1" dirty="0" err="1" smtClean="0">
                <a:solidFill>
                  <a:srgbClr val="006600"/>
                </a:solidFill>
                <a:effectLst>
                  <a:outerShdw blurRad="38100" dist="38100" dir="2700000" algn="tl">
                    <a:srgbClr val="000000">
                      <a:alpha val="43137"/>
                    </a:srgbClr>
                  </a:outerShdw>
                </a:effectLst>
                <a:latin typeface="Arial Narrow" pitchFamily="34" charset="0"/>
              </a:rPr>
              <a:t>Тимербай</a:t>
            </a:r>
            <a:r>
              <a:rPr lang="ru-RU" sz="2000" b="1" dirty="0" smtClean="0">
                <a:solidFill>
                  <a:srgbClr val="006600"/>
                </a:solidFill>
                <a:effectLst>
                  <a:outerShdw blurRad="38100" dist="38100" dir="2700000" algn="tl">
                    <a:srgbClr val="000000">
                      <a:alpha val="43137"/>
                    </a:srgbClr>
                  </a:outerShdw>
                </a:effectLst>
                <a:latin typeface="Arial Narrow" pitchFamily="34" charset="0"/>
              </a:rPr>
              <a:t>»</a:t>
            </a:r>
          </a:p>
          <a:p>
            <a:endParaRPr lang="ru-RU" sz="2000" b="1" dirty="0">
              <a:solidFill>
                <a:srgbClr val="006600"/>
              </a:solidFill>
              <a:effectLst>
                <a:outerShdw blurRad="38100" dist="38100" dir="2700000" algn="tl">
                  <a:srgbClr val="000000">
                    <a:alpha val="43137"/>
                  </a:srgbClr>
                </a:outerShdw>
              </a:effectLst>
              <a:latin typeface="Arial Narrow" pitchFamily="34" charset="0"/>
            </a:endParaRPr>
          </a:p>
          <a:p>
            <a:r>
              <a:rPr lang="ru-RU" sz="1400" b="1" dirty="0">
                <a:latin typeface="Arial Narrow" pitchFamily="34" charset="0"/>
              </a:rPr>
              <a:t>Цель: </a:t>
            </a:r>
            <a:r>
              <a:rPr lang="ru-RU" sz="1400" dirty="0">
                <a:latin typeface="Arial Narrow" pitchFamily="34" charset="0"/>
              </a:rPr>
              <a:t>Вырабатывать у детей быстроту реакции, ловкость, сообразительность. Учить показывать движения с выбранными ребёнком предметами. </a:t>
            </a:r>
          </a:p>
          <a:p>
            <a:r>
              <a:rPr lang="ru-RU" sz="1400" b="1" dirty="0">
                <a:latin typeface="Arial Narrow" pitchFamily="34" charset="0"/>
              </a:rPr>
              <a:t>Ход игры: </a:t>
            </a:r>
            <a:r>
              <a:rPr lang="ru-RU" sz="1400" dirty="0">
                <a:latin typeface="Arial Narrow" pitchFamily="34" charset="0"/>
              </a:rPr>
              <a:t>Играющие, взявшись за руки, делают круг. Выбирают водящего - </a:t>
            </a:r>
            <a:r>
              <a:rPr lang="ru-RU" sz="1400" dirty="0" err="1">
                <a:latin typeface="Arial Narrow" pitchFamily="34" charset="0"/>
              </a:rPr>
              <a:t>Тимербая</a:t>
            </a:r>
            <a:r>
              <a:rPr lang="ru-RU" sz="1400" dirty="0">
                <a:latin typeface="Arial Narrow" pitchFamily="34" charset="0"/>
              </a:rPr>
              <a:t>. Он становится в центре круга и говорит:</a:t>
            </a:r>
          </a:p>
          <a:p>
            <a:r>
              <a:rPr lang="ru-RU" sz="1400" dirty="0">
                <a:latin typeface="Arial Narrow" pitchFamily="34" charset="0"/>
              </a:rPr>
              <a:t> </a:t>
            </a:r>
            <a:r>
              <a:rPr lang="ru-RU" sz="1400" dirty="0" smtClean="0">
                <a:latin typeface="Arial Narrow" pitchFamily="34" charset="0"/>
              </a:rPr>
              <a:t>                                                 Пять </a:t>
            </a:r>
            <a:r>
              <a:rPr lang="ru-RU" sz="1400" dirty="0">
                <a:latin typeface="Arial Narrow" pitchFamily="34" charset="0"/>
              </a:rPr>
              <a:t>детей у </a:t>
            </a:r>
            <a:r>
              <a:rPr lang="ru-RU" sz="1400" dirty="0" err="1">
                <a:latin typeface="Arial Narrow" pitchFamily="34" charset="0"/>
              </a:rPr>
              <a:t>Тимербая</a:t>
            </a:r>
            <a:r>
              <a:rPr lang="ru-RU" sz="1400" dirty="0">
                <a:latin typeface="Arial Narrow" pitchFamily="34" charset="0"/>
              </a:rPr>
              <a:t>,</a:t>
            </a:r>
          </a:p>
          <a:p>
            <a:r>
              <a:rPr lang="ru-RU" sz="1400" dirty="0" smtClean="0">
                <a:latin typeface="Arial Narrow" pitchFamily="34" charset="0"/>
              </a:rPr>
              <a:t>                                                  Дружно</a:t>
            </a:r>
            <a:r>
              <a:rPr lang="ru-RU" sz="1400" dirty="0">
                <a:latin typeface="Arial Narrow" pitchFamily="34" charset="0"/>
              </a:rPr>
              <a:t>, весело играют.</a:t>
            </a:r>
          </a:p>
          <a:p>
            <a:r>
              <a:rPr lang="ru-RU" sz="1400" dirty="0" smtClean="0">
                <a:latin typeface="Arial Narrow" pitchFamily="34" charset="0"/>
              </a:rPr>
              <a:t>                                                  В </a:t>
            </a:r>
            <a:r>
              <a:rPr lang="ru-RU" sz="1400" dirty="0">
                <a:latin typeface="Arial Narrow" pitchFamily="34" charset="0"/>
              </a:rPr>
              <a:t>речке быстрой искупались,</a:t>
            </a:r>
          </a:p>
          <a:p>
            <a:r>
              <a:rPr lang="ru-RU" sz="1400" dirty="0" smtClean="0">
                <a:latin typeface="Arial Narrow" pitchFamily="34" charset="0"/>
              </a:rPr>
              <a:t>                                                  Нашалились</a:t>
            </a:r>
            <a:r>
              <a:rPr lang="ru-RU" sz="1400" dirty="0">
                <a:latin typeface="Arial Narrow" pitchFamily="34" charset="0"/>
              </a:rPr>
              <a:t>, наплескались,</a:t>
            </a:r>
          </a:p>
          <a:p>
            <a:r>
              <a:rPr lang="ru-RU" sz="1400" dirty="0" smtClean="0">
                <a:latin typeface="Arial Narrow" pitchFamily="34" charset="0"/>
              </a:rPr>
              <a:t>                                                  Хорошенечко </a:t>
            </a:r>
            <a:r>
              <a:rPr lang="ru-RU" sz="1400" dirty="0">
                <a:latin typeface="Arial Narrow" pitchFamily="34" charset="0"/>
              </a:rPr>
              <a:t>отмылись</a:t>
            </a:r>
          </a:p>
          <a:p>
            <a:r>
              <a:rPr lang="ru-RU" sz="1400" dirty="0" smtClean="0">
                <a:latin typeface="Arial Narrow" pitchFamily="34" charset="0"/>
              </a:rPr>
              <a:t>                                                  И </a:t>
            </a:r>
            <a:r>
              <a:rPr lang="ru-RU" sz="1400" dirty="0">
                <a:latin typeface="Arial Narrow" pitchFamily="34" charset="0"/>
              </a:rPr>
              <a:t>красиво нарядились.</a:t>
            </a:r>
          </a:p>
          <a:p>
            <a:r>
              <a:rPr lang="ru-RU" sz="1400" dirty="0" smtClean="0">
                <a:latin typeface="Arial Narrow" pitchFamily="34" charset="0"/>
              </a:rPr>
              <a:t>                                                  И </a:t>
            </a:r>
            <a:r>
              <a:rPr lang="ru-RU" sz="1400" dirty="0">
                <a:latin typeface="Arial Narrow" pitchFamily="34" charset="0"/>
              </a:rPr>
              <a:t>ни есть, ни пить не стали,</a:t>
            </a:r>
          </a:p>
          <a:p>
            <a:r>
              <a:rPr lang="ru-RU" sz="1400" dirty="0" smtClean="0">
                <a:latin typeface="Arial Narrow" pitchFamily="34" charset="0"/>
              </a:rPr>
              <a:t>                                                  В </a:t>
            </a:r>
            <a:r>
              <a:rPr lang="ru-RU" sz="1400" dirty="0">
                <a:latin typeface="Arial Narrow" pitchFamily="34" charset="0"/>
              </a:rPr>
              <a:t>лес под вечер прибежали</a:t>
            </a:r>
          </a:p>
          <a:p>
            <a:r>
              <a:rPr lang="ru-RU" sz="1400" dirty="0" smtClean="0">
                <a:latin typeface="Arial Narrow" pitchFamily="34" charset="0"/>
              </a:rPr>
              <a:t>                                                  Друг </a:t>
            </a:r>
            <a:r>
              <a:rPr lang="ru-RU" sz="1400" dirty="0">
                <a:latin typeface="Arial Narrow" pitchFamily="34" charset="0"/>
              </a:rPr>
              <a:t>на друга поглядели,</a:t>
            </a:r>
          </a:p>
          <a:p>
            <a:r>
              <a:rPr lang="ru-RU" sz="1400" dirty="0" smtClean="0">
                <a:latin typeface="Arial Narrow" pitchFamily="34" charset="0"/>
              </a:rPr>
              <a:t>                                                  Сделали </a:t>
            </a:r>
            <a:r>
              <a:rPr lang="ru-RU" sz="1400" dirty="0">
                <a:latin typeface="Arial Narrow" pitchFamily="34" charset="0"/>
              </a:rPr>
              <a:t>вот так</a:t>
            </a:r>
            <a:r>
              <a:rPr lang="ru-RU" sz="1400" dirty="0" smtClean="0">
                <a:latin typeface="Arial Narrow" pitchFamily="34" charset="0"/>
              </a:rPr>
              <a:t>!</a:t>
            </a:r>
            <a:endParaRPr lang="ru-RU" sz="1400" dirty="0">
              <a:latin typeface="Arial Narrow" pitchFamily="34" charset="0"/>
            </a:endParaRPr>
          </a:p>
        </p:txBody>
      </p:sp>
      <p:pic>
        <p:nvPicPr>
          <p:cNvPr id="6146"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11877" y="2249111"/>
            <a:ext cx="3292729" cy="2725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375557" y="2406201"/>
            <a:ext cx="1414215" cy="1251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3813837" y="4017374"/>
            <a:ext cx="5212931" cy="1446550"/>
          </a:xfrm>
          <a:prstGeom prst="rect">
            <a:avLst/>
          </a:prstGeom>
        </p:spPr>
        <p:txBody>
          <a:bodyPr wrap="square">
            <a:spAutoFit/>
          </a:bodyPr>
          <a:lstStyle/>
          <a:p>
            <a:r>
              <a:rPr lang="ru-RU" dirty="0"/>
              <a:t> </a:t>
            </a:r>
            <a:r>
              <a:rPr lang="ru-RU" sz="1400" dirty="0">
                <a:latin typeface="Arial Narrow" pitchFamily="34" charset="0"/>
              </a:rPr>
              <a:t>С последними словами вот так водящий делает какое-нибудь движение. Все должны повторить его. Затем водящий выбирает ребенка на роль </a:t>
            </a:r>
            <a:r>
              <a:rPr lang="ru-RU" sz="1400" dirty="0" err="1">
                <a:latin typeface="Arial Narrow" pitchFamily="34" charset="0"/>
              </a:rPr>
              <a:t>Тимербая</a:t>
            </a:r>
            <a:r>
              <a:rPr lang="ru-RU" sz="1400" dirty="0">
                <a:latin typeface="Arial Narrow" pitchFamily="34" charset="0"/>
              </a:rPr>
              <a:t>.</a:t>
            </a:r>
          </a:p>
          <a:p>
            <a:r>
              <a:rPr lang="ru-RU" sz="1400" dirty="0">
                <a:latin typeface="Arial Narrow" pitchFamily="34" charset="0"/>
              </a:rPr>
              <a:t>Правила игры: движения, которые уже показывали, повторять нельзя. Показанные движения надо выполнять точно. Можно использовать в игре различные предметы (мячи, косички, ленточки и т. д.).</a:t>
            </a:r>
          </a:p>
        </p:txBody>
      </p:sp>
    </p:spTree>
    <p:extLst>
      <p:ext uri="{BB962C8B-B14F-4D97-AF65-F5344CB8AC3E}">
        <p14:creationId xmlns:p14="http://schemas.microsoft.com/office/powerpoint/2010/main" val="22604499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7080" y="114422"/>
            <a:ext cx="1689100"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14954" y="308551"/>
            <a:ext cx="4572000" cy="5232202"/>
          </a:xfrm>
          <a:prstGeom prst="rect">
            <a:avLst/>
          </a:prstGeom>
        </p:spPr>
        <p:txBody>
          <a:bodyPr>
            <a:spAutoFit/>
          </a:bodyPr>
          <a:lstStyle/>
          <a:p>
            <a:pPr algn="ctr"/>
            <a:r>
              <a:rPr lang="ru-RU" sz="2000" b="1" dirty="0" smtClean="0">
                <a:solidFill>
                  <a:srgbClr val="006600"/>
                </a:solidFill>
                <a:effectLst>
                  <a:outerShdw blurRad="38100" dist="38100" dir="2700000" algn="tl">
                    <a:srgbClr val="000000">
                      <a:alpha val="43137"/>
                    </a:srgbClr>
                  </a:outerShdw>
                </a:effectLst>
                <a:latin typeface="Arial Narrow" pitchFamily="34" charset="0"/>
              </a:rPr>
              <a:t>Игра «Продаем </a:t>
            </a:r>
            <a:r>
              <a:rPr lang="ru-RU" sz="2000" b="1" dirty="0">
                <a:solidFill>
                  <a:srgbClr val="006600"/>
                </a:solidFill>
                <a:effectLst>
                  <a:outerShdw blurRad="38100" dist="38100" dir="2700000" algn="tl">
                    <a:srgbClr val="000000">
                      <a:alpha val="43137"/>
                    </a:srgbClr>
                  </a:outerShdw>
                </a:effectLst>
                <a:latin typeface="Arial Narrow" pitchFamily="34" charset="0"/>
              </a:rPr>
              <a:t>горшки (</a:t>
            </a:r>
            <a:r>
              <a:rPr lang="ru-RU" sz="2000" b="1" dirty="0" err="1">
                <a:solidFill>
                  <a:srgbClr val="006600"/>
                </a:solidFill>
                <a:effectLst>
                  <a:outerShdw blurRad="38100" dist="38100" dir="2700000" algn="tl">
                    <a:srgbClr val="000000">
                      <a:alpha val="43137"/>
                    </a:srgbClr>
                  </a:outerShdw>
                </a:effectLst>
                <a:latin typeface="Arial Narrow" pitchFamily="34" charset="0"/>
              </a:rPr>
              <a:t>Чулмак</a:t>
            </a:r>
            <a:r>
              <a:rPr lang="ru-RU" sz="2000" b="1" dirty="0">
                <a:solidFill>
                  <a:srgbClr val="006600"/>
                </a:solidFill>
                <a:effectLst>
                  <a:outerShdw blurRad="38100" dist="38100" dir="2700000" algn="tl">
                    <a:srgbClr val="000000">
                      <a:alpha val="43137"/>
                    </a:srgbClr>
                  </a:outerShdw>
                </a:effectLst>
                <a:latin typeface="Arial Narrow" pitchFamily="34" charset="0"/>
              </a:rPr>
              <a:t> </a:t>
            </a:r>
            <a:r>
              <a:rPr lang="ru-RU" sz="2000" b="1" dirty="0" err="1">
                <a:solidFill>
                  <a:srgbClr val="006600"/>
                </a:solidFill>
                <a:effectLst>
                  <a:outerShdw blurRad="38100" dist="38100" dir="2700000" algn="tl">
                    <a:srgbClr val="000000">
                      <a:alpha val="43137"/>
                    </a:srgbClr>
                  </a:outerShdw>
                </a:effectLst>
                <a:latin typeface="Arial Narrow" pitchFamily="34" charset="0"/>
              </a:rPr>
              <a:t>уены</a:t>
            </a:r>
            <a:r>
              <a:rPr lang="ru-RU" sz="2000" b="1" dirty="0" smtClean="0">
                <a:solidFill>
                  <a:srgbClr val="006600"/>
                </a:solidFill>
                <a:effectLst>
                  <a:outerShdw blurRad="38100" dist="38100" dir="2700000" algn="tl">
                    <a:srgbClr val="000000">
                      <a:alpha val="43137"/>
                    </a:srgbClr>
                  </a:outerShdw>
                </a:effectLst>
                <a:latin typeface="Arial Narrow" pitchFamily="34" charset="0"/>
              </a:rPr>
              <a:t>)»</a:t>
            </a:r>
          </a:p>
          <a:p>
            <a:pPr algn="ctr"/>
            <a:endParaRPr lang="ru-RU" sz="2000" b="1" dirty="0">
              <a:solidFill>
                <a:srgbClr val="006600"/>
              </a:solidFill>
              <a:effectLst>
                <a:outerShdw blurRad="38100" dist="38100" dir="2700000" algn="tl">
                  <a:srgbClr val="000000">
                    <a:alpha val="43137"/>
                  </a:srgbClr>
                </a:outerShdw>
              </a:effectLst>
              <a:latin typeface="Arial Narrow" pitchFamily="34" charset="0"/>
            </a:endParaRPr>
          </a:p>
          <a:p>
            <a:r>
              <a:rPr lang="ru-RU" sz="1400" b="1" dirty="0">
                <a:latin typeface="Arial Narrow" pitchFamily="34" charset="0"/>
              </a:rPr>
              <a:t>Цель: </a:t>
            </a:r>
            <a:r>
              <a:rPr lang="ru-RU" sz="1400" dirty="0">
                <a:latin typeface="Arial Narrow" pitchFamily="34" charset="0"/>
              </a:rPr>
              <a:t>упражнять в умении ускоряться; развивать скоростные качества, пространственную ориентировку и ловкость.</a:t>
            </a:r>
          </a:p>
          <a:p>
            <a:r>
              <a:rPr lang="ru-RU" sz="1400" b="1" dirty="0">
                <a:latin typeface="Arial Narrow" pitchFamily="34" charset="0"/>
              </a:rPr>
              <a:t>Ход игры</a:t>
            </a:r>
            <a:r>
              <a:rPr lang="ru-RU" sz="1400" dirty="0">
                <a:latin typeface="Arial Narrow" pitchFamily="34" charset="0"/>
              </a:rPr>
              <a:t>: играющие разделяются на две группы. Дети-горшки, встав на колени или усевшись на траву, образуют круг. За каждым горшком стоит игрок - хозяин горшка, руки у него за спиной. Водящий стоит за кругом. Водящий подходит к одному из хозяев горшка и начинает разговор</a:t>
            </a:r>
            <a:r>
              <a:rPr lang="ru-RU" sz="1400" dirty="0" smtClean="0">
                <a:latin typeface="Arial Narrow" pitchFamily="34" charset="0"/>
              </a:rPr>
              <a:t>:</a:t>
            </a:r>
          </a:p>
          <a:p>
            <a:r>
              <a:rPr lang="ru-RU" sz="1400" dirty="0">
                <a:latin typeface="Arial Narrow" pitchFamily="34" charset="0"/>
              </a:rPr>
              <a:t> </a:t>
            </a:r>
            <a:r>
              <a:rPr lang="ru-RU" sz="1400" dirty="0" smtClean="0">
                <a:latin typeface="Arial Narrow" pitchFamily="34" charset="0"/>
              </a:rPr>
              <a:t>                   </a:t>
            </a:r>
            <a:r>
              <a:rPr lang="ru-RU" sz="1400" dirty="0">
                <a:latin typeface="Arial Narrow" pitchFamily="34" charset="0"/>
              </a:rPr>
              <a:t>- Эй, дружок, продай горшок!</a:t>
            </a:r>
          </a:p>
          <a:p>
            <a:r>
              <a:rPr lang="ru-RU" sz="1400" dirty="0" smtClean="0">
                <a:latin typeface="Arial Narrow" pitchFamily="34" charset="0"/>
              </a:rPr>
              <a:t>                    - </a:t>
            </a:r>
            <a:r>
              <a:rPr lang="ru-RU" sz="1400" dirty="0">
                <a:latin typeface="Arial Narrow" pitchFamily="34" charset="0"/>
              </a:rPr>
              <a:t>Покупай.</a:t>
            </a:r>
          </a:p>
          <a:p>
            <a:r>
              <a:rPr lang="ru-RU" sz="1400" dirty="0" smtClean="0">
                <a:latin typeface="Arial Narrow" pitchFamily="34" charset="0"/>
              </a:rPr>
              <a:t>                    - </a:t>
            </a:r>
            <a:r>
              <a:rPr lang="ru-RU" sz="1400" dirty="0">
                <a:latin typeface="Arial Narrow" pitchFamily="34" charset="0"/>
              </a:rPr>
              <a:t>Сколько дать тебе рублей?</a:t>
            </a:r>
          </a:p>
          <a:p>
            <a:r>
              <a:rPr lang="ru-RU" sz="1400" dirty="0" smtClean="0">
                <a:latin typeface="Arial Narrow" pitchFamily="34" charset="0"/>
              </a:rPr>
              <a:t>                    - </a:t>
            </a:r>
            <a:r>
              <a:rPr lang="ru-RU" sz="1400" dirty="0">
                <a:latin typeface="Arial Narrow" pitchFamily="34" charset="0"/>
              </a:rPr>
              <a:t>Три отдай.</a:t>
            </a:r>
          </a:p>
          <a:p>
            <a:r>
              <a:rPr lang="ru-RU" sz="1400" dirty="0">
                <a:latin typeface="Arial Narrow" pitchFamily="34" charset="0"/>
              </a:rPr>
              <a:t>Водящий три раза (или столько, за сколько согласился продать горшок его хозяин, но не более трех рублей) касается рукой хозяина горшка, и они начинают бег по кругу навстречу друг другу (круг обегают три раза). Кто быстрее добежит до свободного места в кругу, тот занимает это место, а отставший становится водящим.</a:t>
            </a:r>
          </a:p>
          <a:p>
            <a:r>
              <a:rPr lang="ru-RU" sz="1400" b="1" dirty="0">
                <a:latin typeface="Arial Narrow" pitchFamily="34" charset="0"/>
              </a:rPr>
              <a:t>Правила игры: </a:t>
            </a:r>
            <a:r>
              <a:rPr lang="ru-RU" sz="1400" dirty="0">
                <a:latin typeface="Arial Narrow" pitchFamily="34" charset="0"/>
              </a:rPr>
              <a:t>бегать разрешается только по кругу, не пересекая его. Бегущие не имеют права задевать других игроков. Водящий начинает бег в любом направлении. Если он начал бег влево, запятнанный должен бежать вправо.</a:t>
            </a:r>
          </a:p>
        </p:txBody>
      </p:sp>
      <p:pic>
        <p:nvPicPr>
          <p:cNvPr id="1027" name="Picture 3"/>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0" b="98046" l="2606" r="97720"/>
                    </a14:imgEffect>
                  </a14:imgLayer>
                </a14:imgProps>
              </a:ext>
              <a:ext uri="{28A0092B-C50C-407E-A947-70E740481C1C}">
                <a14:useLocalDpi xmlns:a14="http://schemas.microsoft.com/office/drawing/2010/main"/>
              </a:ext>
            </a:extLst>
          </a:blip>
          <a:srcRect/>
          <a:stretch>
            <a:fillRect/>
          </a:stretch>
        </p:blipFill>
        <p:spPr bwMode="auto">
          <a:xfrm>
            <a:off x="1141716" y="4349261"/>
            <a:ext cx="951401" cy="951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Рисунок 4"/>
          <p:cNvPicPr>
            <a:picLocks noChangeAspect="1"/>
          </p:cNvPicPr>
          <p:nvPr/>
        </p:nvPicPr>
        <p:blipFill>
          <a:blip r:embed="rId6" cstate="email">
            <a:extLst>
              <a:ext uri="{BEBA8EAE-BF5A-486C-A8C5-ECC9F3942E4B}">
                <a14:imgProps xmlns:a14="http://schemas.microsoft.com/office/drawing/2010/main">
                  <a14:imgLayer r:embed="rId7">
                    <a14:imgEffect>
                      <a14:backgroundRemoval t="6070" b="97284" l="2077" r="98562"/>
                    </a14:imgEffect>
                  </a14:imgLayer>
                </a14:imgProps>
              </a:ext>
              <a:ext uri="{28A0092B-C50C-407E-A947-70E740481C1C}">
                <a14:useLocalDpi xmlns:a14="http://schemas.microsoft.com/office/drawing/2010/main"/>
              </a:ext>
            </a:extLst>
          </a:blip>
          <a:stretch>
            <a:fillRect/>
          </a:stretch>
        </p:blipFill>
        <p:spPr>
          <a:xfrm>
            <a:off x="9401908" y="0"/>
            <a:ext cx="1820740" cy="1820740"/>
          </a:xfrm>
          <a:prstGeom prst="rect">
            <a:avLst/>
          </a:prstGeom>
        </p:spPr>
      </p:pic>
      <p:pic>
        <p:nvPicPr>
          <p:cNvPr id="1028" name="Picture 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986952" y="2226163"/>
            <a:ext cx="1970515" cy="12028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14704" y="3606067"/>
            <a:ext cx="950913"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164856" y="3391998"/>
            <a:ext cx="950913"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89616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1" y="0"/>
            <a:ext cx="9139938" cy="6858000"/>
          </a:xfrm>
          <a:prstGeom prst="rect">
            <a:avLst/>
          </a:prstGeom>
        </p:spPr>
      </p:pic>
      <p:pic>
        <p:nvPicPr>
          <p:cNvPr id="3" name="Рисунок 2"/>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p:blipFill>
        <p:spPr>
          <a:xfrm>
            <a:off x="6213231" y="5511189"/>
            <a:ext cx="3130062" cy="1440595"/>
          </a:xfrm>
          <a:prstGeom prst="rect">
            <a:avLst/>
          </a:prstGeom>
        </p:spPr>
      </p:pic>
      <p:pic>
        <p:nvPicPr>
          <p:cNvPr id="4098"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65371" y="5511190"/>
            <a:ext cx="3209613" cy="1440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4225" y="5482554"/>
            <a:ext cx="3209613" cy="1440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r="-90673" b="-4056"/>
          <a:stretch/>
        </p:blipFill>
        <p:spPr bwMode="auto">
          <a:xfrm>
            <a:off x="-1" y="5535307"/>
            <a:ext cx="1750275" cy="1498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63768" y="164123"/>
            <a:ext cx="1689100"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771121" y="461801"/>
            <a:ext cx="4278286" cy="4832092"/>
          </a:xfrm>
          <a:prstGeom prst="rect">
            <a:avLst/>
          </a:prstGeom>
        </p:spPr>
        <p:txBody>
          <a:bodyPr wrap="square">
            <a:spAutoFit/>
          </a:bodyPr>
          <a:lstStyle/>
          <a:p>
            <a:pPr algn="ctr"/>
            <a:r>
              <a:rPr lang="ru-RU" b="1" dirty="0" smtClean="0">
                <a:solidFill>
                  <a:srgbClr val="006600"/>
                </a:solidFill>
                <a:effectLst>
                  <a:outerShdw blurRad="38100" dist="38100" dir="2700000" algn="tl">
                    <a:srgbClr val="000000">
                      <a:alpha val="43137"/>
                    </a:srgbClr>
                  </a:outerShdw>
                </a:effectLst>
              </a:rPr>
              <a:t>Игра «Лисичка </a:t>
            </a:r>
            <a:r>
              <a:rPr lang="ru-RU" b="1" dirty="0">
                <a:solidFill>
                  <a:srgbClr val="006600"/>
                </a:solidFill>
                <a:effectLst>
                  <a:outerShdw blurRad="38100" dist="38100" dir="2700000" algn="tl">
                    <a:srgbClr val="000000">
                      <a:alpha val="43137"/>
                    </a:srgbClr>
                  </a:outerShdw>
                </a:effectLst>
              </a:rPr>
              <a:t>и </a:t>
            </a:r>
            <a:r>
              <a:rPr lang="ru-RU" b="1" dirty="0" smtClean="0">
                <a:solidFill>
                  <a:srgbClr val="006600"/>
                </a:solidFill>
                <a:effectLst>
                  <a:outerShdw blurRad="38100" dist="38100" dir="2700000" algn="tl">
                    <a:srgbClr val="000000">
                      <a:alpha val="43137"/>
                    </a:srgbClr>
                  </a:outerShdw>
                </a:effectLst>
              </a:rPr>
              <a:t>курочки»</a:t>
            </a:r>
          </a:p>
          <a:p>
            <a:pPr algn="ctr"/>
            <a:endParaRPr lang="ru-RU" b="1" dirty="0" smtClean="0">
              <a:solidFill>
                <a:srgbClr val="006600"/>
              </a:solidFill>
              <a:effectLst>
                <a:outerShdw blurRad="38100" dist="38100" dir="2700000" algn="tl">
                  <a:srgbClr val="000000">
                    <a:alpha val="43137"/>
                  </a:srgbClr>
                </a:outerShdw>
              </a:effectLst>
            </a:endParaRPr>
          </a:p>
          <a:p>
            <a:r>
              <a:rPr lang="ru-RU" sz="1600" b="1" dirty="0"/>
              <a:t>Цель: </a:t>
            </a:r>
            <a:r>
              <a:rPr lang="ru-RU" sz="1600" dirty="0"/>
              <a:t>упражнять в умении ускоряться; развивать скоростные качества, пространственную ориентировку и ловкость.</a:t>
            </a:r>
          </a:p>
          <a:p>
            <a:endParaRPr lang="ru-RU" sz="1600" b="1" dirty="0"/>
          </a:p>
          <a:p>
            <a:r>
              <a:rPr lang="ru-RU" sz="1600" b="1" dirty="0" smtClean="0"/>
              <a:t>Ход игры: </a:t>
            </a:r>
            <a:r>
              <a:rPr lang="ru-RU" sz="1600" dirty="0" smtClean="0"/>
              <a:t>На </a:t>
            </a:r>
            <a:r>
              <a:rPr lang="ru-RU" sz="1600" dirty="0"/>
              <a:t>одном конце площадки находятся в курятнике куры и петухи. На противоположном — стоит лисичка.</a:t>
            </a:r>
          </a:p>
          <a:p>
            <a:r>
              <a:rPr lang="ru-RU" sz="1600" dirty="0"/>
              <a:t>Курочки и петухи (от трех до пяти игроков) ходят по площадке, делая вид, что клюют различных насекомых, зерна и т. д. Когда к ним подкрадывается лисичка, петухи кричат: «Ку-ка-ре-ку!» По этому сигналу все бегут в курятник, за ними бросается лисичка, которая старается запятнать любого из игроков.</a:t>
            </a:r>
          </a:p>
          <a:p>
            <a:r>
              <a:rPr lang="ru-RU" sz="1600" dirty="0"/>
              <a:t>Правила игры.</a:t>
            </a:r>
          </a:p>
          <a:p>
            <a:r>
              <a:rPr lang="ru-RU" sz="1600" dirty="0"/>
              <a:t>Если водящему не удается запятнать кого-либо из игроков, то он снова водит.</a:t>
            </a:r>
          </a:p>
        </p:txBody>
      </p:sp>
      <p:pic>
        <p:nvPicPr>
          <p:cNvPr id="5" name="Рисунок 4"/>
          <p:cNvPicPr>
            <a:picLocks noChangeAspect="1"/>
          </p:cNvPicPr>
          <p:nvPr/>
        </p:nvPicPr>
        <p:blipFill>
          <a:blip r:embed="rId8" cstate="email">
            <a:extLst>
              <a:ext uri="{BEBA8EAE-BF5A-486C-A8C5-ECC9F3942E4B}">
                <a14:imgProps xmlns:a14="http://schemas.microsoft.com/office/drawing/2010/main">
                  <a14:imgLayer r:embed="rId9">
                    <a14:imgEffect>
                      <a14:backgroundRemoval t="0" b="100000" l="3182" r="99091"/>
                    </a14:imgEffect>
                  </a14:imgLayer>
                </a14:imgProps>
              </a:ext>
              <a:ext uri="{28A0092B-C50C-407E-A947-70E740481C1C}">
                <a14:useLocalDpi xmlns:a14="http://schemas.microsoft.com/office/drawing/2010/main"/>
              </a:ext>
            </a:extLst>
          </a:blip>
          <a:stretch>
            <a:fillRect/>
          </a:stretch>
        </p:blipFill>
        <p:spPr>
          <a:xfrm>
            <a:off x="7778262" y="4011216"/>
            <a:ext cx="980892" cy="980892"/>
          </a:xfrm>
          <a:prstGeom prst="rect">
            <a:avLst/>
          </a:prstGeom>
        </p:spPr>
      </p:pic>
      <p:pic>
        <p:nvPicPr>
          <p:cNvPr id="6" name="Рисунок 5"/>
          <p:cNvPicPr>
            <a:picLocks noChangeAspect="1"/>
          </p:cNvPicPr>
          <p:nvPr/>
        </p:nvPicPr>
        <p:blipFill>
          <a:blip r:embed="rId10" cstate="email">
            <a:extLst>
              <a:ext uri="{BEBA8EAE-BF5A-486C-A8C5-ECC9F3942E4B}">
                <a14:imgProps xmlns:a14="http://schemas.microsoft.com/office/drawing/2010/main">
                  <a14:imgLayer r:embed="rId11">
                    <a14:imgEffect>
                      <a14:backgroundRemoval t="455" b="100000" l="0" r="95455"/>
                    </a14:imgEffect>
                  </a14:imgLayer>
                </a14:imgProps>
              </a:ext>
              <a:ext uri="{28A0092B-C50C-407E-A947-70E740481C1C}">
                <a14:useLocalDpi xmlns:a14="http://schemas.microsoft.com/office/drawing/2010/main"/>
              </a:ext>
            </a:extLst>
          </a:blip>
          <a:stretch>
            <a:fillRect/>
          </a:stretch>
        </p:blipFill>
        <p:spPr>
          <a:xfrm>
            <a:off x="7104184" y="4587203"/>
            <a:ext cx="948104" cy="948104"/>
          </a:xfrm>
          <a:prstGeom prst="rect">
            <a:avLst/>
          </a:prstGeom>
        </p:spPr>
      </p:pic>
      <p:pic>
        <p:nvPicPr>
          <p:cNvPr id="2051" name="Picture 3"/>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flipH="1">
            <a:off x="6810470" y="3597889"/>
            <a:ext cx="1026407" cy="102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Рисунок 6"/>
          <p:cNvPicPr>
            <a:picLocks noChangeAspect="1"/>
          </p:cNvPicPr>
          <p:nvPr/>
        </p:nvPicPr>
        <p:blipFill>
          <a:blip r:embed="rId13" cstate="email">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a:ext>
            </a:extLst>
          </a:blip>
          <a:stretch>
            <a:fillRect/>
          </a:stretch>
        </p:blipFill>
        <p:spPr>
          <a:xfrm flipH="1">
            <a:off x="50333" y="1108501"/>
            <a:ext cx="2752259" cy="3952754"/>
          </a:xfrm>
          <a:prstGeom prst="rect">
            <a:avLst/>
          </a:prstGeom>
        </p:spPr>
      </p:pic>
    </p:spTree>
    <p:extLst>
      <p:ext uri="{BB962C8B-B14F-4D97-AF65-F5344CB8AC3E}">
        <p14:creationId xmlns:p14="http://schemas.microsoft.com/office/powerpoint/2010/main" val="30681756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689100"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4056183" y="200882"/>
            <a:ext cx="4103077" cy="4154984"/>
          </a:xfrm>
          <a:prstGeom prst="rect">
            <a:avLst/>
          </a:prstGeom>
        </p:spPr>
        <p:txBody>
          <a:bodyPr wrap="square">
            <a:spAutoFit/>
          </a:bodyPr>
          <a:lstStyle/>
          <a:p>
            <a:pPr algn="ctr"/>
            <a:r>
              <a:rPr lang="ru-RU" sz="2000" b="1" dirty="0">
                <a:solidFill>
                  <a:srgbClr val="006600"/>
                </a:solidFill>
                <a:effectLst>
                  <a:outerShdw blurRad="38100" dist="38100" dir="2700000" algn="tl">
                    <a:srgbClr val="000000">
                      <a:alpha val="43137"/>
                    </a:srgbClr>
                  </a:outerShdw>
                </a:effectLst>
                <a:latin typeface="Arial Narrow" pitchFamily="34" charset="0"/>
              </a:rPr>
              <a:t>Спутанные кони </a:t>
            </a:r>
            <a:endParaRPr lang="ru-RU" sz="2000" b="1" dirty="0" smtClean="0">
              <a:solidFill>
                <a:srgbClr val="006600"/>
              </a:solidFill>
              <a:effectLst>
                <a:outerShdw blurRad="38100" dist="38100" dir="2700000" algn="tl">
                  <a:srgbClr val="000000">
                    <a:alpha val="43137"/>
                  </a:srgbClr>
                </a:outerShdw>
              </a:effectLst>
              <a:latin typeface="Arial Narrow" pitchFamily="34" charset="0"/>
            </a:endParaRPr>
          </a:p>
          <a:p>
            <a:pPr algn="ctr"/>
            <a:endParaRPr lang="ru-RU" sz="2000" b="1" dirty="0" smtClean="0">
              <a:solidFill>
                <a:srgbClr val="006600"/>
              </a:solidFill>
              <a:effectLst>
                <a:outerShdw blurRad="38100" dist="38100" dir="2700000" algn="tl">
                  <a:srgbClr val="000000">
                    <a:alpha val="43137"/>
                  </a:srgbClr>
                </a:outerShdw>
              </a:effectLst>
              <a:latin typeface="Arial Narrow" pitchFamily="34" charset="0"/>
            </a:endParaRPr>
          </a:p>
          <a:p>
            <a:r>
              <a:rPr lang="ru-RU" sz="1600" b="1" dirty="0" smtClean="0">
                <a:latin typeface="Arial Narrow" pitchFamily="34" charset="0"/>
              </a:rPr>
              <a:t>Цель</a:t>
            </a:r>
            <a:r>
              <a:rPr lang="ru-RU" sz="1600" b="1" dirty="0">
                <a:latin typeface="Arial Narrow" pitchFamily="34" charset="0"/>
              </a:rPr>
              <a:t>: </a:t>
            </a:r>
            <a:r>
              <a:rPr lang="ru-RU" sz="1600" dirty="0">
                <a:latin typeface="Arial Narrow" pitchFamily="34" charset="0"/>
              </a:rPr>
              <a:t>Развивать силовую выносливость, укрепление костно-мышечного аппарата ног.</a:t>
            </a:r>
          </a:p>
          <a:p>
            <a:r>
              <a:rPr lang="ru-RU" sz="1600" b="1" dirty="0">
                <a:latin typeface="Arial Narrow" pitchFamily="34" charset="0"/>
              </a:rPr>
              <a:t>Ход игры: </a:t>
            </a:r>
            <a:r>
              <a:rPr lang="ru-RU" sz="1600" dirty="0">
                <a:latin typeface="Arial Narrow" pitchFamily="34" charset="0"/>
              </a:rPr>
              <a:t>на игровой площадке чертится линия. На расстоянии от нее ( не более 20м)  устанавливаются флажки, стойки.</a:t>
            </a:r>
          </a:p>
          <a:p>
            <a:r>
              <a:rPr lang="ru-RU" sz="1600" dirty="0">
                <a:latin typeface="Arial Narrow" pitchFamily="34" charset="0"/>
              </a:rPr>
              <a:t>Играющие делятся на 3-4 команды и выстраиваются за линией. По сигналу первые игроки команд начинают прыжки, обегают флажки и возвращаются обратно бегом. Затем бегут вторые и т.д. </a:t>
            </a:r>
          </a:p>
          <a:p>
            <a:r>
              <a:rPr lang="ru-RU" sz="1600" b="1" dirty="0">
                <a:latin typeface="Arial Narrow" pitchFamily="34" charset="0"/>
              </a:rPr>
              <a:t>Правила игры: </a:t>
            </a:r>
            <a:r>
              <a:rPr lang="ru-RU" sz="1600" dirty="0">
                <a:latin typeface="Arial Narrow" pitchFamily="34" charset="0"/>
              </a:rPr>
              <a:t>выигрывает команда, которая закончила эстафету первой; прыгать следует правильно, отталкиваясь обеими ногами одновременно, помогая руками. </a:t>
            </a:r>
          </a:p>
        </p:txBody>
      </p:sp>
      <p:pic>
        <p:nvPicPr>
          <p:cNvPr id="4" name="Рисунок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1335" y="2760335"/>
            <a:ext cx="3743290" cy="2731477"/>
          </a:xfrm>
          <a:prstGeom prst="rect">
            <a:avLst/>
          </a:prstGeom>
        </p:spPr>
      </p:pic>
    </p:spTree>
    <p:extLst>
      <p:ext uri="{BB962C8B-B14F-4D97-AF65-F5344CB8AC3E}">
        <p14:creationId xmlns:p14="http://schemas.microsoft.com/office/powerpoint/2010/main" val="12462513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1" y="0"/>
            <a:ext cx="9139938" cy="6858000"/>
          </a:xfrm>
          <a:prstGeom prst="rect">
            <a:avLst/>
          </a:prstGeom>
        </p:spPr>
      </p:pic>
      <p:pic>
        <p:nvPicPr>
          <p:cNvPr id="3" name="Рисунок 2"/>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p:blipFill>
        <p:spPr>
          <a:xfrm>
            <a:off x="6213231" y="5511189"/>
            <a:ext cx="3130062" cy="1440595"/>
          </a:xfrm>
          <a:prstGeom prst="rect">
            <a:avLst/>
          </a:prstGeom>
        </p:spPr>
      </p:pic>
      <p:pic>
        <p:nvPicPr>
          <p:cNvPr id="4098"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65371" y="5511190"/>
            <a:ext cx="3209613" cy="1440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4225" y="5482554"/>
            <a:ext cx="3209613" cy="1440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r="-90673" b="-4056"/>
          <a:stretch/>
        </p:blipFill>
        <p:spPr bwMode="auto">
          <a:xfrm>
            <a:off x="-1" y="5535307"/>
            <a:ext cx="1750275" cy="1498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 y="32361"/>
            <a:ext cx="1689100"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3189986" y="250352"/>
            <a:ext cx="4224861" cy="5232202"/>
          </a:xfrm>
          <a:prstGeom prst="rect">
            <a:avLst/>
          </a:prstGeom>
        </p:spPr>
        <p:txBody>
          <a:bodyPr wrap="square">
            <a:spAutoFit/>
          </a:bodyPr>
          <a:lstStyle/>
          <a:p>
            <a:pPr algn="ctr"/>
            <a:r>
              <a:rPr lang="ru-RU" sz="2000" b="1" dirty="0" smtClean="0">
                <a:solidFill>
                  <a:srgbClr val="006600"/>
                </a:solidFill>
                <a:effectLst>
                  <a:outerShdw blurRad="38100" dist="38100" dir="2700000" algn="tl">
                    <a:srgbClr val="000000">
                      <a:alpha val="43137"/>
                    </a:srgbClr>
                  </a:outerShdw>
                </a:effectLst>
                <a:latin typeface="Arial Narrow" pitchFamily="34" charset="0"/>
              </a:rPr>
              <a:t>Жмурки</a:t>
            </a:r>
          </a:p>
          <a:p>
            <a:pPr algn="ctr"/>
            <a:endParaRPr lang="ru-RU" sz="2000" b="1" dirty="0" smtClean="0">
              <a:solidFill>
                <a:srgbClr val="006600"/>
              </a:solidFill>
              <a:effectLst>
                <a:outerShdw blurRad="38100" dist="38100" dir="2700000" algn="tl">
                  <a:srgbClr val="000000">
                    <a:alpha val="43137"/>
                  </a:srgbClr>
                </a:outerShdw>
              </a:effectLst>
              <a:latin typeface="Arial Narrow" pitchFamily="34" charset="0"/>
            </a:endParaRPr>
          </a:p>
          <a:p>
            <a:r>
              <a:rPr lang="ru-RU" sz="1400" b="1" dirty="0" smtClean="0">
                <a:latin typeface="Arial Narrow" pitchFamily="34" charset="0"/>
              </a:rPr>
              <a:t>Ход игры: </a:t>
            </a:r>
            <a:r>
              <a:rPr lang="ru-RU" sz="1400" dirty="0" smtClean="0">
                <a:latin typeface="Arial Narrow" pitchFamily="34" charset="0"/>
              </a:rPr>
              <a:t>Чертят </a:t>
            </a:r>
            <a:r>
              <a:rPr lang="ru-RU" sz="1400" dirty="0">
                <a:latin typeface="Arial Narrow" pitchFamily="34" charset="0"/>
              </a:rPr>
              <a:t>большой круг, внутри него на одинаковом расстоянии друг от друга делают ямки-норки по числу участников игры. Определяют водящего, завязывают ему глаза и ставят в центре круга. Остальные занимают места в ямках-норках. Водящий приближается к игроку, чтобы поймать его. Тот, не выходя из своей норки, старается увернуться от него, то наклоняясь, то приседая. Водящий должен не только поймать, но и назвать игрока по имени. Если он правильно назовет имя, участники игры говорят: «Открой глаза!»— и водящим становится пойманный. Если же имя будет названо неправильно, игроки, не произнося ни слова, делают несколько хлопков, давая этим понять, что водящий ошибся, и игра продолжается дальше. Игроки меняются норками, прыгая на одной ноге.</a:t>
            </a:r>
          </a:p>
          <a:p>
            <a:r>
              <a:rPr lang="ru-RU" sz="1400" b="1" dirty="0">
                <a:latin typeface="Arial Narrow" pitchFamily="34" charset="0"/>
              </a:rPr>
              <a:t>Правила </a:t>
            </a:r>
            <a:r>
              <a:rPr lang="ru-RU" sz="1400" b="1" dirty="0" smtClean="0">
                <a:latin typeface="Arial Narrow" pitchFamily="34" charset="0"/>
              </a:rPr>
              <a:t>игры:</a:t>
            </a:r>
            <a:endParaRPr lang="ru-RU" sz="1400" b="1" dirty="0">
              <a:latin typeface="Arial Narrow" pitchFamily="34" charset="0"/>
            </a:endParaRPr>
          </a:p>
          <a:p>
            <a:r>
              <a:rPr lang="ru-RU" sz="1400" dirty="0">
                <a:latin typeface="Arial Narrow" pitchFamily="34" charset="0"/>
              </a:rPr>
              <a:t>Водящий не имеет права подсматривать. Во время игры никому нельзя выходить за пределы круга. Обмениваться норками разрешается только тогда, когда водящий находится на противоположной стороне круга.</a:t>
            </a:r>
          </a:p>
          <a:p>
            <a:r>
              <a:rPr lang="ru-RU" sz="1400" dirty="0">
                <a:latin typeface="Arial Narrow" pitchFamily="34" charset="0"/>
              </a:rPr>
              <a:t> </a:t>
            </a:r>
          </a:p>
        </p:txBody>
      </p:sp>
      <p:pic>
        <p:nvPicPr>
          <p:cNvPr id="6" name="Рисунок 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4172" y="3429000"/>
            <a:ext cx="2865142" cy="21085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55496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1" y="0"/>
            <a:ext cx="9139938" cy="6858000"/>
          </a:xfrm>
          <a:prstGeom prst="rect">
            <a:avLst/>
          </a:prstGeom>
        </p:spPr>
      </p:pic>
      <p:pic>
        <p:nvPicPr>
          <p:cNvPr id="3" name="Рисунок 2"/>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p:blipFill>
        <p:spPr>
          <a:xfrm>
            <a:off x="6213231" y="5511189"/>
            <a:ext cx="3130062" cy="1440595"/>
          </a:xfrm>
          <a:prstGeom prst="rect">
            <a:avLst/>
          </a:prstGeom>
        </p:spPr>
      </p:pic>
      <p:pic>
        <p:nvPicPr>
          <p:cNvPr id="4098"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65371" y="5511190"/>
            <a:ext cx="3209613" cy="1440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4225" y="5482554"/>
            <a:ext cx="3209613" cy="1440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r="-90673" b="-4056"/>
          <a:stretch/>
        </p:blipFill>
        <p:spPr bwMode="auto">
          <a:xfrm>
            <a:off x="-1" y="5535307"/>
            <a:ext cx="1750275" cy="1498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5673968"/>
            <a:ext cx="9144000" cy="1184031"/>
          </a:xfrm>
          <a:prstGeom prst="rect">
            <a:avLst/>
          </a:prstGeom>
        </p:spPr>
      </p:pic>
      <p:pic>
        <p:nvPicPr>
          <p:cNvPr id="5122"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51912" y="0"/>
            <a:ext cx="1689100"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286000" y="549038"/>
            <a:ext cx="4572000" cy="4647426"/>
          </a:xfrm>
          <a:prstGeom prst="rect">
            <a:avLst/>
          </a:prstGeom>
        </p:spPr>
        <p:txBody>
          <a:bodyPr>
            <a:spAutoFit/>
          </a:bodyPr>
          <a:lstStyle/>
          <a:p>
            <a:pPr algn="ctr"/>
            <a:r>
              <a:rPr lang="ru-RU" sz="2000" b="1" dirty="0" smtClean="0">
                <a:solidFill>
                  <a:srgbClr val="006600"/>
                </a:solidFill>
                <a:effectLst>
                  <a:outerShdw blurRad="38100" dist="38100" dir="2700000" algn="tl">
                    <a:srgbClr val="000000">
                      <a:alpha val="43137"/>
                    </a:srgbClr>
                  </a:outerShdw>
                </a:effectLst>
                <a:latin typeface="Arial Narrow" pitchFamily="34" charset="0"/>
              </a:rPr>
              <a:t>Игра «Хлопушки </a:t>
            </a:r>
            <a:r>
              <a:rPr lang="ru-RU" sz="2000" b="1" dirty="0">
                <a:solidFill>
                  <a:srgbClr val="006600"/>
                </a:solidFill>
                <a:effectLst>
                  <a:outerShdw blurRad="38100" dist="38100" dir="2700000" algn="tl">
                    <a:srgbClr val="000000">
                      <a:alpha val="43137"/>
                    </a:srgbClr>
                  </a:outerShdw>
                </a:effectLst>
                <a:latin typeface="Arial Narrow" pitchFamily="34" charset="0"/>
              </a:rPr>
              <a:t>(</a:t>
            </a:r>
            <a:r>
              <a:rPr lang="ru-RU" sz="2000" b="1" dirty="0" err="1">
                <a:solidFill>
                  <a:srgbClr val="006600"/>
                </a:solidFill>
                <a:effectLst>
                  <a:outerShdw blurRad="38100" dist="38100" dir="2700000" algn="tl">
                    <a:srgbClr val="000000">
                      <a:alpha val="43137"/>
                    </a:srgbClr>
                  </a:outerShdw>
                </a:effectLst>
                <a:latin typeface="Arial Narrow" pitchFamily="34" charset="0"/>
              </a:rPr>
              <a:t>Әбәкле</a:t>
            </a:r>
            <a:r>
              <a:rPr lang="ru-RU" sz="2000" b="1" dirty="0" smtClean="0">
                <a:solidFill>
                  <a:srgbClr val="006600"/>
                </a:solidFill>
                <a:effectLst>
                  <a:outerShdw blurRad="38100" dist="38100" dir="2700000" algn="tl">
                    <a:srgbClr val="000000">
                      <a:alpha val="43137"/>
                    </a:srgbClr>
                  </a:outerShdw>
                </a:effectLst>
                <a:latin typeface="Arial Narrow" pitchFamily="34" charset="0"/>
              </a:rPr>
              <a:t>)»</a:t>
            </a:r>
          </a:p>
          <a:p>
            <a:pPr algn="ctr"/>
            <a:endParaRPr lang="ru-RU" sz="2000" b="1" dirty="0">
              <a:solidFill>
                <a:srgbClr val="006600"/>
              </a:solidFill>
              <a:effectLst>
                <a:outerShdw blurRad="38100" dist="38100" dir="2700000" algn="tl">
                  <a:srgbClr val="000000">
                    <a:alpha val="43137"/>
                  </a:srgbClr>
                </a:outerShdw>
              </a:effectLst>
              <a:latin typeface="Arial Narrow" pitchFamily="34" charset="0"/>
            </a:endParaRPr>
          </a:p>
          <a:p>
            <a:r>
              <a:rPr lang="ru-RU" sz="1400" b="1" dirty="0" smtClean="0">
                <a:latin typeface="Arial Narrow" pitchFamily="34" charset="0"/>
              </a:rPr>
              <a:t>Ход игры: </a:t>
            </a:r>
            <a:r>
              <a:rPr lang="ru-RU" sz="1400" dirty="0" smtClean="0">
                <a:latin typeface="Arial Narrow" pitchFamily="34" charset="0"/>
              </a:rPr>
              <a:t>На </a:t>
            </a:r>
            <a:r>
              <a:rPr lang="ru-RU" sz="1400" dirty="0">
                <a:latin typeface="Arial Narrow" pitchFamily="34" charset="0"/>
              </a:rPr>
              <a:t>противоположных сторонах комнаты или площадки отмечаются двумя параллельными линиями два города. Расстояние между ними 20—30 м. Все дети выстраиваются у одного из городов в одну шеренгу: левая рука на поясе, правая рука вытянута вперед ладонью вверх. </a:t>
            </a:r>
            <a:br>
              <a:rPr lang="ru-RU" sz="1400" dirty="0">
                <a:latin typeface="Arial Narrow" pitchFamily="34" charset="0"/>
              </a:rPr>
            </a:br>
            <a:r>
              <a:rPr lang="ru-RU" sz="1400" dirty="0">
                <a:latin typeface="Arial Narrow" pitchFamily="34" charset="0"/>
              </a:rPr>
              <a:t/>
            </a:r>
            <a:br>
              <a:rPr lang="ru-RU" sz="1400" dirty="0">
                <a:latin typeface="Arial Narrow" pitchFamily="34" charset="0"/>
              </a:rPr>
            </a:br>
            <a:r>
              <a:rPr lang="ru-RU" sz="1400" dirty="0" smtClean="0">
                <a:latin typeface="Arial Narrow" pitchFamily="34" charset="0"/>
              </a:rPr>
              <a:t>Выбирается </a:t>
            </a:r>
            <a:r>
              <a:rPr lang="ru-RU" sz="1400" dirty="0">
                <a:latin typeface="Arial Narrow" pitchFamily="34" charset="0"/>
              </a:rPr>
              <a:t>водящий. Он подходит к стоящим у города и произносит слова: </a:t>
            </a:r>
          </a:p>
          <a:p>
            <a:r>
              <a:rPr lang="ru-RU" sz="1400" dirty="0">
                <a:latin typeface="Arial Narrow" pitchFamily="34" charset="0"/>
              </a:rPr>
              <a:t>  </a:t>
            </a:r>
            <a:r>
              <a:rPr lang="ru-RU" sz="1400" dirty="0" smtClean="0">
                <a:latin typeface="Arial Narrow" pitchFamily="34" charset="0"/>
              </a:rPr>
              <a:t>                     Хлоп </a:t>
            </a:r>
            <a:r>
              <a:rPr lang="ru-RU" sz="1400" dirty="0">
                <a:latin typeface="Arial Narrow" pitchFamily="34" charset="0"/>
              </a:rPr>
              <a:t>да хлоп - сигнал такой</a:t>
            </a:r>
          </a:p>
          <a:p>
            <a:r>
              <a:rPr lang="ru-RU" sz="1400" dirty="0">
                <a:latin typeface="Arial Narrow" pitchFamily="34" charset="0"/>
              </a:rPr>
              <a:t>  </a:t>
            </a:r>
            <a:r>
              <a:rPr lang="ru-RU" sz="1400" dirty="0" smtClean="0">
                <a:latin typeface="Arial Narrow" pitchFamily="34" charset="0"/>
              </a:rPr>
              <a:t>                      Я </a:t>
            </a:r>
            <a:r>
              <a:rPr lang="ru-RU" sz="1400" dirty="0">
                <a:latin typeface="Arial Narrow" pitchFamily="34" charset="0"/>
              </a:rPr>
              <a:t>бегу, а ты за мной!</a:t>
            </a:r>
          </a:p>
          <a:p>
            <a:r>
              <a:rPr lang="ru-RU" sz="1400" dirty="0">
                <a:latin typeface="Arial Narrow" pitchFamily="34" charset="0"/>
              </a:rPr>
              <a:t>  </a:t>
            </a:r>
            <a:r>
              <a:rPr lang="ru-RU" sz="1400" dirty="0" smtClean="0">
                <a:latin typeface="Arial Narrow" pitchFamily="34" charset="0"/>
              </a:rPr>
              <a:t>С </a:t>
            </a:r>
            <a:r>
              <a:rPr lang="ru-RU" sz="1400" dirty="0">
                <a:latin typeface="Arial Narrow" pitchFamily="34" charset="0"/>
              </a:rPr>
              <a:t>этими словами водящий легко хлопает кого-нибудь по ладони. Водящий и запятнанный бегут к противоположному городу. Кто быстрее добежит, тот останется в новом городе, а отставший становится водящим. </a:t>
            </a:r>
            <a:br>
              <a:rPr lang="ru-RU" sz="1400" dirty="0">
                <a:latin typeface="Arial Narrow" pitchFamily="34" charset="0"/>
              </a:rPr>
            </a:br>
            <a:r>
              <a:rPr lang="ru-RU" sz="1400" dirty="0">
                <a:latin typeface="Arial Narrow" pitchFamily="34" charset="0"/>
              </a:rPr>
              <a:t/>
            </a:r>
            <a:br>
              <a:rPr lang="ru-RU" sz="1400" dirty="0">
                <a:latin typeface="Arial Narrow" pitchFamily="34" charset="0"/>
              </a:rPr>
            </a:br>
            <a:r>
              <a:rPr lang="ru-RU" sz="1400" b="1" dirty="0">
                <a:latin typeface="Arial Narrow" pitchFamily="34" charset="0"/>
              </a:rPr>
              <a:t>Правила игры. </a:t>
            </a:r>
            <a:r>
              <a:rPr lang="ru-RU" sz="1400" dirty="0">
                <a:latin typeface="Arial Narrow" pitchFamily="34" charset="0"/>
              </a:rPr>
              <a:t>Пока водящий не коснулся чьей-либо ладони, бежать нельзя. Во время бега игроки не должны задевать друг друга</a:t>
            </a:r>
            <a:r>
              <a:rPr lang="ru-RU" dirty="0"/>
              <a:t>. </a:t>
            </a:r>
          </a:p>
        </p:txBody>
      </p:sp>
      <p:pic>
        <p:nvPicPr>
          <p:cNvPr id="12" name="Рисунок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959241" y="1711569"/>
            <a:ext cx="1286350" cy="1806989"/>
          </a:xfrm>
          <a:prstGeom prst="rect">
            <a:avLst/>
          </a:prstGeom>
        </p:spPr>
      </p:pic>
      <p:pic>
        <p:nvPicPr>
          <p:cNvPr id="13" name="Рисунок 12"/>
          <p:cNvPicPr>
            <a:picLocks noChangeAspect="1"/>
          </p:cNvPicPr>
          <p:nvPr/>
        </p:nvPicPr>
        <p:blipFill>
          <a:blip r:embed="rId10" cstate="email">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232232" y="3429000"/>
            <a:ext cx="1518042" cy="1970575"/>
          </a:xfrm>
          <a:prstGeom prst="rect">
            <a:avLst/>
          </a:prstGeom>
        </p:spPr>
      </p:pic>
      <p:pic>
        <p:nvPicPr>
          <p:cNvPr id="14" name="Рисунок 13"/>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51912" y="1512276"/>
            <a:ext cx="1884315" cy="1667619"/>
          </a:xfrm>
          <a:prstGeom prst="rect">
            <a:avLst/>
          </a:prstGeom>
        </p:spPr>
      </p:pic>
      <p:pic>
        <p:nvPicPr>
          <p:cNvPr id="17" name="Рисунок 16"/>
          <p:cNvPicPr>
            <a:picLocks noChangeAspect="1"/>
          </p:cNvPicPr>
          <p:nvPr/>
        </p:nvPicPr>
        <p:blipFill>
          <a:blip r:embed="rId13" cstate="email">
            <a:extLst>
              <a:ext uri="{BEBA8EAE-BF5A-486C-A8C5-ECC9F3942E4B}">
                <a14:imgProps xmlns:a14="http://schemas.microsoft.com/office/drawing/2010/main">
                  <a14:imgLayer r:embed="rId14">
                    <a14:imgEffect>
                      <a14:backgroundRemoval t="4348" b="98210" l="533" r="100000"/>
                    </a14:imgEffect>
                  </a14:imgLayer>
                </a14:imgProps>
              </a:ext>
              <a:ext uri="{28A0092B-C50C-407E-A947-70E740481C1C}">
                <a14:useLocalDpi xmlns:a14="http://schemas.microsoft.com/office/drawing/2010/main"/>
              </a:ext>
            </a:extLst>
          </a:blip>
          <a:stretch>
            <a:fillRect/>
          </a:stretch>
        </p:blipFill>
        <p:spPr>
          <a:xfrm>
            <a:off x="6455154" y="3769181"/>
            <a:ext cx="2688846" cy="1867387"/>
          </a:xfrm>
          <a:prstGeom prst="rect">
            <a:avLst/>
          </a:prstGeom>
        </p:spPr>
      </p:pic>
    </p:spTree>
    <p:extLst>
      <p:ext uri="{BB962C8B-B14F-4D97-AF65-F5344CB8AC3E}">
        <p14:creationId xmlns:p14="http://schemas.microsoft.com/office/powerpoint/2010/main" val="30348800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1" y="0"/>
            <a:ext cx="9139938" cy="6858000"/>
          </a:xfrm>
          <a:prstGeom prst="rect">
            <a:avLst/>
          </a:prstGeom>
        </p:spPr>
      </p:pic>
      <p:pic>
        <p:nvPicPr>
          <p:cNvPr id="6" name="Рисунок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00799" y="0"/>
            <a:ext cx="2741169" cy="6858000"/>
          </a:xfrm>
          <a:prstGeom prst="rect">
            <a:avLst/>
          </a:prstGeom>
        </p:spPr>
      </p:pic>
      <p:pic>
        <p:nvPicPr>
          <p:cNvPr id="7172"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09210" y="2000496"/>
            <a:ext cx="2324345" cy="3296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1272608" y="1013266"/>
            <a:ext cx="5720861" cy="3416320"/>
          </a:xfrm>
          <a:prstGeom prst="rect">
            <a:avLst/>
          </a:prstGeom>
        </p:spPr>
        <p:txBody>
          <a:bodyPr wrap="square">
            <a:spAutoFit/>
          </a:bodyPr>
          <a:lstStyle/>
          <a:p>
            <a:pPr lvl="0" algn="ctr"/>
            <a:r>
              <a:rPr lang="ru-RU" sz="7200" b="1" dirty="0" smtClean="0">
                <a:ln w="9525">
                  <a:solidFill>
                    <a:srgbClr val="251B02"/>
                  </a:solidFill>
                </a:ln>
                <a:solidFill>
                  <a:srgbClr val="C00000"/>
                </a:solidFill>
                <a:effectLst>
                  <a:outerShdw blurRad="38100" dist="38100" dir="2700000" algn="tl">
                    <a:srgbClr val="000000">
                      <a:alpha val="43137"/>
                    </a:srgbClr>
                  </a:outerShdw>
                </a:effectLst>
                <a:latin typeface="Slavianskiy" pitchFamily="82" charset="0"/>
                <a:ea typeface="Tahoma" panose="020B0604030504040204" pitchFamily="34" charset="0"/>
                <a:cs typeface="Tahoma" panose="020B0604030504040204" pitchFamily="34" charset="0"/>
              </a:rPr>
              <a:t>Украинские</a:t>
            </a:r>
            <a:endParaRPr lang="ru-RU" sz="7200" b="1" dirty="0">
              <a:ln w="9525">
                <a:solidFill>
                  <a:srgbClr val="251B02"/>
                </a:solidFill>
              </a:ln>
              <a:solidFill>
                <a:srgbClr val="C00000"/>
              </a:solidFill>
              <a:effectLst>
                <a:outerShdw blurRad="38100" dist="38100" dir="2700000" algn="tl">
                  <a:srgbClr val="000000">
                    <a:alpha val="43137"/>
                  </a:srgbClr>
                </a:outerShdw>
              </a:effectLst>
              <a:latin typeface="Slavianskiy" pitchFamily="82" charset="0"/>
              <a:ea typeface="Tahoma" panose="020B0604030504040204" pitchFamily="34" charset="0"/>
              <a:cs typeface="Tahoma" panose="020B0604030504040204" pitchFamily="34" charset="0"/>
            </a:endParaRPr>
          </a:p>
          <a:p>
            <a:pPr lvl="0" algn="ctr"/>
            <a:r>
              <a:rPr lang="ru-RU" sz="7200" b="1" dirty="0">
                <a:ln w="9525">
                  <a:solidFill>
                    <a:srgbClr val="251B02"/>
                  </a:solidFill>
                </a:ln>
                <a:solidFill>
                  <a:srgbClr val="C00000"/>
                </a:solidFill>
                <a:effectLst>
                  <a:outerShdw blurRad="38100" dist="38100" dir="2700000" algn="tl">
                    <a:srgbClr val="000000">
                      <a:alpha val="43137"/>
                    </a:srgbClr>
                  </a:outerShdw>
                </a:effectLst>
                <a:latin typeface="Slavianskiy" pitchFamily="82" charset="0"/>
                <a:ea typeface="Tahoma" panose="020B0604030504040204" pitchFamily="34" charset="0"/>
                <a:cs typeface="Tahoma" panose="020B0604030504040204" pitchFamily="34" charset="0"/>
              </a:rPr>
              <a:t>народные игры</a:t>
            </a:r>
          </a:p>
        </p:txBody>
      </p:sp>
      <p:pic>
        <p:nvPicPr>
          <p:cNvPr id="2" name="Рисунок 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5640960"/>
            <a:ext cx="1932972" cy="1083932"/>
          </a:xfrm>
          <a:prstGeom prst="rect">
            <a:avLst/>
          </a:prstGeom>
        </p:spPr>
      </p:pic>
      <p:pic>
        <p:nvPicPr>
          <p:cNvPr id="9218"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32972" y="5640960"/>
            <a:ext cx="1931987"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864959" y="5640960"/>
            <a:ext cx="1931987"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763098" y="5643854"/>
            <a:ext cx="1931987"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7653625" y="5643854"/>
            <a:ext cx="1490376"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318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barn(inVertical)">
                                      <p:cBhvr>
                                        <p:cTn id="10"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1" y="0"/>
            <a:ext cx="9139938" cy="6858000"/>
          </a:xfrm>
          <a:prstGeom prst="rect">
            <a:avLst/>
          </a:prstGeom>
        </p:spPr>
      </p:pic>
      <p:sp>
        <p:nvSpPr>
          <p:cNvPr id="3" name="Прямоугольник 2"/>
          <p:cNvSpPr/>
          <p:nvPr/>
        </p:nvSpPr>
        <p:spPr>
          <a:xfrm>
            <a:off x="965200" y="280799"/>
            <a:ext cx="7528560" cy="1938992"/>
          </a:xfrm>
          <a:prstGeom prst="rect">
            <a:avLst/>
          </a:prstGeom>
        </p:spPr>
        <p:txBody>
          <a:bodyPr wrap="square">
            <a:spAutoFit/>
          </a:bodyPr>
          <a:lstStyle/>
          <a:p>
            <a:pPr algn="ctr"/>
            <a:r>
              <a:rPr lang="ru-RU" sz="2000" b="1" dirty="0">
                <a:latin typeface="Adventure" pitchFamily="2" charset="0"/>
              </a:rPr>
              <a:t>«Игры издавна служили средством самопознания, здесь проявляли свои лучшие качества: доброту, благородство, взаимовыручку, самопожертвование ради других. После тяжелого трудового дня взрослые с удовольствием принимали участие в играх детей, обучая их, как надо развлекаться и отдыхать”, – пишет в своей книге "Русские народные игры и их классификация" А.А. Таран.</a:t>
            </a:r>
          </a:p>
        </p:txBody>
      </p:sp>
      <p:sp>
        <p:nvSpPr>
          <p:cNvPr id="4" name="Прямоугольник 3"/>
          <p:cNvSpPr/>
          <p:nvPr/>
        </p:nvSpPr>
        <p:spPr>
          <a:xfrm>
            <a:off x="863600" y="4328220"/>
            <a:ext cx="6868160" cy="1569660"/>
          </a:xfrm>
          <a:prstGeom prst="rect">
            <a:avLst/>
          </a:prstGeom>
        </p:spPr>
        <p:txBody>
          <a:bodyPr wrap="square">
            <a:spAutoFit/>
          </a:bodyPr>
          <a:lstStyle/>
          <a:p>
            <a:pPr algn="ctr"/>
            <a:r>
              <a:rPr lang="ru-RU" sz="1600" dirty="0">
                <a:latin typeface="Arial Narrow" pitchFamily="34" charset="0"/>
              </a:rPr>
              <a:t>В народных играх отражается образ жизни людей, их труд, быт, национальные устои, представления о чести, смелости, мужестве. Особенность народных игр в том, что они, имея нравственную основу, учат малыша обретать гармонию с окружающим миром. На разных этапах истории, у разных народов они помогают пробудить в растущем человеке любовь к родной земле, развивать интерес к национальным традициям и обычаям.</a:t>
            </a: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36025" y="2475629"/>
            <a:ext cx="2186189" cy="1632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Рисунок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83764" y="2475629"/>
            <a:ext cx="2176472" cy="1632354"/>
          </a:xfrm>
          <a:prstGeom prst="rect">
            <a:avLst/>
          </a:prstGeom>
        </p:spPr>
      </p:pic>
      <p:pic>
        <p:nvPicPr>
          <p:cNvPr id="6" name="Рисунок 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71560" y="2468878"/>
            <a:ext cx="2415881" cy="1632353"/>
          </a:xfrm>
          <a:prstGeom prst="rect">
            <a:avLst/>
          </a:prstGeom>
        </p:spPr>
      </p:pic>
    </p:spTree>
    <p:extLst>
      <p:ext uri="{BB962C8B-B14F-4D97-AF65-F5344CB8AC3E}">
        <p14:creationId xmlns:p14="http://schemas.microsoft.com/office/powerpoint/2010/main" val="41764442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1" y="0"/>
            <a:ext cx="9139938" cy="6858000"/>
          </a:xfrm>
          <a:prstGeom prst="rect">
            <a:avLst/>
          </a:prstGeom>
        </p:spPr>
      </p:pic>
      <p:pic>
        <p:nvPicPr>
          <p:cNvPr id="1024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31" y="5667174"/>
            <a:ext cx="1931987"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97992" y="5681642"/>
            <a:ext cx="1931987"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66005" y="5667174"/>
            <a:ext cx="1931987"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34018" y="5667174"/>
            <a:ext cx="1931987"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729979" y="5681642"/>
            <a:ext cx="1414021"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9744" y="322029"/>
            <a:ext cx="1213803" cy="808696"/>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2191985" y="229320"/>
            <a:ext cx="4572000" cy="4278094"/>
          </a:xfrm>
          <a:prstGeom prst="rect">
            <a:avLst/>
          </a:prstGeom>
        </p:spPr>
        <p:txBody>
          <a:bodyPr>
            <a:spAutoFit/>
          </a:bodyPr>
          <a:lstStyle/>
          <a:p>
            <a:pPr algn="ctr"/>
            <a:r>
              <a:rPr lang="ru-RU" sz="2000" b="1" dirty="0" smtClean="0">
                <a:solidFill>
                  <a:srgbClr val="FF0000"/>
                </a:solidFill>
                <a:effectLst>
                  <a:outerShdw blurRad="38100" dist="38100" dir="2700000" algn="tl">
                    <a:srgbClr val="000000">
                      <a:alpha val="43137"/>
                    </a:srgbClr>
                  </a:outerShdw>
                </a:effectLst>
                <a:latin typeface="Slavianskiy" pitchFamily="82" charset="0"/>
              </a:rPr>
              <a:t>Игра «Колдун»</a:t>
            </a:r>
            <a:endParaRPr lang="ru-RU" sz="2000" b="1" dirty="0">
              <a:solidFill>
                <a:srgbClr val="FF0000"/>
              </a:solidFill>
              <a:effectLst>
                <a:outerShdw blurRad="38100" dist="38100" dir="2700000" algn="tl">
                  <a:srgbClr val="000000">
                    <a:alpha val="43137"/>
                  </a:srgbClr>
                </a:outerShdw>
              </a:effectLst>
              <a:latin typeface="Slavianskiy" pitchFamily="82" charset="0"/>
            </a:endParaRPr>
          </a:p>
          <a:p>
            <a:r>
              <a:rPr lang="ru-RU" sz="1400" b="1" dirty="0" smtClean="0">
                <a:latin typeface="Arial Narrow" pitchFamily="34" charset="0"/>
              </a:rPr>
              <a:t>Ход игры: </a:t>
            </a:r>
            <a:r>
              <a:rPr lang="ru-RU" sz="1400" dirty="0" smtClean="0">
                <a:latin typeface="Arial Narrow" pitchFamily="34" charset="0"/>
              </a:rPr>
              <a:t>Перед </a:t>
            </a:r>
            <a:r>
              <a:rPr lang="ru-RU" sz="1400" dirty="0">
                <a:latin typeface="Arial Narrow" pitchFamily="34" charset="0"/>
              </a:rPr>
              <a:t>началом игры выбирают колдуна. Для этого один из игроков вытягивает перед собой правую руку ладонью вниз, остальные подставляют под нее по одному указательному пальцу. По команде «Раз, два, три!» или по окончании считалки все отдергивают пальцы, а игроку с вытянутой рукой необходимо захватить чей-нибудь палец. Тот, чей палец таким образом будет захвачен трижды, становится колдуном. Все разбегаются, а колдун пытается догнать кого-нибудь и дотронуться рукой. Пойманный замирает, разведя руки в стороны. Расколдовать его могут другие игроки, дотронувшись до него рукой. Однако колдун следит за своей жертвой, и только кто-либо снимает чары, то он старается повторным ударом снова напустить их. Кроме того, он пытается заколдовать и тех, кто отваживается выручить товарища.</a:t>
            </a:r>
          </a:p>
          <a:p>
            <a:r>
              <a:rPr lang="ru-RU" sz="1400" b="1" dirty="0">
                <a:latin typeface="Arial Narrow" pitchFamily="34" charset="0"/>
              </a:rPr>
              <a:t>Правила </a:t>
            </a:r>
            <a:r>
              <a:rPr lang="ru-RU" sz="1400" b="1" dirty="0" smtClean="0">
                <a:latin typeface="Arial Narrow" pitchFamily="34" charset="0"/>
              </a:rPr>
              <a:t>игры: </a:t>
            </a:r>
            <a:r>
              <a:rPr lang="ru-RU" sz="1400" dirty="0">
                <a:latin typeface="Arial Narrow" pitchFamily="34" charset="0"/>
              </a:rPr>
              <a:t>Заколдованный игрок остается на месте. Заколдованный трижды сам становится колдуном, а его предшественник присоединяется к убегающим.</a:t>
            </a:r>
          </a:p>
        </p:txBody>
      </p:sp>
      <p:pic>
        <p:nvPicPr>
          <p:cNvPr id="5" name="Рисунок 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4389" y="2022674"/>
            <a:ext cx="1155931" cy="2459427"/>
          </a:xfrm>
          <a:prstGeom prst="rect">
            <a:avLst/>
          </a:prstGeom>
        </p:spPr>
      </p:pic>
      <p:pic>
        <p:nvPicPr>
          <p:cNvPr id="6" name="Рисунок 5"/>
          <p:cNvPicPr>
            <a:picLocks noChangeAspect="1"/>
          </p:cNvPicPr>
          <p:nvPr/>
        </p:nvPicPr>
        <p:blipFill>
          <a:blip r:embed="rId7" cstate="email">
            <a:extLst>
              <a:ext uri="{BEBA8EAE-BF5A-486C-A8C5-ECC9F3942E4B}">
                <a14:imgProps xmlns:a14="http://schemas.microsoft.com/office/drawing/2010/main">
                  <a14:imgLayer r:embed="rId8">
                    <a14:imgEffect>
                      <a14:backgroundRemoval t="4304" b="98903" l="3900" r="100000"/>
                    </a14:imgEffect>
                  </a14:imgLayer>
                </a14:imgProps>
              </a:ext>
              <a:ext uri="{28A0092B-C50C-407E-A947-70E740481C1C}">
                <a14:useLocalDpi xmlns:a14="http://schemas.microsoft.com/office/drawing/2010/main"/>
              </a:ext>
            </a:extLst>
          </a:blip>
          <a:stretch>
            <a:fillRect/>
          </a:stretch>
        </p:blipFill>
        <p:spPr>
          <a:xfrm>
            <a:off x="6016299" y="2777922"/>
            <a:ext cx="2835079" cy="3119377"/>
          </a:xfrm>
          <a:prstGeom prst="rect">
            <a:avLst/>
          </a:prstGeom>
        </p:spPr>
      </p:pic>
    </p:spTree>
    <p:extLst>
      <p:ext uri="{BB962C8B-B14F-4D97-AF65-F5344CB8AC3E}">
        <p14:creationId xmlns:p14="http://schemas.microsoft.com/office/powerpoint/2010/main" val="10163443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1" y="0"/>
            <a:ext cx="9139938" cy="6858000"/>
          </a:xfrm>
          <a:prstGeom prst="rect">
            <a:avLst/>
          </a:prstGeom>
        </p:spPr>
      </p:pic>
      <p:pic>
        <p:nvPicPr>
          <p:cNvPr id="1024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31" y="5667174"/>
            <a:ext cx="1931987"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97992" y="5681642"/>
            <a:ext cx="1931987"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66005" y="5667174"/>
            <a:ext cx="1931987"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34018" y="5667174"/>
            <a:ext cx="1931987"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729979" y="5681642"/>
            <a:ext cx="1414021"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0"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4155" y="106222"/>
            <a:ext cx="1811337"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801462" y="546060"/>
            <a:ext cx="4878729" cy="4339650"/>
          </a:xfrm>
          <a:prstGeom prst="rect">
            <a:avLst/>
          </a:prstGeom>
        </p:spPr>
        <p:txBody>
          <a:bodyPr wrap="square">
            <a:spAutoFit/>
          </a:bodyPr>
          <a:lstStyle/>
          <a:p>
            <a:pPr algn="ctr"/>
            <a:r>
              <a:rPr lang="ru-RU" sz="2000" b="1" dirty="0" smtClean="0">
                <a:solidFill>
                  <a:srgbClr val="FF0000"/>
                </a:solidFill>
                <a:latin typeface="Slavianskiy" pitchFamily="82" charset="0"/>
              </a:rPr>
              <a:t>Игра «</a:t>
            </a:r>
            <a:r>
              <a:rPr lang="ru-RU" sz="2000" b="1" dirty="0" err="1" smtClean="0">
                <a:solidFill>
                  <a:srgbClr val="FF0000"/>
                </a:solidFill>
                <a:latin typeface="Slavianskiy" pitchFamily="82" charset="0"/>
              </a:rPr>
              <a:t>Хлибчик</a:t>
            </a:r>
            <a:r>
              <a:rPr lang="ru-RU" sz="2000" b="1" dirty="0" smtClean="0">
                <a:solidFill>
                  <a:srgbClr val="FF0000"/>
                </a:solidFill>
                <a:latin typeface="Slavianskiy" pitchFamily="82" charset="0"/>
              </a:rPr>
              <a:t>»</a:t>
            </a:r>
            <a:endParaRPr lang="ru-RU" sz="2000" b="1" dirty="0">
              <a:solidFill>
                <a:srgbClr val="FF0000"/>
              </a:solidFill>
              <a:latin typeface="Slavianskiy" pitchFamily="82" charset="0"/>
            </a:endParaRPr>
          </a:p>
          <a:p>
            <a:endParaRPr lang="ru-RU" sz="1400" b="1" dirty="0" smtClean="0">
              <a:latin typeface="Arial Narrow" pitchFamily="34" charset="0"/>
            </a:endParaRPr>
          </a:p>
          <a:p>
            <a:r>
              <a:rPr lang="ru-RU" sz="1400" b="1" dirty="0" smtClean="0">
                <a:latin typeface="Arial Narrow" pitchFamily="34" charset="0"/>
              </a:rPr>
              <a:t>Ход игры: </a:t>
            </a:r>
            <a:r>
              <a:rPr lang="ru-RU" sz="1400" dirty="0" smtClean="0">
                <a:latin typeface="Arial Narrow" pitchFamily="34" charset="0"/>
              </a:rPr>
              <a:t>Все </a:t>
            </a:r>
            <a:r>
              <a:rPr lang="ru-RU" sz="1400" dirty="0">
                <a:latin typeface="Arial Narrow" pitchFamily="34" charset="0"/>
              </a:rPr>
              <a:t>желающие играть, взявшись за руки, становятся попарно (пара за парой) на некотором расстоянии от игрока, у которого нет пары. Он называется </a:t>
            </a:r>
            <a:r>
              <a:rPr lang="ru-RU" sz="1400" dirty="0" err="1">
                <a:latin typeface="Arial Narrow" pitchFamily="34" charset="0"/>
              </a:rPr>
              <a:t>хлибчиком</a:t>
            </a:r>
            <a:r>
              <a:rPr lang="ru-RU" sz="1400" dirty="0">
                <a:latin typeface="Arial Narrow" pitchFamily="34" charset="0"/>
              </a:rPr>
              <a:t> (хлебцем).</a:t>
            </a:r>
          </a:p>
          <a:p>
            <a:r>
              <a:rPr lang="ru-RU" sz="1400" dirty="0" smtClean="0">
                <a:latin typeface="Arial Narrow" pitchFamily="34" charset="0"/>
              </a:rPr>
              <a:t>          – </a:t>
            </a:r>
            <a:r>
              <a:rPr lang="ru-RU" sz="1400" dirty="0" err="1">
                <a:latin typeface="Arial Narrow" pitchFamily="34" charset="0"/>
              </a:rPr>
              <a:t>Печу</a:t>
            </a:r>
            <a:r>
              <a:rPr lang="ru-RU" sz="1400" dirty="0">
                <a:latin typeface="Arial Narrow" pitchFamily="34" charset="0"/>
              </a:rPr>
              <a:t>, </a:t>
            </a:r>
            <a:r>
              <a:rPr lang="ru-RU" sz="1400" dirty="0" err="1">
                <a:latin typeface="Arial Narrow" pitchFamily="34" charset="0"/>
              </a:rPr>
              <a:t>пчку</a:t>
            </a:r>
            <a:r>
              <a:rPr lang="ru-RU" sz="1400" dirty="0">
                <a:latin typeface="Arial Narrow" pitchFamily="34" charset="0"/>
              </a:rPr>
              <a:t> </a:t>
            </a:r>
            <a:r>
              <a:rPr lang="ru-RU" sz="1400" dirty="0" err="1">
                <a:latin typeface="Arial Narrow" pitchFamily="34" charset="0"/>
              </a:rPr>
              <a:t>хлібчик</a:t>
            </a:r>
            <a:r>
              <a:rPr lang="ru-RU" sz="1400" dirty="0">
                <a:latin typeface="Arial Narrow" pitchFamily="34" charset="0"/>
              </a:rPr>
              <a:t>! (Выкрикивает он.)</a:t>
            </a:r>
          </a:p>
          <a:p>
            <a:r>
              <a:rPr lang="ru-RU" sz="1400" dirty="0" smtClean="0">
                <a:latin typeface="Arial Narrow" pitchFamily="34" charset="0"/>
              </a:rPr>
              <a:t>          – </a:t>
            </a:r>
            <a:r>
              <a:rPr lang="ru-RU" sz="1400" dirty="0">
                <a:latin typeface="Arial Narrow" pitchFamily="34" charset="0"/>
              </a:rPr>
              <a:t>А </a:t>
            </a:r>
            <a:r>
              <a:rPr lang="ru-RU" sz="1400" dirty="0" err="1">
                <a:latin typeface="Arial Narrow" pitchFamily="34" charset="0"/>
              </a:rPr>
              <a:t>випечеш</a:t>
            </a:r>
            <a:r>
              <a:rPr lang="ru-RU" sz="1400" dirty="0">
                <a:latin typeface="Arial Narrow" pitchFamily="34" charset="0"/>
              </a:rPr>
              <a:t>? (Спрашивает задняя пара.)</a:t>
            </a:r>
          </a:p>
          <a:p>
            <a:r>
              <a:rPr lang="ru-RU" sz="1400" dirty="0" smtClean="0">
                <a:latin typeface="Arial Narrow" pitchFamily="34" charset="0"/>
              </a:rPr>
              <a:t>          – </a:t>
            </a:r>
            <a:r>
              <a:rPr lang="ru-RU" sz="1400" dirty="0" err="1">
                <a:latin typeface="Arial Narrow" pitchFamily="34" charset="0"/>
              </a:rPr>
              <a:t>Випечу</a:t>
            </a:r>
            <a:r>
              <a:rPr lang="ru-RU" sz="1400" dirty="0">
                <a:latin typeface="Arial Narrow" pitchFamily="34" charset="0"/>
              </a:rPr>
              <a:t>!</a:t>
            </a:r>
          </a:p>
          <a:p>
            <a:r>
              <a:rPr lang="ru-RU" sz="1400" dirty="0" smtClean="0">
                <a:latin typeface="Arial Narrow" pitchFamily="34" charset="0"/>
              </a:rPr>
              <a:t>          – </a:t>
            </a:r>
            <a:r>
              <a:rPr lang="ru-RU" sz="1400" dirty="0">
                <a:latin typeface="Arial Narrow" pitchFamily="34" charset="0"/>
              </a:rPr>
              <a:t>А </a:t>
            </a:r>
            <a:r>
              <a:rPr lang="ru-RU" sz="1400" dirty="0" err="1">
                <a:latin typeface="Arial Narrow" pitchFamily="34" charset="0"/>
              </a:rPr>
              <a:t>втечеш</a:t>
            </a:r>
            <a:r>
              <a:rPr lang="ru-RU" sz="1400" dirty="0">
                <a:latin typeface="Arial Narrow" pitchFamily="34" charset="0"/>
              </a:rPr>
              <a:t>?</a:t>
            </a:r>
          </a:p>
          <a:p>
            <a:r>
              <a:rPr lang="ru-RU" sz="1400" dirty="0" smtClean="0">
                <a:latin typeface="Arial Narrow" pitchFamily="34" charset="0"/>
              </a:rPr>
              <a:t>          – </a:t>
            </a:r>
            <a:r>
              <a:rPr lang="ru-RU" sz="1400" dirty="0">
                <a:latin typeface="Arial Narrow" pitchFamily="34" charset="0"/>
              </a:rPr>
              <a:t>Подивлюсь!</a:t>
            </a:r>
          </a:p>
          <a:p>
            <a:r>
              <a:rPr lang="ru-RU" sz="1400" dirty="0">
                <a:latin typeface="Arial Narrow" pitchFamily="34" charset="0"/>
              </a:rPr>
              <a:t>  С этими словами два задних игрока бегут в противоположных направлениях с намерением соединиться и встать перед </a:t>
            </a:r>
            <a:r>
              <a:rPr lang="ru-RU" sz="1400" dirty="0" err="1">
                <a:latin typeface="Arial Narrow" pitchFamily="34" charset="0"/>
              </a:rPr>
              <a:t>хлибчиком</a:t>
            </a:r>
            <a:r>
              <a:rPr lang="ru-RU" sz="1400" dirty="0">
                <a:latin typeface="Arial Narrow" pitchFamily="34" charset="0"/>
              </a:rPr>
              <a:t>. А тот пытается поймать одного из них до того, как они возьмутся за руки. Если это ему удается, он вместе с пойманным составляет новую пару, которая становится первой, а игрок, оставшийся без пары, оказывается </a:t>
            </a:r>
            <a:r>
              <a:rPr lang="ru-RU" sz="1400" dirty="0" err="1">
                <a:latin typeface="Arial Narrow" pitchFamily="34" charset="0"/>
              </a:rPr>
              <a:t>хлибчиком</a:t>
            </a:r>
            <a:r>
              <a:rPr lang="ru-RU" sz="1400" dirty="0">
                <a:latin typeface="Arial Narrow" pitchFamily="34" charset="0"/>
              </a:rPr>
              <a:t>. Игра повторяется в том же порядке.</a:t>
            </a:r>
          </a:p>
          <a:p>
            <a:r>
              <a:rPr lang="ru-RU" sz="1400" dirty="0">
                <a:latin typeface="Arial Narrow" pitchFamily="34" charset="0"/>
              </a:rPr>
              <a:t>  </a:t>
            </a:r>
            <a:r>
              <a:rPr lang="ru-RU" sz="1400" b="1" dirty="0">
                <a:latin typeface="Arial Narrow" pitchFamily="34" charset="0"/>
              </a:rPr>
              <a:t>Правила </a:t>
            </a:r>
            <a:r>
              <a:rPr lang="ru-RU" sz="1400" b="1" dirty="0" smtClean="0">
                <a:latin typeface="Arial Narrow" pitchFamily="34" charset="0"/>
              </a:rPr>
              <a:t>игры: </a:t>
            </a:r>
            <a:r>
              <a:rPr lang="ru-RU" sz="1400" dirty="0">
                <a:latin typeface="Arial Narrow" pitchFamily="34" charset="0"/>
              </a:rPr>
              <a:t>Последняя пара может бежать только после окончания переклички</a:t>
            </a:r>
            <a:r>
              <a:rPr lang="ru-RU" dirty="0"/>
              <a:t>.</a:t>
            </a:r>
          </a:p>
        </p:txBody>
      </p:sp>
      <p:pic>
        <p:nvPicPr>
          <p:cNvPr id="5" name="Рисунок 4"/>
          <p:cNvPicPr>
            <a:picLocks noChangeAspect="1"/>
          </p:cNvPicPr>
          <p:nvPr/>
        </p:nvPicPr>
        <p:blipFill>
          <a:blip r:embed="rId6" cstate="email">
            <a:extLst>
              <a:ext uri="{BEBA8EAE-BF5A-486C-A8C5-ECC9F3942E4B}">
                <a14:imgProps xmlns:a14="http://schemas.microsoft.com/office/drawing/2010/main">
                  <a14:imgLayer r:embed="rId7">
                    <a14:imgEffect>
                      <a14:backgroundRemoval t="0" b="100000" l="10657" r="100000"/>
                    </a14:imgEffect>
                  </a14:imgLayer>
                </a14:imgProps>
              </a:ext>
              <a:ext uri="{28A0092B-C50C-407E-A947-70E740481C1C}">
                <a14:useLocalDpi xmlns:a14="http://schemas.microsoft.com/office/drawing/2010/main"/>
              </a:ext>
            </a:extLst>
          </a:blip>
          <a:stretch>
            <a:fillRect/>
          </a:stretch>
        </p:blipFill>
        <p:spPr>
          <a:xfrm>
            <a:off x="5146515" y="2374762"/>
            <a:ext cx="3995454" cy="3292412"/>
          </a:xfrm>
          <a:prstGeom prst="rect">
            <a:avLst/>
          </a:prstGeom>
        </p:spPr>
      </p:pic>
    </p:spTree>
    <p:extLst>
      <p:ext uri="{BB962C8B-B14F-4D97-AF65-F5344CB8AC3E}">
        <p14:creationId xmlns:p14="http://schemas.microsoft.com/office/powerpoint/2010/main" val="33651257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1" y="0"/>
            <a:ext cx="9139938" cy="6858000"/>
          </a:xfrm>
          <a:prstGeom prst="rect">
            <a:avLst/>
          </a:prstGeom>
        </p:spPr>
      </p:pic>
      <p:pic>
        <p:nvPicPr>
          <p:cNvPr id="1024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31" y="5667174"/>
            <a:ext cx="1931987"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97992" y="5681642"/>
            <a:ext cx="1931987"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66005" y="5667174"/>
            <a:ext cx="1931987"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34018" y="5667174"/>
            <a:ext cx="1931987"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729979" y="5681642"/>
            <a:ext cx="1414021"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4"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7857" y="187245"/>
            <a:ext cx="1811337"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545998" y="528648"/>
            <a:ext cx="4572000" cy="2616101"/>
          </a:xfrm>
          <a:prstGeom prst="rect">
            <a:avLst/>
          </a:prstGeom>
        </p:spPr>
        <p:txBody>
          <a:bodyPr>
            <a:spAutoFit/>
          </a:bodyPr>
          <a:lstStyle/>
          <a:p>
            <a:pPr algn="ctr"/>
            <a:r>
              <a:rPr lang="ru-RU" sz="2000" b="1" dirty="0" smtClean="0">
                <a:solidFill>
                  <a:srgbClr val="FF0000"/>
                </a:solidFill>
                <a:effectLst>
                  <a:outerShdw blurRad="38100" dist="38100" dir="2700000" algn="tl">
                    <a:srgbClr val="000000">
                      <a:alpha val="43137"/>
                    </a:srgbClr>
                  </a:outerShdw>
                </a:effectLst>
                <a:latin typeface="Slavianskiy" pitchFamily="82" charset="0"/>
              </a:rPr>
              <a:t>Игра «Лисица </a:t>
            </a:r>
            <a:r>
              <a:rPr lang="ru-RU" sz="2000" b="1" dirty="0">
                <a:solidFill>
                  <a:srgbClr val="FF0000"/>
                </a:solidFill>
                <a:effectLst>
                  <a:outerShdw blurRad="38100" dist="38100" dir="2700000" algn="tl">
                    <a:srgbClr val="000000">
                      <a:alpha val="43137"/>
                    </a:srgbClr>
                  </a:outerShdw>
                </a:effectLst>
                <a:latin typeface="Slavianskiy" pitchFamily="82" charset="0"/>
              </a:rPr>
              <a:t>и </a:t>
            </a:r>
            <a:r>
              <a:rPr lang="ru-RU" sz="2000" b="1" dirty="0" smtClean="0">
                <a:solidFill>
                  <a:srgbClr val="FF0000"/>
                </a:solidFill>
                <a:effectLst>
                  <a:outerShdw blurRad="38100" dist="38100" dir="2700000" algn="tl">
                    <a:srgbClr val="000000">
                      <a:alpha val="43137"/>
                    </a:srgbClr>
                  </a:outerShdw>
                </a:effectLst>
                <a:latin typeface="Slavianskiy" pitchFamily="82" charset="0"/>
              </a:rPr>
              <a:t>заяц»</a:t>
            </a:r>
            <a:endParaRPr lang="ru-RU" sz="2000" b="1" dirty="0">
              <a:solidFill>
                <a:srgbClr val="FF0000"/>
              </a:solidFill>
              <a:effectLst>
                <a:outerShdw blurRad="38100" dist="38100" dir="2700000" algn="tl">
                  <a:srgbClr val="000000">
                    <a:alpha val="43137"/>
                  </a:srgbClr>
                </a:outerShdw>
              </a:effectLst>
              <a:latin typeface="Slavianskiy" pitchFamily="82" charset="0"/>
            </a:endParaRPr>
          </a:p>
          <a:p>
            <a:r>
              <a:rPr lang="ru-RU" sz="1600" b="1" dirty="0" smtClean="0">
                <a:latin typeface="Arial Narrow" pitchFamily="34" charset="0"/>
              </a:rPr>
              <a:t>Ход игры: </a:t>
            </a:r>
            <a:r>
              <a:rPr lang="ru-RU" sz="1600" dirty="0" smtClean="0">
                <a:latin typeface="Arial Narrow" pitchFamily="34" charset="0"/>
              </a:rPr>
              <a:t>Дети </a:t>
            </a:r>
            <a:r>
              <a:rPr lang="ru-RU" sz="1600" dirty="0">
                <a:latin typeface="Arial Narrow" pitchFamily="34" charset="0"/>
              </a:rPr>
              <a:t>стают попарно в разных концах площадки лицом друг к другу, взявшись за руки. Одного выбирают зайцем, другого - лисицей. Заяц прячется от лисицы, спешит к какой-то паре и становится спиной к одному из играющих. Тот становится зайцем и убегает, и точно также хочет встать в середину другой пары. Тем временем лисица пытается его поймать. Пойманный становится лисицей, а лисица - зайцем, и игра продолжается.</a:t>
            </a:r>
          </a:p>
        </p:txBody>
      </p:sp>
      <p:pic>
        <p:nvPicPr>
          <p:cNvPr id="6" name="Рисунок 5"/>
          <p:cNvPicPr>
            <a:picLocks noChangeAspect="1"/>
          </p:cNvPicPr>
          <p:nvPr/>
        </p:nvPicPr>
        <p:blipFill>
          <a:blip r:embed="rId6" cstate="email">
            <a:extLst>
              <a:ext uri="{BEBA8EAE-BF5A-486C-A8C5-ECC9F3942E4B}">
                <a14:imgProps xmlns:a14="http://schemas.microsoft.com/office/drawing/2010/main">
                  <a14:imgLayer r:embed="rId7">
                    <a14:imgEffect>
                      <a14:backgroundRemoval t="3750" b="94821" l="549" r="98134"/>
                    </a14:imgEffect>
                  </a14:imgLayer>
                </a14:imgProps>
              </a:ext>
              <a:ext uri="{28A0092B-C50C-407E-A947-70E740481C1C}">
                <a14:useLocalDpi xmlns:a14="http://schemas.microsoft.com/office/drawing/2010/main"/>
              </a:ext>
            </a:extLst>
          </a:blip>
          <a:stretch>
            <a:fillRect/>
          </a:stretch>
        </p:blipFill>
        <p:spPr>
          <a:xfrm>
            <a:off x="3706600" y="3034897"/>
            <a:ext cx="4569299" cy="2808790"/>
          </a:xfrm>
          <a:prstGeom prst="rect">
            <a:avLst/>
          </a:prstGeom>
        </p:spPr>
      </p:pic>
      <p:pic>
        <p:nvPicPr>
          <p:cNvPr id="7" name="Рисунок 6"/>
          <p:cNvPicPr>
            <a:picLocks noChangeAspect="1"/>
          </p:cNvPicPr>
          <p:nvPr/>
        </p:nvPicPr>
        <p:blipFill>
          <a:blip r:embed="rId8" cstate="email">
            <a:extLst>
              <a:ext uri="{BEBA8EAE-BF5A-486C-A8C5-ECC9F3942E4B}">
                <a14:imgProps xmlns:a14="http://schemas.microsoft.com/office/drawing/2010/main">
                  <a14:imgLayer r:embed="rId9">
                    <a14:imgEffect>
                      <a14:backgroundRemoval t="0" b="100000" l="2582" r="98370"/>
                    </a14:imgEffect>
                  </a14:imgLayer>
                </a14:imgProps>
              </a:ext>
              <a:ext uri="{28A0092B-C50C-407E-A947-70E740481C1C}">
                <a14:useLocalDpi xmlns:a14="http://schemas.microsoft.com/office/drawing/2010/main"/>
              </a:ext>
            </a:extLst>
          </a:blip>
          <a:stretch>
            <a:fillRect/>
          </a:stretch>
        </p:blipFill>
        <p:spPr>
          <a:xfrm>
            <a:off x="7566089" y="654504"/>
            <a:ext cx="1014851" cy="2490245"/>
          </a:xfrm>
          <a:prstGeom prst="rect">
            <a:avLst/>
          </a:prstGeom>
        </p:spPr>
      </p:pic>
      <p:pic>
        <p:nvPicPr>
          <p:cNvPr id="8" name="Рисунок 7"/>
          <p:cNvPicPr>
            <a:picLocks noChangeAspect="1"/>
          </p:cNvPicPr>
          <p:nvPr/>
        </p:nvPicPr>
        <p:blipFill>
          <a:blip r:embed="rId10" cstate="email">
            <a:extLst>
              <a:ext uri="{BEBA8EAE-BF5A-486C-A8C5-ECC9F3942E4B}">
                <a14:imgProps xmlns:a14="http://schemas.microsoft.com/office/drawing/2010/main">
                  <a14:imgLayer r:embed="rId11">
                    <a14:imgEffect>
                      <a14:backgroundRemoval t="0" b="95534" l="2621" r="93301"/>
                    </a14:imgEffect>
                  </a14:imgLayer>
                </a14:imgProps>
              </a:ext>
              <a:ext uri="{28A0092B-C50C-407E-A947-70E740481C1C}">
                <a14:useLocalDpi xmlns:a14="http://schemas.microsoft.com/office/drawing/2010/main"/>
              </a:ext>
            </a:extLst>
          </a:blip>
          <a:stretch>
            <a:fillRect/>
          </a:stretch>
        </p:blipFill>
        <p:spPr>
          <a:xfrm>
            <a:off x="1527858" y="3801772"/>
            <a:ext cx="1846337" cy="1846337"/>
          </a:xfrm>
          <a:prstGeom prst="rect">
            <a:avLst/>
          </a:prstGeom>
        </p:spPr>
      </p:pic>
    </p:spTree>
    <p:extLst>
      <p:ext uri="{BB962C8B-B14F-4D97-AF65-F5344CB8AC3E}">
        <p14:creationId xmlns:p14="http://schemas.microsoft.com/office/powerpoint/2010/main" val="4917749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1" y="0"/>
            <a:ext cx="9139938" cy="6858000"/>
          </a:xfrm>
          <a:prstGeom prst="rect">
            <a:avLst/>
          </a:prstGeom>
        </p:spPr>
      </p:pic>
      <p:pic>
        <p:nvPicPr>
          <p:cNvPr id="1024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31" y="5667174"/>
            <a:ext cx="1931987"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97992" y="5681642"/>
            <a:ext cx="1931987"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66005" y="5667174"/>
            <a:ext cx="1931987"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34018" y="5667174"/>
            <a:ext cx="1931987"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729979" y="5681642"/>
            <a:ext cx="1414021"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8"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7857" y="140946"/>
            <a:ext cx="1811337"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039194" y="250306"/>
            <a:ext cx="5380178" cy="5632311"/>
          </a:xfrm>
          <a:prstGeom prst="rect">
            <a:avLst/>
          </a:prstGeom>
        </p:spPr>
        <p:txBody>
          <a:bodyPr wrap="square">
            <a:spAutoFit/>
          </a:bodyPr>
          <a:lstStyle/>
          <a:p>
            <a:pPr algn="ctr"/>
            <a:r>
              <a:rPr lang="ru-RU" sz="2000" b="1" dirty="0" smtClean="0">
                <a:solidFill>
                  <a:srgbClr val="FF0000"/>
                </a:solidFill>
                <a:effectLst>
                  <a:outerShdw blurRad="38100" dist="38100" dir="2700000" algn="tl">
                    <a:srgbClr val="000000">
                      <a:alpha val="43137"/>
                    </a:srgbClr>
                  </a:outerShdw>
                </a:effectLst>
                <a:latin typeface="Slavianskiy" pitchFamily="82" charset="0"/>
              </a:rPr>
              <a:t>Игра «Колокол»</a:t>
            </a:r>
            <a:endParaRPr lang="ru-RU" sz="2000" b="1" dirty="0">
              <a:solidFill>
                <a:srgbClr val="FF0000"/>
              </a:solidFill>
              <a:effectLst>
                <a:outerShdw blurRad="38100" dist="38100" dir="2700000" algn="tl">
                  <a:srgbClr val="000000">
                    <a:alpha val="43137"/>
                  </a:srgbClr>
                </a:outerShdw>
              </a:effectLst>
              <a:latin typeface="Slavianskiy" pitchFamily="82" charset="0"/>
            </a:endParaRPr>
          </a:p>
          <a:p>
            <a:r>
              <a:rPr lang="ru-RU" sz="1400" dirty="0" smtClean="0">
                <a:latin typeface="Arial Narrow" pitchFamily="34" charset="0"/>
              </a:rPr>
              <a:t>.</a:t>
            </a:r>
            <a:endParaRPr lang="ru-RU" sz="1400" dirty="0">
              <a:latin typeface="Arial Narrow" pitchFamily="34" charset="0"/>
            </a:endParaRPr>
          </a:p>
          <a:p>
            <a:r>
              <a:rPr lang="ru-RU" sz="1400" b="1" dirty="0" smtClean="0">
                <a:latin typeface="Arial Narrow" pitchFamily="34" charset="0"/>
              </a:rPr>
              <a:t>Ход игры: </a:t>
            </a:r>
            <a:r>
              <a:rPr lang="ru-RU" sz="1400" dirty="0" smtClean="0">
                <a:latin typeface="Arial Narrow" pitchFamily="34" charset="0"/>
              </a:rPr>
              <a:t>Взявшись </a:t>
            </a:r>
            <a:r>
              <a:rPr lang="ru-RU" sz="1400" dirty="0">
                <a:latin typeface="Arial Narrow" pitchFamily="34" charset="0"/>
              </a:rPr>
              <a:t>за руки, играющие образуют круг. Водящий, выбранный по считалке, становится внутри круга. Налегая на руки составляющих круг, он старается разъединить их, приговаривая: «</a:t>
            </a:r>
            <a:r>
              <a:rPr lang="ru-RU" sz="1400" dirty="0" err="1">
                <a:latin typeface="Arial Narrow" pitchFamily="34" charset="0"/>
              </a:rPr>
              <a:t>Бов</a:t>
            </a:r>
            <a:r>
              <a:rPr lang="ru-RU" sz="1400" dirty="0">
                <a:latin typeface="Arial Narrow" pitchFamily="34" charset="0"/>
              </a:rPr>
              <a:t>». Повторяет это до тех пор, пока не разомкнет чьи-либо руки, после чего убегает, а двое разомкнувших руки ловят (салят) его. Поймавший становится водящим.</a:t>
            </a:r>
          </a:p>
          <a:p>
            <a:r>
              <a:rPr lang="ru-RU" sz="1400" b="1" dirty="0" smtClean="0">
                <a:latin typeface="Arial Narrow" pitchFamily="34" charset="0"/>
              </a:rPr>
              <a:t>Правила игры:  </a:t>
            </a:r>
            <a:r>
              <a:rPr lang="ru-RU" sz="1400" dirty="0" smtClean="0">
                <a:latin typeface="Arial Narrow" pitchFamily="34" charset="0"/>
              </a:rPr>
              <a:t>Водящий </a:t>
            </a:r>
            <a:r>
              <a:rPr lang="ru-RU" sz="1400" dirty="0">
                <a:latin typeface="Arial Narrow" pitchFamily="34" charset="0"/>
              </a:rPr>
              <a:t>должен разъединить руки стоящих в кругу без помощи своих рук.</a:t>
            </a:r>
          </a:p>
          <a:p>
            <a:r>
              <a:rPr lang="ru-RU" sz="1400" dirty="0">
                <a:latin typeface="Arial Narrow" pitchFamily="34" charset="0"/>
              </a:rPr>
              <a:t>Водящего можно салить, пока он не отбежит от круга на условленное расстояние.</a:t>
            </a:r>
          </a:p>
          <a:p>
            <a:pPr algn="ctr"/>
            <a:r>
              <a:rPr lang="ru-RU" sz="1400" b="1" dirty="0">
                <a:solidFill>
                  <a:srgbClr val="800000"/>
                </a:solidFill>
                <a:latin typeface="Arial Narrow" pitchFamily="34" charset="0"/>
              </a:rPr>
              <a:t>Вариант (записан в Винницкой области в 1948 г</a:t>
            </a:r>
            <a:r>
              <a:rPr lang="ru-RU" sz="1400" b="1" dirty="0" smtClean="0">
                <a:solidFill>
                  <a:srgbClr val="800000"/>
                </a:solidFill>
                <a:latin typeface="Arial Narrow" pitchFamily="34" charset="0"/>
              </a:rPr>
              <a:t>.).</a:t>
            </a:r>
          </a:p>
          <a:p>
            <a:r>
              <a:rPr lang="ru-RU" sz="1400" b="1" dirty="0" smtClean="0">
                <a:solidFill>
                  <a:srgbClr val="800000"/>
                </a:solidFill>
                <a:latin typeface="Arial Narrow" pitchFamily="34" charset="0"/>
              </a:rPr>
              <a:t> </a:t>
            </a:r>
            <a:r>
              <a:rPr lang="ru-RU" sz="1400" dirty="0">
                <a:latin typeface="Arial Narrow" pitchFamily="34" charset="0"/>
              </a:rPr>
              <a:t>Водящий, который стоит в середине круга, закрыв лицо руками, склоняется над соединенными руками («воротами») двух игроков и спрашивает:</a:t>
            </a:r>
          </a:p>
          <a:p>
            <a:r>
              <a:rPr lang="ru-RU" sz="1400" dirty="0">
                <a:latin typeface="Arial Narrow" pitchFamily="34" charset="0"/>
              </a:rPr>
              <a:t>«Чьи это ворота?» Ему отвечают, например: «Петра».</a:t>
            </a:r>
          </a:p>
          <a:p>
            <a:r>
              <a:rPr lang="ru-RU" sz="1400" dirty="0">
                <a:latin typeface="Arial Narrow" pitchFamily="34" charset="0"/>
              </a:rPr>
              <a:t>«А это чьи?» - «Тараса» и т. д.</a:t>
            </a:r>
          </a:p>
          <a:p>
            <a:r>
              <a:rPr lang="ru-RU" sz="1400" dirty="0">
                <a:latin typeface="Arial Narrow" pitchFamily="34" charset="0"/>
              </a:rPr>
              <a:t>Потом водящий подходит к любым «воротам» и просит:</a:t>
            </a:r>
          </a:p>
          <a:p>
            <a:r>
              <a:rPr lang="ru-RU" sz="1400" dirty="0">
                <a:latin typeface="Arial Narrow" pitchFamily="34" charset="0"/>
              </a:rPr>
              <a:t>«Пустите меня». - «Не пустим!» Он идет еще к двум-трем «воротам». Наконец выкрикивает: «Бей, колокол, бей! Тучу разбей!» - и пытается прорваться через какие-нибудь «ворота». При удаче убегает, а двое, через «ворота» которых он прорвался, догоняют его. Догнавший становится водящим</a:t>
            </a:r>
          </a:p>
          <a:p>
            <a:endParaRPr lang="ru-RU" dirty="0"/>
          </a:p>
        </p:txBody>
      </p:sp>
      <p:pic>
        <p:nvPicPr>
          <p:cNvPr id="5" name="Рисунок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42771" y="2502335"/>
            <a:ext cx="2315478" cy="2228375"/>
          </a:xfrm>
          <a:prstGeom prst="rect">
            <a:avLst/>
          </a:prstGeom>
        </p:spPr>
      </p:pic>
    </p:spTree>
    <p:extLst>
      <p:ext uri="{BB962C8B-B14F-4D97-AF65-F5344CB8AC3E}">
        <p14:creationId xmlns:p14="http://schemas.microsoft.com/office/powerpoint/2010/main" val="29777286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1" y="0"/>
            <a:ext cx="9139938" cy="6858000"/>
          </a:xfrm>
          <a:prstGeom prst="rect">
            <a:avLst/>
          </a:prstGeom>
        </p:spPr>
      </p:pic>
      <p:pic>
        <p:nvPicPr>
          <p:cNvPr id="1024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31" y="5667174"/>
            <a:ext cx="1931987"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97992" y="5681642"/>
            <a:ext cx="1931987"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66005" y="5667174"/>
            <a:ext cx="1931987"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34018" y="5667174"/>
            <a:ext cx="1931987"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729979" y="5681642"/>
            <a:ext cx="1414021"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2"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04708" y="129372"/>
            <a:ext cx="1811337"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934018" y="241925"/>
            <a:ext cx="5665807" cy="4493538"/>
          </a:xfrm>
          <a:prstGeom prst="rect">
            <a:avLst/>
          </a:prstGeom>
        </p:spPr>
        <p:txBody>
          <a:bodyPr wrap="square">
            <a:spAutoFit/>
          </a:bodyPr>
          <a:lstStyle/>
          <a:p>
            <a:pPr algn="ctr"/>
            <a:r>
              <a:rPr lang="ru-RU" sz="2000" b="1" dirty="0" smtClean="0">
                <a:solidFill>
                  <a:srgbClr val="FF0000"/>
                </a:solidFill>
                <a:effectLst>
                  <a:outerShdw blurRad="38100" dist="38100" dir="2700000" algn="tl">
                    <a:srgbClr val="000000">
                      <a:alpha val="43137"/>
                    </a:srgbClr>
                  </a:outerShdw>
                </a:effectLst>
                <a:latin typeface="Slavianskiy" pitchFamily="82" charset="0"/>
              </a:rPr>
              <a:t>Игра «Коты»</a:t>
            </a:r>
          </a:p>
          <a:p>
            <a:pPr algn="ctr"/>
            <a:endParaRPr lang="ru-RU" sz="1400" b="1" dirty="0">
              <a:solidFill>
                <a:srgbClr val="FF0000"/>
              </a:solidFill>
              <a:effectLst>
                <a:outerShdw blurRad="38100" dist="38100" dir="2700000" algn="tl">
                  <a:srgbClr val="000000">
                    <a:alpha val="43137"/>
                  </a:srgbClr>
                </a:outerShdw>
              </a:effectLst>
              <a:latin typeface="Slavianskiy" pitchFamily="82" charset="0"/>
            </a:endParaRPr>
          </a:p>
          <a:p>
            <a:r>
              <a:rPr lang="ru-RU" sz="1400" b="1" dirty="0" smtClean="0"/>
              <a:t>Для </a:t>
            </a:r>
            <a:r>
              <a:rPr lang="ru-RU" sz="1400" b="1" dirty="0"/>
              <a:t>игры понадобятся: </a:t>
            </a:r>
            <a:r>
              <a:rPr lang="ru-RU" sz="1400" dirty="0"/>
              <a:t>игроки от трёх до десяти человек, платочек завязать глаза, ограниченная игровая площадка и 6 – 10 палочек, которые и будут котами.</a:t>
            </a:r>
          </a:p>
          <a:p>
            <a:r>
              <a:rPr lang="ru-RU" sz="1400" b="1" dirty="0" smtClean="0"/>
              <a:t>Ход игры: </a:t>
            </a:r>
            <a:r>
              <a:rPr lang="ru-RU" sz="1400" dirty="0" smtClean="0"/>
              <a:t>В </a:t>
            </a:r>
            <a:r>
              <a:rPr lang="ru-RU" sz="1400" dirty="0"/>
              <a:t>начале игры выбирают водящего и завязывают ему глаза. Дают ему в руки котов-палочки и двое игроков начинают его крутить и водить в разные стороны, стараясь запутать, сбить ориентир. Далее один из сопровождающих  говорит: «клади двух котов» и водящий должен положить 2 палочки на землю. И так его водят, пока он не разложит все палочки. </a:t>
            </a:r>
          </a:p>
          <a:p>
            <a:r>
              <a:rPr lang="ru-RU" sz="1400" dirty="0"/>
              <a:t>Потом его возвращают на исходную точку, развязывают глаза и он без подсказок должен найти и собрать всех котов. Самым лучшим игроком будет, тот,  кто без подсказок быстрее всех найдёт все палочки. Потом выбирают следующего водящего,  и начинается игра заново.</a:t>
            </a:r>
          </a:p>
          <a:p>
            <a:r>
              <a:rPr lang="ru-RU" sz="1400" b="1" dirty="0" smtClean="0"/>
              <a:t>Правила игры: </a:t>
            </a:r>
            <a:r>
              <a:rPr lang="ru-RU" sz="1400" dirty="0" smtClean="0"/>
              <a:t>водящего </a:t>
            </a:r>
            <a:r>
              <a:rPr lang="ru-RU" sz="1400" dirty="0"/>
              <a:t>нельзя уводить за пределы игровой площадки.</a:t>
            </a:r>
          </a:p>
          <a:p>
            <a:r>
              <a:rPr lang="ru-RU" sz="1400" dirty="0"/>
              <a:t>Ему можно подсказывать словами: </a:t>
            </a:r>
            <a:r>
              <a:rPr lang="ru-RU" sz="1400" dirty="0">
                <a:solidFill>
                  <a:srgbClr val="FF0000"/>
                </a:solidFill>
              </a:rPr>
              <a:t>тепло, жарко, холодно, прохладно</a:t>
            </a:r>
            <a:r>
              <a:rPr lang="ru-RU" sz="1400" dirty="0"/>
              <a:t>.</a:t>
            </a:r>
          </a:p>
          <a:p>
            <a:r>
              <a:rPr lang="ru-RU" sz="1400" dirty="0"/>
              <a:t>Если игрок не может долго найти последнего кота, то ему показывают его, и он проигрывает.</a:t>
            </a:r>
          </a:p>
        </p:txBody>
      </p:sp>
      <p:pic>
        <p:nvPicPr>
          <p:cNvPr id="4" name="Рисунок 3"/>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100000" l="865" r="100000"/>
                    </a14:imgEffect>
                  </a14:imgLayer>
                </a14:imgProps>
              </a:ext>
              <a:ext uri="{28A0092B-C50C-407E-A947-70E740481C1C}">
                <a14:useLocalDpi xmlns:a14="http://schemas.microsoft.com/office/drawing/2010/main"/>
              </a:ext>
            </a:extLst>
          </a:blip>
          <a:srcRect/>
          <a:stretch/>
        </p:blipFill>
        <p:spPr>
          <a:xfrm>
            <a:off x="7599825" y="3834848"/>
            <a:ext cx="1439919" cy="1801230"/>
          </a:xfrm>
          <a:prstGeom prst="rect">
            <a:avLst/>
          </a:prstGeom>
        </p:spPr>
      </p:pic>
      <p:pic>
        <p:nvPicPr>
          <p:cNvPr id="20483" name="Picture 3"/>
          <p:cNvPicPr>
            <a:picLocks noChangeAspect="1" noChangeArrowheads="1"/>
          </p:cNvPicPr>
          <p:nvPr/>
        </p:nvPicPr>
        <p:blipFill rotWithShape="1">
          <a:blip r:embed="rId8" cstate="email">
            <a:extLst>
              <a:ext uri="{BEBA8EAE-BF5A-486C-A8C5-ECC9F3942E4B}">
                <a14:imgProps xmlns:a14="http://schemas.microsoft.com/office/drawing/2010/main">
                  <a14:imgLayer r:embed="rId9">
                    <a14:imgEffect>
                      <a14:backgroundRemoval t="1171" b="96956" l="0" r="95758"/>
                    </a14:imgEffect>
                  </a14:imgLayer>
                </a14:imgProps>
              </a:ext>
              <a:ext uri="{28A0092B-C50C-407E-A947-70E740481C1C}">
                <a14:useLocalDpi xmlns:a14="http://schemas.microsoft.com/office/drawing/2010/main"/>
              </a:ext>
            </a:extLst>
          </a:blip>
          <a:srcRect/>
          <a:stretch/>
        </p:blipFill>
        <p:spPr bwMode="auto">
          <a:xfrm>
            <a:off x="7216383" y="1871193"/>
            <a:ext cx="1372031" cy="1773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rotWithShape="1">
          <a:blip r:embed="rId10" cstate="email">
            <a:extLst>
              <a:ext uri="{BEBA8EAE-BF5A-486C-A8C5-ECC9F3942E4B}">
                <a14:imgProps xmlns:a14="http://schemas.microsoft.com/office/drawing/2010/main">
                  <a14:imgLayer r:embed="rId11">
                    <a14:imgEffect>
                      <a14:backgroundRemoval t="206" b="100000" l="0" r="99681"/>
                    </a14:imgEffect>
                  </a14:imgLayer>
                </a14:imgProps>
              </a:ext>
              <a:ext uri="{28A0092B-C50C-407E-A947-70E740481C1C}">
                <a14:useLocalDpi xmlns:a14="http://schemas.microsoft.com/office/drawing/2010/main"/>
              </a:ext>
            </a:extLst>
          </a:blip>
          <a:srcRect/>
          <a:stretch/>
        </p:blipFill>
        <p:spPr bwMode="auto">
          <a:xfrm>
            <a:off x="242807" y="3148315"/>
            <a:ext cx="1298627" cy="2017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Рисунок 4"/>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472405" y="4446831"/>
            <a:ext cx="1817809" cy="1210846"/>
          </a:xfrm>
          <a:prstGeom prst="rect">
            <a:avLst/>
          </a:prstGeom>
        </p:spPr>
      </p:pic>
    </p:spTree>
    <p:extLst>
      <p:ext uri="{BB962C8B-B14F-4D97-AF65-F5344CB8AC3E}">
        <p14:creationId xmlns:p14="http://schemas.microsoft.com/office/powerpoint/2010/main" val="1769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1" y="0"/>
            <a:ext cx="9139938" cy="6858000"/>
          </a:xfrm>
          <a:prstGeom prst="rect">
            <a:avLst/>
          </a:prstGeom>
        </p:spPr>
      </p:pic>
      <p:pic>
        <p:nvPicPr>
          <p:cNvPr id="1024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31" y="5667174"/>
            <a:ext cx="1931987"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97992" y="5681642"/>
            <a:ext cx="1931987"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66005" y="5667174"/>
            <a:ext cx="1931987"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34018" y="5667174"/>
            <a:ext cx="1931987"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729979" y="5681642"/>
            <a:ext cx="1414021"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2681" y="164095"/>
            <a:ext cx="1811337"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934018" y="624023"/>
            <a:ext cx="4572000" cy="3631763"/>
          </a:xfrm>
          <a:prstGeom prst="rect">
            <a:avLst/>
          </a:prstGeom>
        </p:spPr>
        <p:txBody>
          <a:bodyPr>
            <a:spAutoFit/>
          </a:bodyPr>
          <a:lstStyle/>
          <a:p>
            <a:pPr algn="ctr"/>
            <a:r>
              <a:rPr lang="ru-RU" sz="2000" b="1" dirty="0" smtClean="0">
                <a:solidFill>
                  <a:srgbClr val="FF0000"/>
                </a:solidFill>
                <a:effectLst>
                  <a:outerShdw blurRad="38100" dist="38100" dir="2700000" algn="tl">
                    <a:srgbClr val="000000">
                      <a:alpha val="43137"/>
                    </a:srgbClr>
                  </a:outerShdw>
                </a:effectLst>
                <a:latin typeface="Slavianskiy" pitchFamily="82" charset="0"/>
              </a:rPr>
              <a:t>Игра «Четыре стихии»</a:t>
            </a:r>
            <a:endParaRPr lang="ru-RU" sz="2000" b="1" dirty="0">
              <a:solidFill>
                <a:srgbClr val="FF0000"/>
              </a:solidFill>
              <a:effectLst>
                <a:outerShdw blurRad="38100" dist="38100" dir="2700000" algn="tl">
                  <a:srgbClr val="000000">
                    <a:alpha val="43137"/>
                  </a:srgbClr>
                </a:outerShdw>
              </a:effectLst>
              <a:latin typeface="Slavianskiy" pitchFamily="82" charset="0"/>
            </a:endParaRPr>
          </a:p>
          <a:p>
            <a:endParaRPr lang="ru-RU" sz="1400" dirty="0" smtClean="0">
              <a:latin typeface="Arial Narrow" pitchFamily="34" charset="0"/>
            </a:endParaRPr>
          </a:p>
          <a:p>
            <a:r>
              <a:rPr lang="ru-RU" sz="1400" dirty="0" smtClean="0">
                <a:latin typeface="Arial Narrow" pitchFamily="34" charset="0"/>
              </a:rPr>
              <a:t>По </a:t>
            </a:r>
            <a:r>
              <a:rPr lang="ru-RU" sz="1400" dirty="0">
                <a:latin typeface="Arial Narrow" pitchFamily="34" charset="0"/>
              </a:rPr>
              <a:t>правилам игры участники становятся в круг, в середину которого, встает водящий. Он бросает мяч кому-нибудь из играющих, произнося при этом одно из четырех слов</a:t>
            </a:r>
            <a:r>
              <a:rPr lang="ru-RU" sz="1400" dirty="0">
                <a:solidFill>
                  <a:srgbClr val="FF0000"/>
                </a:solidFill>
                <a:latin typeface="Arial Narrow" pitchFamily="34" charset="0"/>
              </a:rPr>
              <a:t>: "земля", "вода", "огонь" или "воздух". </a:t>
            </a:r>
          </a:p>
          <a:p>
            <a:r>
              <a:rPr lang="ru-RU" sz="1400" dirty="0">
                <a:latin typeface="Arial Narrow" pitchFamily="34" charset="0"/>
              </a:rPr>
              <a:t>Если водящий сказал слово </a:t>
            </a:r>
            <a:r>
              <a:rPr lang="ru-RU" sz="1400" dirty="0">
                <a:solidFill>
                  <a:srgbClr val="FF0000"/>
                </a:solidFill>
                <a:latin typeface="Arial Narrow" pitchFamily="34" charset="0"/>
              </a:rPr>
              <a:t>"</a:t>
            </a:r>
            <a:r>
              <a:rPr lang="ru-RU" sz="1400" dirty="0" smtClean="0">
                <a:solidFill>
                  <a:srgbClr val="FF0000"/>
                </a:solidFill>
                <a:latin typeface="Arial Narrow" pitchFamily="34" charset="0"/>
              </a:rPr>
              <a:t>земля", </a:t>
            </a:r>
            <a:r>
              <a:rPr lang="ru-RU" sz="1400" dirty="0" smtClean="0">
                <a:latin typeface="Arial Narrow" pitchFamily="34" charset="0"/>
              </a:rPr>
              <a:t>то </a:t>
            </a:r>
            <a:r>
              <a:rPr lang="ru-RU" sz="1400" dirty="0">
                <a:latin typeface="Arial Narrow" pitchFamily="34" charset="0"/>
              </a:rPr>
              <a:t>тот кто поймал мяч, должен быстро (пока водящий считает до пяти) назвать какое-либо домашнее или дикое животное.</a:t>
            </a:r>
          </a:p>
          <a:p>
            <a:r>
              <a:rPr lang="ru-RU" sz="1400" dirty="0">
                <a:latin typeface="Arial Narrow" pitchFamily="34" charset="0"/>
              </a:rPr>
              <a:t>При слове </a:t>
            </a:r>
            <a:r>
              <a:rPr lang="ru-RU" sz="1400" dirty="0">
                <a:solidFill>
                  <a:srgbClr val="FF0000"/>
                </a:solidFill>
                <a:latin typeface="Arial Narrow" pitchFamily="34" charset="0"/>
              </a:rPr>
              <a:t>"вода" </a:t>
            </a:r>
            <a:r>
              <a:rPr lang="ru-RU" sz="1400" dirty="0">
                <a:latin typeface="Arial Narrow" pitchFamily="34" charset="0"/>
              </a:rPr>
              <a:t>играющий отвечает названием какой-либо рыбы, водных существ.</a:t>
            </a:r>
          </a:p>
          <a:p>
            <a:r>
              <a:rPr lang="ru-RU" sz="1400" dirty="0">
                <a:latin typeface="Arial Narrow" pitchFamily="34" charset="0"/>
              </a:rPr>
              <a:t>При </a:t>
            </a:r>
            <a:r>
              <a:rPr lang="ru-RU" sz="1400" dirty="0" smtClean="0">
                <a:latin typeface="Arial Narrow" pitchFamily="34" charset="0"/>
              </a:rPr>
              <a:t>слове </a:t>
            </a:r>
            <a:r>
              <a:rPr lang="ru-RU" sz="1400" dirty="0" smtClean="0">
                <a:solidFill>
                  <a:srgbClr val="FF0000"/>
                </a:solidFill>
                <a:latin typeface="Arial Narrow" pitchFamily="34" charset="0"/>
              </a:rPr>
              <a:t>"</a:t>
            </a:r>
            <a:r>
              <a:rPr lang="ru-RU" sz="1400" dirty="0">
                <a:solidFill>
                  <a:srgbClr val="FF0000"/>
                </a:solidFill>
                <a:latin typeface="Arial Narrow" pitchFamily="34" charset="0"/>
              </a:rPr>
              <a:t>воздух" </a:t>
            </a:r>
            <a:r>
              <a:rPr lang="ru-RU" sz="1400" dirty="0" smtClean="0">
                <a:latin typeface="Arial Narrow" pitchFamily="34" charset="0"/>
              </a:rPr>
              <a:t>называются </a:t>
            </a:r>
            <a:r>
              <a:rPr lang="ru-RU" sz="1400" dirty="0">
                <a:latin typeface="Arial Narrow" pitchFamily="34" charset="0"/>
              </a:rPr>
              <a:t>птицы. </a:t>
            </a:r>
          </a:p>
          <a:p>
            <a:r>
              <a:rPr lang="ru-RU" sz="1400" dirty="0">
                <a:latin typeface="Arial Narrow" pitchFamily="34" charset="0"/>
              </a:rPr>
              <a:t>При слове </a:t>
            </a:r>
            <a:r>
              <a:rPr lang="ru-RU" sz="1400" dirty="0">
                <a:solidFill>
                  <a:srgbClr val="FF0000"/>
                </a:solidFill>
                <a:latin typeface="Arial Narrow" pitchFamily="34" charset="0"/>
              </a:rPr>
              <a:t>"огонь" </a:t>
            </a:r>
            <a:r>
              <a:rPr lang="ru-RU" sz="1400" dirty="0">
                <a:latin typeface="Arial Narrow" pitchFamily="34" charset="0"/>
              </a:rPr>
              <a:t>все должны помахать руками. Затем мяч возвращают водящему.</a:t>
            </a:r>
          </a:p>
          <a:p>
            <a:r>
              <a:rPr lang="ru-RU" sz="1400" dirty="0">
                <a:latin typeface="Arial Narrow" pitchFamily="34" charset="0"/>
              </a:rPr>
              <a:t>Если игрок ее успел назвать слово или ошибся – он «платит» </a:t>
            </a:r>
            <a:r>
              <a:rPr lang="ru-RU" sz="1400" dirty="0" smtClean="0">
                <a:latin typeface="Arial Narrow" pitchFamily="34" charset="0"/>
              </a:rPr>
              <a:t>фант или меняется </a:t>
            </a:r>
            <a:r>
              <a:rPr lang="ru-RU" sz="1400" dirty="0">
                <a:latin typeface="Arial Narrow" pitchFamily="34" charset="0"/>
              </a:rPr>
              <a:t>местами с водящим и игра продолжается.</a:t>
            </a:r>
          </a:p>
        </p:txBody>
      </p:sp>
      <p:pic>
        <p:nvPicPr>
          <p:cNvPr id="4" name="Рисунок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80881" y="2801073"/>
            <a:ext cx="2853351" cy="2719169"/>
          </a:xfrm>
          <a:prstGeom prst="rect">
            <a:avLst/>
          </a:prstGeom>
        </p:spPr>
      </p:pic>
      <p:pic>
        <p:nvPicPr>
          <p:cNvPr id="5" name="Рисунок 4"/>
          <p:cNvPicPr>
            <a:picLocks noChangeAspect="1"/>
          </p:cNvPicPr>
          <p:nvPr/>
        </p:nvPicPr>
        <p:blipFill>
          <a:blip r:embed="rId7" cstate="email">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7210157" y="3743002"/>
            <a:ext cx="794798" cy="794798"/>
          </a:xfrm>
          <a:prstGeom prst="rect">
            <a:avLst/>
          </a:prstGeom>
        </p:spPr>
      </p:pic>
    </p:spTree>
    <p:extLst>
      <p:ext uri="{BB962C8B-B14F-4D97-AF65-F5344CB8AC3E}">
        <p14:creationId xmlns:p14="http://schemas.microsoft.com/office/powerpoint/2010/main" val="3282500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1" y="0"/>
            <a:ext cx="9139938" cy="6858000"/>
          </a:xfrm>
          <a:prstGeom prst="rect">
            <a:avLst/>
          </a:prstGeom>
        </p:spPr>
      </p:pic>
      <p:pic>
        <p:nvPicPr>
          <p:cNvPr id="1024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31" y="5667174"/>
            <a:ext cx="1931987"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97992" y="5681642"/>
            <a:ext cx="1931987"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66005" y="5667174"/>
            <a:ext cx="1931987"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34018" y="5667174"/>
            <a:ext cx="1931987"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729979" y="5681642"/>
            <a:ext cx="1414021"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0"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2681" y="198819"/>
            <a:ext cx="1811337"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580005" y="522013"/>
            <a:ext cx="4572000" cy="3631763"/>
          </a:xfrm>
          <a:prstGeom prst="rect">
            <a:avLst/>
          </a:prstGeom>
        </p:spPr>
        <p:txBody>
          <a:bodyPr>
            <a:spAutoFit/>
          </a:bodyPr>
          <a:lstStyle/>
          <a:p>
            <a:pPr algn="ctr"/>
            <a:r>
              <a:rPr lang="ru-RU" sz="2000" b="1" dirty="0" smtClean="0">
                <a:solidFill>
                  <a:srgbClr val="FF0000"/>
                </a:solidFill>
                <a:effectLst>
                  <a:outerShdw blurRad="38100" dist="38100" dir="2700000" algn="tl">
                    <a:srgbClr val="000000">
                      <a:alpha val="43137"/>
                    </a:srgbClr>
                  </a:outerShdw>
                </a:effectLst>
                <a:latin typeface="Slavianskiy" pitchFamily="82" charset="0"/>
              </a:rPr>
              <a:t>Игра «Волк </a:t>
            </a:r>
            <a:r>
              <a:rPr lang="ru-RU" sz="2000" b="1" dirty="0">
                <a:solidFill>
                  <a:srgbClr val="FF0000"/>
                </a:solidFill>
                <a:effectLst>
                  <a:outerShdw blurRad="38100" dist="38100" dir="2700000" algn="tl">
                    <a:srgbClr val="000000">
                      <a:alpha val="43137"/>
                    </a:srgbClr>
                  </a:outerShdw>
                </a:effectLst>
                <a:latin typeface="Slavianskiy" pitchFamily="82" charset="0"/>
              </a:rPr>
              <a:t>и </a:t>
            </a:r>
            <a:r>
              <a:rPr lang="ru-RU" sz="2000" b="1" dirty="0" smtClean="0">
                <a:solidFill>
                  <a:srgbClr val="FF0000"/>
                </a:solidFill>
                <a:effectLst>
                  <a:outerShdw blurRad="38100" dist="38100" dir="2700000" algn="tl">
                    <a:srgbClr val="000000">
                      <a:alpha val="43137"/>
                    </a:srgbClr>
                  </a:outerShdw>
                </a:effectLst>
                <a:latin typeface="Slavianskiy" pitchFamily="82" charset="0"/>
              </a:rPr>
              <a:t>козлята»</a:t>
            </a:r>
            <a:endParaRPr lang="ru-RU" sz="2000" b="1" dirty="0">
              <a:solidFill>
                <a:srgbClr val="FF0000"/>
              </a:solidFill>
              <a:effectLst>
                <a:outerShdw blurRad="38100" dist="38100" dir="2700000" algn="tl">
                  <a:srgbClr val="000000">
                    <a:alpha val="43137"/>
                  </a:srgbClr>
                </a:outerShdw>
              </a:effectLst>
              <a:latin typeface="Slavianskiy" pitchFamily="82" charset="0"/>
            </a:endParaRPr>
          </a:p>
          <a:p>
            <a:endParaRPr lang="ru-RU" sz="1400" dirty="0" smtClean="0">
              <a:latin typeface="Arial Narrow" pitchFamily="34" charset="0"/>
            </a:endParaRPr>
          </a:p>
          <a:p>
            <a:r>
              <a:rPr lang="ru-RU" sz="1400" dirty="0" smtClean="0">
                <a:latin typeface="Arial Narrow" pitchFamily="34" charset="0"/>
              </a:rPr>
              <a:t>Для  </a:t>
            </a:r>
            <a:r>
              <a:rPr lang="ru-RU" sz="1400" dirty="0">
                <a:latin typeface="Arial Narrow" pitchFamily="34" charset="0"/>
              </a:rPr>
              <a:t>игры подойдёт игровая площадка 15-20 метров. На ней чертится круг 4-8 метра диаметром, и за его пределами ещё кружочки диаметром 1 метр на расстоянии 1-2 метра. </a:t>
            </a:r>
          </a:p>
          <a:p>
            <a:r>
              <a:rPr lang="ru-RU" sz="1400" dirty="0">
                <a:latin typeface="Arial Narrow" pitchFamily="34" charset="0"/>
              </a:rPr>
              <a:t>Маленькие </a:t>
            </a:r>
            <a:r>
              <a:rPr lang="ru-RU" sz="1400" dirty="0" smtClean="0">
                <a:latin typeface="Arial Narrow" pitchFamily="34" charset="0"/>
              </a:rPr>
              <a:t>кружочки – это домики </a:t>
            </a:r>
            <a:r>
              <a:rPr lang="ru-RU" sz="1400" dirty="0">
                <a:latin typeface="Arial Narrow" pitchFamily="34" charset="0"/>
              </a:rPr>
              <a:t>для козлят. Кружочков чертится на один меньше, чем игроков-козлят. По считалочке выбирают волка. В начале игры волк становится за пределами большого круга, а козлята внутри круга. На счёт три все козлята выбегают из круга и занимают домики. </a:t>
            </a:r>
          </a:p>
          <a:p>
            <a:r>
              <a:rPr lang="ru-RU" sz="1400" dirty="0">
                <a:latin typeface="Arial Narrow" pitchFamily="34" charset="0"/>
              </a:rPr>
              <a:t>Тот козлёнок, которому не достался домик, бегает от волка между большим кругом и домиками. Волк должен поймать козлика, но если козлёнок обежит круг 3 раза, то погоня прекращается и все остаются на своих местах. Если волк поймает козлёнка, то они меняются местами и игра начинается заново.</a:t>
            </a:r>
          </a:p>
        </p:txBody>
      </p:sp>
      <p:pic>
        <p:nvPicPr>
          <p:cNvPr id="4" name="Рисунок 3"/>
          <p:cNvPicPr>
            <a:picLocks noChangeAspect="1"/>
          </p:cNvPicPr>
          <p:nvPr/>
        </p:nvPicPr>
        <p:blipFill>
          <a:blip r:embed="rId6">
            <a:extLst>
              <a:ext uri="{BEBA8EAE-BF5A-486C-A8C5-ECC9F3942E4B}">
                <a14:imgProps xmlns:a14="http://schemas.microsoft.com/office/drawing/2010/main">
                  <a14:imgLayer r:embed="rId7">
                    <a14:imgEffect>
                      <a14:backgroundRemoval t="0" b="100000" l="1500" r="99500"/>
                    </a14:imgEffect>
                  </a14:imgLayer>
                </a14:imgProps>
              </a:ext>
              <a:ext uri="{28A0092B-C50C-407E-A947-70E740481C1C}">
                <a14:useLocalDpi xmlns:a14="http://schemas.microsoft.com/office/drawing/2010/main"/>
              </a:ext>
            </a:extLst>
          </a:blip>
          <a:stretch>
            <a:fillRect/>
          </a:stretch>
        </p:blipFill>
        <p:spPr>
          <a:xfrm flipH="1">
            <a:off x="5219520" y="2569581"/>
            <a:ext cx="3940472" cy="2955354"/>
          </a:xfrm>
          <a:prstGeom prst="rect">
            <a:avLst/>
          </a:prstGeom>
        </p:spPr>
      </p:pic>
    </p:spTree>
    <p:extLst>
      <p:ext uri="{BB962C8B-B14F-4D97-AF65-F5344CB8AC3E}">
        <p14:creationId xmlns:p14="http://schemas.microsoft.com/office/powerpoint/2010/main" val="38960695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Прямоугольник 2"/>
          <p:cNvSpPr/>
          <p:nvPr/>
        </p:nvSpPr>
        <p:spPr>
          <a:xfrm>
            <a:off x="1148860" y="608758"/>
            <a:ext cx="5955323" cy="3785652"/>
          </a:xfrm>
          <a:prstGeom prst="rect">
            <a:avLst/>
          </a:prstGeom>
        </p:spPr>
        <p:txBody>
          <a:bodyPr wrap="square">
            <a:spAutoFit/>
          </a:bodyPr>
          <a:lstStyle/>
          <a:p>
            <a:pPr lvl="0" algn="ctr"/>
            <a:r>
              <a:rPr lang="ru-RU" sz="8000" b="1" dirty="0" smtClean="0">
                <a:ln w="9525">
                  <a:solidFill>
                    <a:srgbClr val="251B02"/>
                  </a:solidFill>
                </a:ln>
                <a:solidFill>
                  <a:srgbClr val="C00000"/>
                </a:solidFill>
                <a:effectLst>
                  <a:outerShdw blurRad="38100" dist="38100" dir="2700000" algn="tl">
                    <a:srgbClr val="000000">
                      <a:alpha val="43137"/>
                    </a:srgbClr>
                  </a:outerShdw>
                </a:effectLst>
                <a:latin typeface="Slavianskiy" pitchFamily="82" charset="0"/>
                <a:ea typeface="Tahoma" panose="020B0604030504040204" pitchFamily="34" charset="0"/>
                <a:cs typeface="Tahoma" panose="020B0604030504040204" pitchFamily="34" charset="0"/>
              </a:rPr>
              <a:t>Мордовские</a:t>
            </a:r>
            <a:endParaRPr lang="ru-RU" sz="8000" b="1" dirty="0">
              <a:ln w="9525">
                <a:solidFill>
                  <a:srgbClr val="251B02"/>
                </a:solidFill>
              </a:ln>
              <a:solidFill>
                <a:srgbClr val="C00000"/>
              </a:solidFill>
              <a:effectLst>
                <a:outerShdw blurRad="38100" dist="38100" dir="2700000" algn="tl">
                  <a:srgbClr val="000000">
                    <a:alpha val="43137"/>
                  </a:srgbClr>
                </a:outerShdw>
              </a:effectLst>
              <a:latin typeface="Slavianskiy" pitchFamily="82" charset="0"/>
              <a:ea typeface="Tahoma" panose="020B0604030504040204" pitchFamily="34" charset="0"/>
              <a:cs typeface="Tahoma" panose="020B0604030504040204" pitchFamily="34" charset="0"/>
            </a:endParaRPr>
          </a:p>
          <a:p>
            <a:pPr lvl="0" algn="ctr"/>
            <a:r>
              <a:rPr lang="ru-RU" sz="8000" b="1" dirty="0">
                <a:ln w="9525">
                  <a:solidFill>
                    <a:srgbClr val="251B02"/>
                  </a:solidFill>
                </a:ln>
                <a:solidFill>
                  <a:srgbClr val="C00000"/>
                </a:solidFill>
                <a:effectLst>
                  <a:outerShdw blurRad="38100" dist="38100" dir="2700000" algn="tl">
                    <a:srgbClr val="000000">
                      <a:alpha val="43137"/>
                    </a:srgbClr>
                  </a:outerShdw>
                </a:effectLst>
                <a:latin typeface="Slavianskiy" pitchFamily="82" charset="0"/>
                <a:ea typeface="Tahoma" panose="020B0604030504040204" pitchFamily="34" charset="0"/>
                <a:cs typeface="Tahoma" panose="020B0604030504040204" pitchFamily="34" charset="0"/>
              </a:rPr>
              <a:t>народные игры</a:t>
            </a:r>
          </a:p>
        </p:txBody>
      </p:sp>
      <p:pic>
        <p:nvPicPr>
          <p:cNvPr id="4" name="Рисунок 3"/>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p:blipFill>
        <p:spPr>
          <a:xfrm>
            <a:off x="7477245" y="2244969"/>
            <a:ext cx="1446835" cy="3212123"/>
          </a:xfrm>
          <a:prstGeom prst="rect">
            <a:avLst/>
          </a:prstGeom>
        </p:spPr>
      </p:pic>
      <p:pic>
        <p:nvPicPr>
          <p:cNvPr id="5" name="Рисунок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 y="5683467"/>
            <a:ext cx="1504709" cy="1128233"/>
          </a:xfrm>
          <a:prstGeom prst="rect">
            <a:avLst/>
          </a:prstGeom>
        </p:spPr>
      </p:pic>
      <p:pic>
        <p:nvPicPr>
          <p:cNvPr id="11267"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04709" y="5683467"/>
            <a:ext cx="1535620"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40329" y="5683466"/>
            <a:ext cx="1531672"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571206" y="5683465"/>
            <a:ext cx="1506537"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077743" y="5684575"/>
            <a:ext cx="1506537"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Picture 7"/>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584280" y="5683464"/>
            <a:ext cx="1559720"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530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1" y="0"/>
            <a:ext cx="9139938" cy="6858000"/>
          </a:xfrm>
          <a:prstGeom prst="rect">
            <a:avLst/>
          </a:prstGeom>
        </p:spPr>
      </p:pic>
      <p:pic>
        <p:nvPicPr>
          <p:cNvPr id="819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5412" y="186959"/>
            <a:ext cx="1560513" cy="134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554716" y="229850"/>
            <a:ext cx="5099539" cy="5139869"/>
          </a:xfrm>
          <a:prstGeom prst="rect">
            <a:avLst/>
          </a:prstGeom>
        </p:spPr>
        <p:txBody>
          <a:bodyPr wrap="square">
            <a:spAutoFit/>
          </a:bodyPr>
          <a:lstStyle/>
          <a:p>
            <a:pPr algn="ctr"/>
            <a:r>
              <a:rPr lang="ru-RU" sz="2000" b="1" dirty="0">
                <a:solidFill>
                  <a:srgbClr val="CC0000"/>
                </a:solidFill>
                <a:effectLst>
                  <a:outerShdw blurRad="38100" dist="38100" dir="2700000" algn="tl">
                    <a:srgbClr val="000000">
                      <a:alpha val="43137"/>
                    </a:srgbClr>
                  </a:outerShdw>
                </a:effectLst>
                <a:latin typeface="Slavianskiy" pitchFamily="82" charset="0"/>
              </a:rPr>
              <a:t>Раю-раю </a:t>
            </a:r>
            <a:endParaRPr lang="ru-RU" sz="2000" b="1" dirty="0" smtClean="0">
              <a:solidFill>
                <a:srgbClr val="CC0000"/>
              </a:solidFill>
              <a:effectLst>
                <a:outerShdw blurRad="38100" dist="38100" dir="2700000" algn="tl">
                  <a:srgbClr val="000000">
                    <a:alpha val="43137"/>
                  </a:srgbClr>
                </a:outerShdw>
              </a:effectLst>
              <a:latin typeface="Slavianskiy" pitchFamily="82" charset="0"/>
            </a:endParaRPr>
          </a:p>
          <a:p>
            <a:endParaRPr lang="ru-RU" sz="1400" b="1" dirty="0">
              <a:latin typeface="Arial Narrow" pitchFamily="34" charset="0"/>
            </a:endParaRPr>
          </a:p>
          <a:p>
            <a:r>
              <a:rPr lang="ru-RU" sz="1400" b="1" dirty="0" smtClean="0">
                <a:latin typeface="Arial Narrow" pitchFamily="34" charset="0"/>
              </a:rPr>
              <a:t>Цель</a:t>
            </a:r>
            <a:r>
              <a:rPr lang="ru-RU" sz="1400" b="1" dirty="0">
                <a:latin typeface="Arial Narrow" pitchFamily="34" charset="0"/>
              </a:rPr>
              <a:t>: </a:t>
            </a:r>
            <a:r>
              <a:rPr lang="ru-RU" sz="1400" dirty="0">
                <a:latin typeface="Arial Narrow" pitchFamily="34" charset="0"/>
              </a:rPr>
              <a:t>Вырабатывать силу, быстроту, ловкость. Упражнять в умении действовать в команде, в соответствии с игровой обстановкой.</a:t>
            </a:r>
          </a:p>
          <a:p>
            <a:r>
              <a:rPr lang="ru-RU" sz="1400" b="1" dirty="0">
                <a:latin typeface="Arial Narrow" pitchFamily="34" charset="0"/>
              </a:rPr>
              <a:t>Ход игры: </a:t>
            </a:r>
            <a:r>
              <a:rPr lang="ru-RU" sz="1400" dirty="0">
                <a:latin typeface="Arial Narrow" pitchFamily="34" charset="0"/>
              </a:rPr>
              <a:t>Для игры выбирают двух детей - ворота; остальные играющие - мать с детьми. Дети-</a:t>
            </a:r>
          </a:p>
          <a:p>
            <a:r>
              <a:rPr lang="ru-RU" sz="1400" dirty="0">
                <a:latin typeface="Arial Narrow" pitchFamily="34" charset="0"/>
              </a:rPr>
              <a:t>ворота поднимают сцепленные руки вверх и говорят:</a:t>
            </a:r>
          </a:p>
          <a:p>
            <a:r>
              <a:rPr lang="ru-RU" sz="1400" dirty="0" smtClean="0">
                <a:latin typeface="Arial Narrow" pitchFamily="34" charset="0"/>
              </a:rPr>
              <a:t>                                         Раю-раю</a:t>
            </a:r>
            <a:r>
              <a:rPr lang="ru-RU" sz="1400" dirty="0">
                <a:latin typeface="Arial Narrow" pitchFamily="34" charset="0"/>
              </a:rPr>
              <a:t>, пропускаю,</a:t>
            </a:r>
          </a:p>
          <a:p>
            <a:r>
              <a:rPr lang="ru-RU" sz="1400" dirty="0" smtClean="0">
                <a:latin typeface="Arial Narrow" pitchFamily="34" charset="0"/>
              </a:rPr>
              <a:t>                                         А </a:t>
            </a:r>
            <a:r>
              <a:rPr lang="ru-RU" sz="1400" dirty="0">
                <a:latin typeface="Arial Narrow" pitchFamily="34" charset="0"/>
              </a:rPr>
              <a:t>последних оставляю.</a:t>
            </a:r>
          </a:p>
          <a:p>
            <a:r>
              <a:rPr lang="ru-RU" sz="1400" dirty="0" smtClean="0">
                <a:latin typeface="Arial Narrow" pitchFamily="34" charset="0"/>
              </a:rPr>
              <a:t>                                         Сама </a:t>
            </a:r>
            <a:r>
              <a:rPr lang="ru-RU" sz="1400" dirty="0">
                <a:latin typeface="Arial Narrow" pitchFamily="34" charset="0"/>
              </a:rPr>
              <a:t>мать пройдет</a:t>
            </a:r>
          </a:p>
          <a:p>
            <a:r>
              <a:rPr lang="ru-RU" sz="1400" dirty="0" smtClean="0">
                <a:latin typeface="Arial Narrow" pitchFamily="34" charset="0"/>
              </a:rPr>
              <a:t>                                         И </a:t>
            </a:r>
            <a:r>
              <a:rPr lang="ru-RU" sz="1400" dirty="0">
                <a:latin typeface="Arial Narrow" pitchFamily="34" charset="0"/>
              </a:rPr>
              <a:t>детей проведет.</a:t>
            </a:r>
          </a:p>
          <a:p>
            <a:r>
              <a:rPr lang="ru-RU" sz="1400" dirty="0">
                <a:latin typeface="Arial Narrow" pitchFamily="34" charset="0"/>
              </a:rPr>
              <a:t> В это время играющие дети, став паровозиком, за «матерью» проходят в ворота. Дети-«ворота», опустив руки, отделяют последнего ребенка и шепотом спрашивают у него два слова - пароль (например, один ребенок - щит, другой - стрела). Отвечающий выбирает одно из этих слов и встает в команду к тому ребенку, чей пароль он назвал. Когда мать остается одна, ворота громко спрашивают у нее: щит или стрела. Мать отвечает и встает в одну из команд. Дети-ворота встают лицом друг к другу, берутся за руки. Остальные члены каждой команды вереницей прицепляются за своей половинкой ворот. Получившиеся две команды перетягивают друг друга. Перетянувшая команда считается победительницей.</a:t>
            </a:r>
          </a:p>
          <a:p>
            <a:r>
              <a:rPr lang="ru-RU" sz="1400" b="1" dirty="0">
                <a:latin typeface="Arial Narrow" pitchFamily="34" charset="0"/>
              </a:rPr>
              <a:t>Правила игры: </a:t>
            </a:r>
            <a:r>
              <a:rPr lang="ru-RU" sz="1400" dirty="0">
                <a:latin typeface="Arial Narrow" pitchFamily="34" charset="0"/>
              </a:rPr>
              <a:t>дети не должны подслушивать или выдавать пароль.</a:t>
            </a:r>
          </a:p>
        </p:txBody>
      </p:sp>
      <p:pic>
        <p:nvPicPr>
          <p:cNvPr id="4" name="Рисунок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5660020"/>
            <a:ext cx="9144000" cy="1197980"/>
          </a:xfrm>
          <a:prstGeom prst="rect">
            <a:avLst/>
          </a:prstGeom>
        </p:spPr>
      </p:pic>
      <p:pic>
        <p:nvPicPr>
          <p:cNvPr id="5" name="Рисунок 4"/>
          <p:cNvPicPr>
            <a:picLocks noChangeAspect="1"/>
          </p:cNvPicPr>
          <p:nvPr/>
        </p:nvPicPr>
        <p:blipFill>
          <a:blip r:embed="rId5" cstate="email">
            <a:extLst>
              <a:ext uri="{BEBA8EAE-BF5A-486C-A8C5-ECC9F3942E4B}">
                <a14:imgProps xmlns:a14="http://schemas.microsoft.com/office/drawing/2010/main">
                  <a14:imgLayer r:embed="rId6">
                    <a14:imgEffect>
                      <a14:backgroundRemoval t="0" b="99074" l="2397" r="100000"/>
                    </a14:imgEffect>
                  </a14:imgLayer>
                </a14:imgProps>
              </a:ext>
              <a:ext uri="{28A0092B-C50C-407E-A947-70E740481C1C}">
                <a14:useLocalDpi xmlns:a14="http://schemas.microsoft.com/office/drawing/2010/main"/>
              </a:ext>
            </a:extLst>
          </a:blip>
          <a:stretch>
            <a:fillRect/>
          </a:stretch>
        </p:blipFill>
        <p:spPr>
          <a:xfrm>
            <a:off x="5222521" y="1038986"/>
            <a:ext cx="3766293" cy="1772373"/>
          </a:xfrm>
          <a:prstGeom prst="rect">
            <a:avLst/>
          </a:prstGeom>
        </p:spPr>
      </p:pic>
    </p:spTree>
    <p:extLst>
      <p:ext uri="{BB962C8B-B14F-4D97-AF65-F5344CB8AC3E}">
        <p14:creationId xmlns:p14="http://schemas.microsoft.com/office/powerpoint/2010/main" val="22303619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1" y="0"/>
            <a:ext cx="9139938" cy="6858000"/>
          </a:xfrm>
          <a:prstGeom prst="rect">
            <a:avLst/>
          </a:prstGeom>
        </p:spPr>
      </p:pic>
      <p:pic>
        <p:nvPicPr>
          <p:cNvPr id="921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1596" y="233852"/>
            <a:ext cx="1560513" cy="134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811093" y="482911"/>
            <a:ext cx="6477123" cy="2646878"/>
          </a:xfrm>
          <a:prstGeom prst="rect">
            <a:avLst/>
          </a:prstGeom>
        </p:spPr>
        <p:txBody>
          <a:bodyPr wrap="square">
            <a:spAutoFit/>
          </a:bodyPr>
          <a:lstStyle/>
          <a:p>
            <a:pPr algn="ctr"/>
            <a:r>
              <a:rPr lang="ru-RU" sz="2000" b="1" dirty="0" smtClean="0">
                <a:solidFill>
                  <a:srgbClr val="FF0000"/>
                </a:solidFill>
                <a:effectLst>
                  <a:outerShdw blurRad="38100" dist="38100" dir="2700000" algn="tl">
                    <a:srgbClr val="000000">
                      <a:alpha val="43137"/>
                    </a:srgbClr>
                  </a:outerShdw>
                </a:effectLst>
                <a:latin typeface="Slavianskiy" pitchFamily="82" charset="0"/>
              </a:rPr>
              <a:t>Игра «Салки </a:t>
            </a:r>
            <a:r>
              <a:rPr lang="ru-RU" sz="2000" b="1" dirty="0">
                <a:solidFill>
                  <a:srgbClr val="FF0000"/>
                </a:solidFill>
                <a:effectLst>
                  <a:outerShdw blurRad="38100" dist="38100" dir="2700000" algn="tl">
                    <a:srgbClr val="000000">
                      <a:alpha val="43137"/>
                    </a:srgbClr>
                  </a:outerShdw>
                </a:effectLst>
                <a:latin typeface="Slavianskiy" pitchFamily="82" charset="0"/>
              </a:rPr>
              <a:t>(Варенец </a:t>
            </a:r>
            <a:r>
              <a:rPr lang="ru-RU" sz="2000" b="1" dirty="0" err="1">
                <a:solidFill>
                  <a:srgbClr val="FF0000"/>
                </a:solidFill>
                <a:effectLst>
                  <a:outerShdw blurRad="38100" dist="38100" dir="2700000" algn="tl">
                    <a:srgbClr val="000000">
                      <a:alpha val="43137"/>
                    </a:srgbClr>
                  </a:outerShdw>
                </a:effectLst>
                <a:latin typeface="Slavianskiy" pitchFamily="82" charset="0"/>
              </a:rPr>
              <a:t>понгома</a:t>
            </a:r>
            <a:r>
              <a:rPr lang="ru-RU" sz="2000" b="1" dirty="0">
                <a:solidFill>
                  <a:srgbClr val="FF0000"/>
                </a:solidFill>
                <a:effectLst>
                  <a:outerShdw blurRad="38100" dist="38100" dir="2700000" algn="tl">
                    <a:srgbClr val="000000">
                      <a:alpha val="43137"/>
                    </a:srgbClr>
                  </a:outerShdw>
                </a:effectLst>
                <a:latin typeface="Slavianskiy" pitchFamily="82" charset="0"/>
              </a:rPr>
              <a:t>. </a:t>
            </a:r>
            <a:r>
              <a:rPr lang="ru-RU" sz="2000" b="1" dirty="0" err="1">
                <a:solidFill>
                  <a:srgbClr val="FF0000"/>
                </a:solidFill>
                <a:effectLst>
                  <a:outerShdw blurRad="38100" dist="38100" dir="2700000" algn="tl">
                    <a:srgbClr val="000000">
                      <a:alpha val="43137"/>
                    </a:srgbClr>
                  </a:outerShdw>
                </a:effectLst>
                <a:latin typeface="Slavianskiy" pitchFamily="82" charset="0"/>
              </a:rPr>
              <a:t>Варяняс</a:t>
            </a:r>
            <a:r>
              <a:rPr lang="ru-RU" sz="2000" b="1" dirty="0">
                <a:solidFill>
                  <a:srgbClr val="FF0000"/>
                </a:solidFill>
                <a:effectLst>
                  <a:outerShdw blurRad="38100" dist="38100" dir="2700000" algn="tl">
                    <a:srgbClr val="000000">
                      <a:alpha val="43137"/>
                    </a:srgbClr>
                  </a:outerShdw>
                </a:effectLst>
                <a:latin typeface="Slavianskiy" pitchFamily="82" charset="0"/>
              </a:rPr>
              <a:t> </a:t>
            </a:r>
            <a:r>
              <a:rPr lang="ru-RU" sz="2000" b="1" dirty="0" err="1">
                <a:solidFill>
                  <a:srgbClr val="FF0000"/>
                </a:solidFill>
                <a:effectLst>
                  <a:outerShdw blurRad="38100" dist="38100" dir="2700000" algn="tl">
                    <a:srgbClr val="000000">
                      <a:alpha val="43137"/>
                    </a:srgbClr>
                  </a:outerShdw>
                </a:effectLst>
                <a:latin typeface="Slavianskiy" pitchFamily="82" charset="0"/>
              </a:rPr>
              <a:t>повома</a:t>
            </a:r>
            <a:r>
              <a:rPr lang="ru-RU" sz="2000" b="1" dirty="0" smtClean="0">
                <a:solidFill>
                  <a:srgbClr val="FF0000"/>
                </a:solidFill>
                <a:effectLst>
                  <a:outerShdw blurRad="38100" dist="38100" dir="2700000" algn="tl">
                    <a:srgbClr val="000000">
                      <a:alpha val="43137"/>
                    </a:srgbClr>
                  </a:outerShdw>
                </a:effectLst>
                <a:latin typeface="Slavianskiy" pitchFamily="82" charset="0"/>
              </a:rPr>
              <a:t>)»</a:t>
            </a:r>
          </a:p>
          <a:p>
            <a:pPr algn="ctr"/>
            <a:r>
              <a:rPr lang="ru-RU" sz="2000" b="1" dirty="0" smtClean="0">
                <a:solidFill>
                  <a:srgbClr val="FF0000"/>
                </a:solidFill>
                <a:effectLst>
                  <a:outerShdw blurRad="38100" dist="38100" dir="2700000" algn="tl">
                    <a:srgbClr val="000000">
                      <a:alpha val="43137"/>
                    </a:srgbClr>
                  </a:outerShdw>
                </a:effectLst>
                <a:latin typeface="Slavianskiy" pitchFamily="82" charset="0"/>
              </a:rPr>
              <a:t> </a:t>
            </a:r>
          </a:p>
          <a:p>
            <a:r>
              <a:rPr lang="ru-RU" sz="1400" b="1" dirty="0" smtClean="0">
                <a:latin typeface="Arial Narrow" pitchFamily="34" charset="0"/>
              </a:rPr>
              <a:t>Цель</a:t>
            </a:r>
            <a:r>
              <a:rPr lang="ru-RU" sz="1400" b="1" dirty="0">
                <a:latin typeface="Arial Narrow" pitchFamily="34" charset="0"/>
              </a:rPr>
              <a:t>: </a:t>
            </a:r>
            <a:r>
              <a:rPr lang="ru-RU" sz="1400" dirty="0">
                <a:latin typeface="Arial Narrow" pitchFamily="34" charset="0"/>
              </a:rPr>
              <a:t>упражнять в быстром передвижении в зависимости от игровой обстановки, точном попадании в горизонтальную цель; развивать ловкость, координацию и переключаемость внимания.</a:t>
            </a:r>
          </a:p>
          <a:p>
            <a:r>
              <a:rPr lang="ru-RU" sz="1400" b="1" dirty="0">
                <a:latin typeface="Arial Narrow" pitchFamily="34" charset="0"/>
              </a:rPr>
              <a:t>Ход игры: </a:t>
            </a:r>
            <a:r>
              <a:rPr lang="ru-RU" sz="1400" dirty="0">
                <a:latin typeface="Arial Narrow" pitchFamily="34" charset="0"/>
              </a:rPr>
              <a:t>ямки-салки роют по размеру мяча (3 - 4 см). Играющие встают около салок, а ведущий с расстояния 0,5 - 1 м катит мяч в одну из ямок, расположенных недалеко друг от друга. В чью салку попадет мяч, тот берет его, все дети разбегаются в стороны, а он должен мячом попасть в одного из играющих. Игрок, в которого попал мяч, становится ведущим.</a:t>
            </a:r>
          </a:p>
          <a:p>
            <a:r>
              <a:rPr lang="ru-RU" sz="1400" b="1" dirty="0">
                <a:latin typeface="Arial Narrow" pitchFamily="34" charset="0"/>
              </a:rPr>
              <a:t>Правила игры: </a:t>
            </a:r>
            <a:r>
              <a:rPr lang="ru-RU" sz="1400" dirty="0">
                <a:latin typeface="Arial Narrow" pitchFamily="34" charset="0"/>
              </a:rPr>
              <a:t>бросать мячом можно только в ноги играющих и только с места.</a:t>
            </a:r>
          </a:p>
        </p:txBody>
      </p:sp>
      <p:pic>
        <p:nvPicPr>
          <p:cNvPr id="4" name="Рисунок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70931" y="3124870"/>
            <a:ext cx="5357446" cy="2531393"/>
          </a:xfrm>
          <a:prstGeom prst="rect">
            <a:avLst/>
          </a:prstGeom>
        </p:spPr>
      </p:pic>
      <p:pic>
        <p:nvPicPr>
          <p:cNvPr id="12290"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031" y="5656263"/>
            <a:ext cx="9144000"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98695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1" y="0"/>
            <a:ext cx="9139938" cy="6858000"/>
          </a:xfrm>
          <a:prstGeom prst="rect">
            <a:avLst/>
          </a:prstGeom>
        </p:spPr>
      </p:pic>
      <p:sp>
        <p:nvSpPr>
          <p:cNvPr id="5" name="Прямоугольник 4"/>
          <p:cNvSpPr/>
          <p:nvPr/>
        </p:nvSpPr>
        <p:spPr>
          <a:xfrm>
            <a:off x="1361440" y="532803"/>
            <a:ext cx="6228079" cy="3416320"/>
          </a:xfrm>
          <a:prstGeom prst="rect">
            <a:avLst/>
          </a:prstGeom>
        </p:spPr>
        <p:txBody>
          <a:bodyPr wrap="square">
            <a:spAutoFit/>
          </a:bodyPr>
          <a:lstStyle/>
          <a:p>
            <a:pPr lvl="0" algn="ctr"/>
            <a:r>
              <a:rPr lang="ru-RU" sz="7200" b="1" dirty="0" smtClean="0">
                <a:ln w="9525">
                  <a:solidFill>
                    <a:srgbClr val="251B02"/>
                  </a:solidFill>
                </a:ln>
                <a:blipFill>
                  <a:blip r:embed="rId3"/>
                  <a:tile tx="0" ty="0" sx="100000" sy="100000" flip="none" algn="tl"/>
                </a:blipFill>
                <a:effectLst>
                  <a:outerShdw blurRad="38100" dist="38100" dir="2700000" algn="tl">
                    <a:srgbClr val="000000">
                      <a:alpha val="43137"/>
                    </a:srgbClr>
                  </a:outerShdw>
                </a:effectLst>
                <a:latin typeface="Izhitza" panose="04020800000000000000" pitchFamily="82" charset="0"/>
                <a:ea typeface="Tahoma" panose="020B0604030504040204" pitchFamily="34" charset="0"/>
                <a:cs typeface="Tahoma" panose="020B0604030504040204" pitchFamily="34" charset="0"/>
              </a:rPr>
              <a:t>Картотека игр</a:t>
            </a:r>
          </a:p>
          <a:p>
            <a:pPr lvl="0" algn="ctr"/>
            <a:r>
              <a:rPr lang="ru-RU" sz="7200" b="1" dirty="0" smtClean="0">
                <a:ln w="9525">
                  <a:solidFill>
                    <a:srgbClr val="251B02"/>
                  </a:solidFill>
                </a:ln>
                <a:blipFill>
                  <a:blip r:embed="rId3"/>
                  <a:tile tx="0" ty="0" sx="100000" sy="100000" flip="none" algn="tl"/>
                </a:blipFill>
                <a:effectLst>
                  <a:outerShdw blurRad="38100" dist="38100" dir="2700000" algn="tl">
                    <a:srgbClr val="000000">
                      <a:alpha val="43137"/>
                    </a:srgbClr>
                  </a:outerShdw>
                </a:effectLst>
                <a:latin typeface="Izhitza" panose="04020800000000000000" pitchFamily="82" charset="0"/>
                <a:ea typeface="Tahoma" panose="020B0604030504040204" pitchFamily="34" charset="0"/>
                <a:cs typeface="Tahoma" panose="020B0604030504040204" pitchFamily="34" charset="0"/>
              </a:rPr>
              <a:t>народов Сурского края</a:t>
            </a:r>
            <a:endParaRPr lang="ru-RU" sz="7200" b="1" dirty="0">
              <a:ln w="9525">
                <a:solidFill>
                  <a:srgbClr val="251B02"/>
                </a:solidFill>
              </a:ln>
              <a:blipFill>
                <a:blip r:embed="rId3"/>
                <a:tile tx="0" ty="0" sx="100000" sy="100000" flip="none" algn="tl"/>
              </a:blipFill>
              <a:effectLst>
                <a:outerShdw blurRad="38100" dist="38100" dir="2700000" algn="tl">
                  <a:srgbClr val="000000">
                    <a:alpha val="43137"/>
                  </a:srgbClr>
                </a:outerShdw>
              </a:effectLst>
              <a:latin typeface="Izhitza" panose="04020800000000000000" pitchFamily="82" charset="0"/>
              <a:ea typeface="Tahoma" panose="020B0604030504040204" pitchFamily="34" charset="0"/>
              <a:cs typeface="Tahoma" panose="020B0604030504040204" pitchFamily="34" charset="0"/>
            </a:endParaRPr>
          </a:p>
        </p:txBody>
      </p:sp>
      <p:pic>
        <p:nvPicPr>
          <p:cNvPr id="205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1921" y="4405548"/>
            <a:ext cx="1727200" cy="1376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021840" y="4441539"/>
            <a:ext cx="1724024" cy="1340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928268" y="4119476"/>
            <a:ext cx="1450023" cy="1788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597872" y="4100224"/>
            <a:ext cx="1338006" cy="1772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203440" y="4392242"/>
            <a:ext cx="1724024" cy="1402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36662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62" y="0"/>
            <a:ext cx="9139938" cy="6858000"/>
          </a:xfrm>
          <a:prstGeom prst="rect">
            <a:avLst/>
          </a:prstGeom>
        </p:spPr>
      </p:pic>
      <p:pic>
        <p:nvPicPr>
          <p:cNvPr id="1024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0212" y="297535"/>
            <a:ext cx="1560513" cy="134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828800" y="357053"/>
            <a:ext cx="7139354" cy="2862322"/>
          </a:xfrm>
          <a:prstGeom prst="rect">
            <a:avLst/>
          </a:prstGeom>
        </p:spPr>
        <p:txBody>
          <a:bodyPr wrap="square">
            <a:spAutoFit/>
          </a:bodyPr>
          <a:lstStyle/>
          <a:p>
            <a:r>
              <a:rPr lang="ru-RU" sz="2000" b="1" dirty="0" smtClean="0">
                <a:solidFill>
                  <a:srgbClr val="FF0000"/>
                </a:solidFill>
                <a:effectLst>
                  <a:outerShdw blurRad="38100" dist="38100" dir="2700000" algn="tl">
                    <a:srgbClr val="000000">
                      <a:alpha val="43137"/>
                    </a:srgbClr>
                  </a:outerShdw>
                </a:effectLst>
                <a:latin typeface="Slavianskiy" pitchFamily="82" charset="0"/>
              </a:rPr>
              <a:t>Игра «Круговой </a:t>
            </a:r>
            <a:r>
              <a:rPr lang="ru-RU" sz="2000" b="1" dirty="0">
                <a:solidFill>
                  <a:srgbClr val="FF0000"/>
                </a:solidFill>
                <a:effectLst>
                  <a:outerShdw blurRad="38100" dist="38100" dir="2700000" algn="tl">
                    <a:srgbClr val="000000">
                      <a:alpha val="43137"/>
                    </a:srgbClr>
                  </a:outerShdw>
                </a:effectLst>
                <a:latin typeface="Slavianskiy" pitchFamily="82" charset="0"/>
              </a:rPr>
              <a:t>(</a:t>
            </a:r>
            <a:r>
              <a:rPr lang="ru-RU" sz="2000" b="1" dirty="0" err="1">
                <a:solidFill>
                  <a:srgbClr val="FF0000"/>
                </a:solidFill>
                <a:effectLst>
                  <a:outerShdw blurRad="38100" dist="38100" dir="2700000" algn="tl">
                    <a:srgbClr val="000000">
                      <a:alpha val="43137"/>
                    </a:srgbClr>
                  </a:outerShdw>
                </a:effectLst>
                <a:latin typeface="Slavianskiy" pitchFamily="82" charset="0"/>
              </a:rPr>
              <a:t>Мячень</a:t>
            </a:r>
            <a:r>
              <a:rPr lang="ru-RU" sz="2000" b="1" dirty="0">
                <a:solidFill>
                  <a:srgbClr val="FF0000"/>
                </a:solidFill>
                <a:effectLst>
                  <a:outerShdw blurRad="38100" dist="38100" dir="2700000" algn="tl">
                    <a:srgbClr val="000000">
                      <a:alpha val="43137"/>
                    </a:srgbClr>
                  </a:outerShdw>
                </a:effectLst>
                <a:latin typeface="Slavianskiy" pitchFamily="82" charset="0"/>
              </a:rPr>
              <a:t> </a:t>
            </a:r>
            <a:r>
              <a:rPr lang="ru-RU" sz="2000" b="1" dirty="0" err="1">
                <a:solidFill>
                  <a:srgbClr val="FF0000"/>
                </a:solidFill>
                <a:effectLst>
                  <a:outerShdw blurRad="38100" dist="38100" dir="2700000" algn="tl">
                    <a:srgbClr val="000000">
                      <a:alpha val="43137"/>
                    </a:srgbClr>
                  </a:outerShdw>
                </a:effectLst>
                <a:latin typeface="Slavianskiy" pitchFamily="82" charset="0"/>
              </a:rPr>
              <a:t>кунсема</a:t>
            </a:r>
            <a:r>
              <a:rPr lang="ru-RU" sz="2000" b="1" dirty="0">
                <a:solidFill>
                  <a:srgbClr val="FF0000"/>
                </a:solidFill>
                <a:effectLst>
                  <a:outerShdw blurRad="38100" dist="38100" dir="2700000" algn="tl">
                    <a:srgbClr val="000000">
                      <a:alpha val="43137"/>
                    </a:srgbClr>
                  </a:outerShdw>
                </a:effectLst>
                <a:latin typeface="Slavianskiy" pitchFamily="82" charset="0"/>
              </a:rPr>
              <a:t>. </a:t>
            </a:r>
            <a:r>
              <a:rPr lang="ru-RU" sz="2000" b="1" dirty="0" err="1">
                <a:solidFill>
                  <a:srgbClr val="FF0000"/>
                </a:solidFill>
                <a:effectLst>
                  <a:outerShdw blurRad="38100" dist="38100" dir="2700000" algn="tl">
                    <a:srgbClr val="000000">
                      <a:alpha val="43137"/>
                    </a:srgbClr>
                  </a:outerShdw>
                </a:effectLst>
                <a:latin typeface="Slavianskiy" pitchFamily="82" charset="0"/>
              </a:rPr>
              <a:t>Топса</a:t>
            </a:r>
            <a:r>
              <a:rPr lang="ru-RU" sz="2000" b="1" dirty="0">
                <a:solidFill>
                  <a:srgbClr val="FF0000"/>
                </a:solidFill>
                <a:effectLst>
                  <a:outerShdw blurRad="38100" dist="38100" dir="2700000" algn="tl">
                    <a:srgbClr val="000000">
                      <a:alpha val="43137"/>
                    </a:srgbClr>
                  </a:outerShdw>
                </a:effectLst>
                <a:latin typeface="Slavianskiy" pitchFamily="82" charset="0"/>
              </a:rPr>
              <a:t> </a:t>
            </a:r>
            <a:r>
              <a:rPr lang="ru-RU" sz="2000" b="1" dirty="0" err="1">
                <a:solidFill>
                  <a:srgbClr val="FF0000"/>
                </a:solidFill>
                <a:effectLst>
                  <a:outerShdw blurRad="38100" dist="38100" dir="2700000" algn="tl">
                    <a:srgbClr val="000000">
                      <a:alpha val="43137"/>
                    </a:srgbClr>
                  </a:outerShdw>
                </a:effectLst>
                <a:latin typeface="Slavianskiy" pitchFamily="82" charset="0"/>
              </a:rPr>
              <a:t>налхсема</a:t>
            </a:r>
            <a:r>
              <a:rPr lang="ru-RU" sz="2000" b="1" dirty="0" smtClean="0">
                <a:solidFill>
                  <a:srgbClr val="FF0000"/>
                </a:solidFill>
                <a:effectLst>
                  <a:outerShdw blurRad="38100" dist="38100" dir="2700000" algn="tl">
                    <a:srgbClr val="000000">
                      <a:alpha val="43137"/>
                    </a:srgbClr>
                  </a:outerShdw>
                </a:effectLst>
                <a:latin typeface="Slavianskiy" pitchFamily="82" charset="0"/>
              </a:rPr>
              <a:t>)»</a:t>
            </a:r>
          </a:p>
          <a:p>
            <a:endParaRPr lang="ru-RU" sz="2000" b="1" dirty="0">
              <a:solidFill>
                <a:srgbClr val="FF0000"/>
              </a:solidFill>
              <a:effectLst>
                <a:outerShdw blurRad="38100" dist="38100" dir="2700000" algn="tl">
                  <a:srgbClr val="000000">
                    <a:alpha val="43137"/>
                  </a:srgbClr>
                </a:outerShdw>
              </a:effectLst>
              <a:latin typeface="Slavianskiy" pitchFamily="82" charset="0"/>
            </a:endParaRPr>
          </a:p>
          <a:p>
            <a:r>
              <a:rPr lang="ru-RU" sz="1400" b="1" dirty="0">
                <a:latin typeface="Arial Narrow" pitchFamily="34" charset="0"/>
              </a:rPr>
              <a:t>Цель: </a:t>
            </a:r>
            <a:r>
              <a:rPr lang="ru-RU" sz="1400" dirty="0">
                <a:latin typeface="Arial Narrow" pitchFamily="34" charset="0"/>
              </a:rPr>
              <a:t>Упражнять в точном перебрасывании мяча; развивать точность, глазомер, быстроту, ловкость, координационные способности.</a:t>
            </a:r>
          </a:p>
          <a:p>
            <a:r>
              <a:rPr lang="ru-RU" sz="1400" b="1" dirty="0">
                <a:latin typeface="Arial Narrow" pitchFamily="34" charset="0"/>
              </a:rPr>
              <a:t>Ход игры: </a:t>
            </a:r>
            <a:r>
              <a:rPr lang="ru-RU" sz="1400" dirty="0">
                <a:latin typeface="Arial Narrow" pitchFamily="34" charset="0"/>
              </a:rPr>
              <a:t>играющие чертят большой круг, делятся на две равные команды и договариваются, кто будет в кругу, а кто за кругом. Те, кто остается за кругом, распределившись равномерно, стараются попасть мячом в детей, находящихся в кругу. Если кому-либо в кругу удается поймать мяч, он старается попасть им в любого ребенка за кругом. Если ему это удается, то у него в запасе очко, если промахнется, то выходит из круга. Когда мяч запятнает всех детей, играющие меняются местами.</a:t>
            </a:r>
          </a:p>
          <a:p>
            <a:r>
              <a:rPr lang="ru-RU" sz="1400" b="1" dirty="0">
                <a:latin typeface="Arial Narrow" pitchFamily="34" charset="0"/>
              </a:rPr>
              <a:t>Правила игры: </a:t>
            </a:r>
            <a:r>
              <a:rPr lang="ru-RU" sz="1400" dirty="0">
                <a:latin typeface="Arial Narrow" pitchFamily="34" charset="0"/>
              </a:rPr>
              <a:t>мяч можно ловить лишь с воздуха, от земли не считается. Осаленные выходят из круга. Ребенок, поймавший мяч и попавший в игрока за кругом, остается в кругу.</a:t>
            </a:r>
          </a:p>
        </p:txBody>
      </p:sp>
      <p:pic>
        <p:nvPicPr>
          <p:cNvPr id="4" name="Рисунок 3"/>
          <p:cNvPicPr>
            <a:picLocks noChangeAspect="1"/>
          </p:cNvPicPr>
          <p:nvPr/>
        </p:nvPicPr>
        <p:blipFill>
          <a:blip r:embed="rId4" cstate="email">
            <a:extLst>
              <a:ext uri="{BEBA8EAE-BF5A-486C-A8C5-ECC9F3942E4B}">
                <a14:imgProps xmlns:a14="http://schemas.microsoft.com/office/drawing/2010/main">
                  <a14:imgLayer r:embed="rId5">
                    <a14:imgEffect>
                      <a14:backgroundRemoval t="4433" b="96986" l="9762" r="92024"/>
                    </a14:imgEffect>
                  </a14:imgLayer>
                </a14:imgProps>
              </a:ext>
              <a:ext uri="{28A0092B-C50C-407E-A947-70E740481C1C}">
                <a14:useLocalDpi xmlns:a14="http://schemas.microsoft.com/office/drawing/2010/main"/>
              </a:ext>
            </a:extLst>
          </a:blip>
          <a:stretch>
            <a:fillRect/>
          </a:stretch>
        </p:blipFill>
        <p:spPr>
          <a:xfrm>
            <a:off x="-104719" y="3045158"/>
            <a:ext cx="4198448" cy="2818958"/>
          </a:xfrm>
          <a:prstGeom prst="rect">
            <a:avLst/>
          </a:prstGeom>
        </p:spPr>
      </p:pic>
      <p:pic>
        <p:nvPicPr>
          <p:cNvPr id="13314"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62" y="5656263"/>
            <a:ext cx="9144000"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29382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1" y="0"/>
            <a:ext cx="9139938" cy="6858000"/>
          </a:xfrm>
          <a:prstGeom prst="rect">
            <a:avLst/>
          </a:prstGeom>
        </p:spPr>
      </p:pic>
      <p:pic>
        <p:nvPicPr>
          <p:cNvPr id="1126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2643" y="233852"/>
            <a:ext cx="1560513" cy="134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85999" y="400157"/>
            <a:ext cx="5732585" cy="4062651"/>
          </a:xfrm>
          <a:prstGeom prst="rect">
            <a:avLst/>
          </a:prstGeom>
        </p:spPr>
        <p:txBody>
          <a:bodyPr wrap="square">
            <a:spAutoFit/>
          </a:bodyPr>
          <a:lstStyle/>
          <a:p>
            <a:pPr algn="ctr"/>
            <a:r>
              <a:rPr lang="ru-RU" sz="2000" b="1" dirty="0">
                <a:solidFill>
                  <a:srgbClr val="FF0000"/>
                </a:solidFill>
                <a:effectLst>
                  <a:outerShdw blurRad="38100" dist="38100" dir="2700000" algn="tl">
                    <a:srgbClr val="000000">
                      <a:alpha val="43137"/>
                    </a:srgbClr>
                  </a:outerShdw>
                </a:effectLst>
                <a:latin typeface="Slavianskiy" pitchFamily="82" charset="0"/>
              </a:rPr>
              <a:t>Котел (</a:t>
            </a:r>
            <a:r>
              <a:rPr lang="ru-RU" sz="2000" b="1" dirty="0" err="1">
                <a:solidFill>
                  <a:srgbClr val="FF0000"/>
                </a:solidFill>
                <a:effectLst>
                  <a:outerShdw blurRad="38100" dist="38100" dir="2700000" algn="tl">
                    <a:srgbClr val="000000">
                      <a:alpha val="43137"/>
                    </a:srgbClr>
                  </a:outerShdw>
                </a:effectLst>
                <a:latin typeface="Slavianskiy" pitchFamily="82" charset="0"/>
              </a:rPr>
              <a:t>Котелсо</a:t>
            </a:r>
            <a:r>
              <a:rPr lang="ru-RU" sz="2000" b="1" dirty="0">
                <a:solidFill>
                  <a:srgbClr val="FF0000"/>
                </a:solidFill>
                <a:effectLst>
                  <a:outerShdw blurRad="38100" dist="38100" dir="2700000" algn="tl">
                    <a:srgbClr val="000000">
                      <a:alpha val="43137"/>
                    </a:srgbClr>
                  </a:outerShdw>
                </a:effectLst>
                <a:latin typeface="Slavianskiy" pitchFamily="82" charset="0"/>
              </a:rPr>
              <a:t> </a:t>
            </a:r>
            <a:r>
              <a:rPr lang="ru-RU" sz="2000" b="1" dirty="0" err="1">
                <a:solidFill>
                  <a:srgbClr val="FF0000"/>
                </a:solidFill>
                <a:effectLst>
                  <a:outerShdw blurRad="38100" dist="38100" dir="2700000" algn="tl">
                    <a:srgbClr val="000000">
                      <a:alpha val="43137"/>
                    </a:srgbClr>
                  </a:outerShdw>
                </a:effectLst>
                <a:latin typeface="Slavianskiy" pitchFamily="82" charset="0"/>
              </a:rPr>
              <a:t>налксема</a:t>
            </a:r>
            <a:r>
              <a:rPr lang="ru-RU" sz="2000" b="1" dirty="0">
                <a:solidFill>
                  <a:srgbClr val="FF0000"/>
                </a:solidFill>
                <a:effectLst>
                  <a:outerShdw blurRad="38100" dist="38100" dir="2700000" algn="tl">
                    <a:srgbClr val="000000">
                      <a:alpha val="43137"/>
                    </a:srgbClr>
                  </a:outerShdw>
                </a:effectLst>
                <a:latin typeface="Slavianskiy" pitchFamily="82" charset="0"/>
              </a:rPr>
              <a:t>. </a:t>
            </a:r>
            <a:r>
              <a:rPr lang="ru-RU" sz="2000" b="1" dirty="0" err="1">
                <a:solidFill>
                  <a:srgbClr val="FF0000"/>
                </a:solidFill>
                <a:effectLst>
                  <a:outerShdw blurRad="38100" dist="38100" dir="2700000" algn="tl">
                    <a:srgbClr val="000000">
                      <a:alpha val="43137"/>
                    </a:srgbClr>
                  </a:outerShdw>
                </a:effectLst>
                <a:latin typeface="Slavianskiy" pitchFamily="82" charset="0"/>
              </a:rPr>
              <a:t>Котелсо</a:t>
            </a:r>
            <a:r>
              <a:rPr lang="ru-RU" sz="2000" b="1" dirty="0">
                <a:solidFill>
                  <a:srgbClr val="FF0000"/>
                </a:solidFill>
                <a:effectLst>
                  <a:outerShdw blurRad="38100" dist="38100" dir="2700000" algn="tl">
                    <a:srgbClr val="000000">
                      <a:alpha val="43137"/>
                    </a:srgbClr>
                  </a:outerShdw>
                </a:effectLst>
                <a:latin typeface="Slavianskiy" pitchFamily="82" charset="0"/>
              </a:rPr>
              <a:t> </a:t>
            </a:r>
            <a:r>
              <a:rPr lang="ru-RU" sz="2000" b="1" dirty="0" err="1">
                <a:solidFill>
                  <a:srgbClr val="FF0000"/>
                </a:solidFill>
                <a:effectLst>
                  <a:outerShdw blurRad="38100" dist="38100" dir="2700000" algn="tl">
                    <a:srgbClr val="000000">
                      <a:alpha val="43137"/>
                    </a:srgbClr>
                  </a:outerShdw>
                </a:effectLst>
                <a:latin typeface="Slavianskiy" pitchFamily="82" charset="0"/>
              </a:rPr>
              <a:t>налхсема</a:t>
            </a:r>
            <a:r>
              <a:rPr lang="ru-RU" sz="2000" b="1" dirty="0">
                <a:solidFill>
                  <a:srgbClr val="FF0000"/>
                </a:solidFill>
                <a:effectLst>
                  <a:outerShdw blurRad="38100" dist="38100" dir="2700000" algn="tl">
                    <a:srgbClr val="000000">
                      <a:alpha val="43137"/>
                    </a:srgbClr>
                  </a:outerShdw>
                </a:effectLst>
                <a:latin typeface="Slavianskiy" pitchFamily="82" charset="0"/>
              </a:rPr>
              <a:t>) </a:t>
            </a:r>
            <a:endParaRPr lang="ru-RU" sz="2000" b="1" dirty="0" smtClean="0">
              <a:solidFill>
                <a:srgbClr val="FF0000"/>
              </a:solidFill>
              <a:effectLst>
                <a:outerShdw blurRad="38100" dist="38100" dir="2700000" algn="tl">
                  <a:srgbClr val="000000">
                    <a:alpha val="43137"/>
                  </a:srgbClr>
                </a:outerShdw>
              </a:effectLst>
              <a:latin typeface="Slavianskiy" pitchFamily="82" charset="0"/>
            </a:endParaRPr>
          </a:p>
          <a:p>
            <a:endParaRPr lang="ru-RU" sz="1400" b="1" dirty="0">
              <a:latin typeface="Arial Narrow" pitchFamily="34" charset="0"/>
            </a:endParaRPr>
          </a:p>
          <a:p>
            <a:r>
              <a:rPr lang="ru-RU" sz="1400" b="1" dirty="0" smtClean="0">
                <a:latin typeface="Arial Narrow" pitchFamily="34" charset="0"/>
              </a:rPr>
              <a:t>Цель</a:t>
            </a:r>
            <a:r>
              <a:rPr lang="ru-RU" sz="1400" b="1" dirty="0">
                <a:latin typeface="Arial Narrow" pitchFamily="34" charset="0"/>
              </a:rPr>
              <a:t>: </a:t>
            </a:r>
            <a:r>
              <a:rPr lang="ru-RU" sz="1400" dirty="0">
                <a:latin typeface="Arial Narrow" pitchFamily="34" charset="0"/>
              </a:rPr>
              <a:t>Упражнять в умении точно попадать в горизонтальную цель; развивать глазомер, быстроту реакции, ловкость.</a:t>
            </a:r>
          </a:p>
          <a:p>
            <a:r>
              <a:rPr lang="ru-RU" sz="1400" dirty="0">
                <a:latin typeface="Arial Narrow" pitchFamily="34" charset="0"/>
              </a:rPr>
              <a:t>(Названия игр даны на языке народностей эрзя и мокша).</a:t>
            </a:r>
          </a:p>
          <a:p>
            <a:r>
              <a:rPr lang="ru-RU" sz="1400" b="1" dirty="0">
                <a:latin typeface="Arial Narrow" pitchFamily="34" charset="0"/>
              </a:rPr>
              <a:t>Ход игры: </a:t>
            </a:r>
            <a:r>
              <a:rPr lang="ru-RU" sz="1400" dirty="0">
                <a:latin typeface="Arial Narrow" pitchFamily="34" charset="0"/>
              </a:rPr>
              <a:t>в земле роется глубокая ямка (диаметром около 50 см). Вокруг нее роют небольшие ямочки (десять - двенадцать штук), которые можно закрыть ступней или пяткой. В руках у играющих по круглой, гладкой палке длиной 50 - 60 см, диаметром 2,5 см. Ведущий с расстояния 2 - 3 м бросает небольшой мяч в яму-котел. Играющие должны выбить оттуда мяч. Вылетевший из котла мяч берет ведущий и снова бросает его в котел. Играющие палками мешают попаданию мяча в ямку.</a:t>
            </a:r>
          </a:p>
          <a:p>
            <a:r>
              <a:rPr lang="ru-RU" sz="1400" dirty="0">
                <a:latin typeface="Arial Narrow" pitchFamily="34" charset="0"/>
              </a:rPr>
              <a:t>Так играют до тех пор, пока мяч не попадет в котел. Если мяч в котле, играющие должны сделать переход от одной маленькой ямочки к другой, при этом и ведущий должен занять одну из ямок (салок). Кому не досталось салки, тот водит. Игра продолжается.</a:t>
            </a:r>
          </a:p>
          <a:p>
            <a:r>
              <a:rPr lang="ru-RU" sz="1400" b="1" dirty="0">
                <a:latin typeface="Arial Narrow" pitchFamily="34" charset="0"/>
              </a:rPr>
              <a:t>Правила игры: </a:t>
            </a:r>
            <a:r>
              <a:rPr lang="ru-RU" sz="1400" dirty="0">
                <a:latin typeface="Arial Narrow" pitchFamily="34" charset="0"/>
              </a:rPr>
              <a:t>играющие должны выбивать мяч, не сходя с места. Переходить от ямки к ямке можно только тогда, когда мяч попал в котел.</a:t>
            </a:r>
          </a:p>
        </p:txBody>
      </p:sp>
      <p:pic>
        <p:nvPicPr>
          <p:cNvPr id="11267" name="Picture 3"/>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2206" b="94118" l="0" r="99213"/>
                    </a14:imgEffect>
                  </a14:imgLayer>
                </a14:imgProps>
              </a:ext>
              <a:ext uri="{28A0092B-C50C-407E-A947-70E740481C1C}">
                <a14:useLocalDpi xmlns:a14="http://schemas.microsoft.com/office/drawing/2010/main"/>
              </a:ext>
            </a:extLst>
          </a:blip>
          <a:srcRect/>
          <a:stretch>
            <a:fillRect/>
          </a:stretch>
        </p:blipFill>
        <p:spPr bwMode="auto">
          <a:xfrm rot="2387548">
            <a:off x="-39055" y="3488953"/>
            <a:ext cx="2837351" cy="1519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8182" b="100000" l="0" r="76730"/>
                    </a14:imgEffect>
                  </a14:imgLayer>
                </a14:imgProps>
              </a:ext>
              <a:ext uri="{28A0092B-C50C-407E-A947-70E740481C1C}">
                <a14:useLocalDpi xmlns:a14="http://schemas.microsoft.com/office/drawing/2010/main"/>
              </a:ext>
            </a:extLst>
          </a:blip>
          <a:srcRect/>
          <a:stretch/>
        </p:blipFill>
        <p:spPr bwMode="auto">
          <a:xfrm>
            <a:off x="1675657" y="4309260"/>
            <a:ext cx="967522" cy="6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031" y="5650979"/>
            <a:ext cx="9144000"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99874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1" y="0"/>
            <a:ext cx="9139938" cy="6858000"/>
          </a:xfrm>
          <a:prstGeom prst="rect">
            <a:avLst/>
          </a:prstGeom>
        </p:spPr>
      </p:pic>
      <p:pic>
        <p:nvPicPr>
          <p:cNvPr id="1229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0120" y="126860"/>
            <a:ext cx="1560513" cy="134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31" y="5656263"/>
            <a:ext cx="9144000"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110376" y="460079"/>
            <a:ext cx="6111433" cy="2308324"/>
          </a:xfrm>
          <a:prstGeom prst="rect">
            <a:avLst/>
          </a:prstGeom>
        </p:spPr>
        <p:txBody>
          <a:bodyPr wrap="square">
            <a:spAutoFit/>
          </a:bodyPr>
          <a:lstStyle/>
          <a:p>
            <a:pPr algn="ctr"/>
            <a:r>
              <a:rPr lang="ru-RU" sz="2000" b="1" dirty="0" smtClean="0">
                <a:solidFill>
                  <a:srgbClr val="800000"/>
                </a:solidFill>
                <a:effectLst>
                  <a:outerShdw blurRad="38100" dist="38100" dir="2700000" algn="tl">
                    <a:srgbClr val="000000">
                      <a:alpha val="43137"/>
                    </a:srgbClr>
                  </a:outerShdw>
                </a:effectLst>
                <a:latin typeface="Slavianskiy" pitchFamily="82" charset="0"/>
              </a:rPr>
              <a:t>Игра «Ветер </a:t>
            </a:r>
            <a:r>
              <a:rPr lang="ru-RU" sz="2000" b="1" dirty="0">
                <a:solidFill>
                  <a:srgbClr val="800000"/>
                </a:solidFill>
                <a:effectLst>
                  <a:outerShdw blurRad="38100" dist="38100" dir="2700000" algn="tl">
                    <a:srgbClr val="000000">
                      <a:alpha val="43137"/>
                    </a:srgbClr>
                  </a:outerShdw>
                </a:effectLst>
                <a:latin typeface="Slavianskiy" pitchFamily="82" charset="0"/>
              </a:rPr>
              <a:t>- ветерки»</a:t>
            </a:r>
          </a:p>
          <a:p>
            <a:pPr algn="ctr"/>
            <a:r>
              <a:rPr lang="ru-RU" sz="2000" b="1" dirty="0">
                <a:solidFill>
                  <a:srgbClr val="800000"/>
                </a:solidFill>
                <a:effectLst>
                  <a:outerShdw blurRad="38100" dist="38100" dir="2700000" algn="tl">
                    <a:srgbClr val="000000">
                      <a:alpha val="43137"/>
                    </a:srgbClr>
                  </a:outerShdw>
                </a:effectLst>
                <a:latin typeface="Slavianskiy" pitchFamily="82" charset="0"/>
              </a:rPr>
              <a:t> «</a:t>
            </a:r>
            <a:r>
              <a:rPr lang="ru-RU" sz="2000" b="1" dirty="0" err="1">
                <a:solidFill>
                  <a:srgbClr val="800000"/>
                </a:solidFill>
                <a:effectLst>
                  <a:outerShdw blurRad="38100" dist="38100" dir="2700000" algn="tl">
                    <a:srgbClr val="000000">
                      <a:alpha val="43137"/>
                    </a:srgbClr>
                  </a:outerShdw>
                </a:effectLst>
                <a:latin typeface="Slavianskiy" pitchFamily="82" charset="0"/>
              </a:rPr>
              <a:t>Варма-варминеть</a:t>
            </a:r>
            <a:r>
              <a:rPr lang="ru-RU" sz="2000" b="1" dirty="0">
                <a:solidFill>
                  <a:srgbClr val="800000"/>
                </a:solidFill>
                <a:effectLst>
                  <a:outerShdw blurRad="38100" dist="38100" dir="2700000" algn="tl">
                    <a:srgbClr val="000000">
                      <a:alpha val="43137"/>
                    </a:srgbClr>
                  </a:outerShdw>
                </a:effectLst>
                <a:latin typeface="Slavianskiy" pitchFamily="82" charset="0"/>
              </a:rPr>
              <a:t>» (с бубном</a:t>
            </a:r>
            <a:r>
              <a:rPr lang="ru-RU" sz="2000" b="1" dirty="0" smtClean="0">
                <a:solidFill>
                  <a:srgbClr val="800000"/>
                </a:solidFill>
                <a:effectLst>
                  <a:outerShdw blurRad="38100" dist="38100" dir="2700000" algn="tl">
                    <a:srgbClr val="000000">
                      <a:alpha val="43137"/>
                    </a:srgbClr>
                  </a:outerShdw>
                </a:effectLst>
                <a:latin typeface="Slavianskiy" pitchFamily="82" charset="0"/>
              </a:rPr>
              <a:t>) </a:t>
            </a:r>
            <a:endParaRPr lang="ru-RU" sz="2000" b="1" dirty="0">
              <a:solidFill>
                <a:srgbClr val="800000"/>
              </a:solidFill>
              <a:effectLst>
                <a:outerShdw blurRad="38100" dist="38100" dir="2700000" algn="tl">
                  <a:srgbClr val="000000">
                    <a:alpha val="43137"/>
                  </a:srgbClr>
                </a:outerShdw>
              </a:effectLst>
              <a:latin typeface="Slavianskiy" pitchFamily="82" charset="0"/>
            </a:endParaRPr>
          </a:p>
          <a:p>
            <a:endParaRPr lang="ru-RU" sz="2000" b="1" dirty="0">
              <a:solidFill>
                <a:srgbClr val="800000"/>
              </a:solidFill>
              <a:effectLst>
                <a:outerShdw blurRad="38100" dist="38100" dir="2700000" algn="tl">
                  <a:srgbClr val="000000">
                    <a:alpha val="43137"/>
                  </a:srgbClr>
                </a:outerShdw>
              </a:effectLst>
              <a:latin typeface="Slavianskiy" pitchFamily="82" charset="0"/>
            </a:endParaRPr>
          </a:p>
          <a:p>
            <a:r>
              <a:rPr lang="ru-RU" sz="1400" b="1" dirty="0">
                <a:latin typeface="Arial Narrow" pitchFamily="34" charset="0"/>
              </a:rPr>
              <a:t>Содержание и правила </a:t>
            </a:r>
            <a:r>
              <a:rPr lang="ru-RU" sz="1400" b="1" dirty="0" smtClean="0">
                <a:latin typeface="Arial Narrow" pitchFamily="34" charset="0"/>
              </a:rPr>
              <a:t>игры:</a:t>
            </a:r>
            <a:endParaRPr lang="ru-RU" sz="1400" b="1" dirty="0">
              <a:latin typeface="Arial Narrow" pitchFamily="34" charset="0"/>
            </a:endParaRPr>
          </a:p>
          <a:p>
            <a:r>
              <a:rPr lang="ru-RU" sz="1400" dirty="0">
                <a:latin typeface="Arial Narrow" pitchFamily="34" charset="0"/>
              </a:rPr>
              <a:t>Считалкой выбирают ведущего игры «ветра», остальные играющие - «ветерки». Ведущий начинает звенеть бубном. Если бубен звенит сильно, то «ветерки» быстро бегают по участку, сильно махая руками. Если бубен звенит тихо, то «ветерки» медленно кружатся на месте и красиво, изящно машут руками. Тот, кто неверно выполняет правила игры - исключается. Повторять игру можно 3-4 раза</a:t>
            </a:r>
          </a:p>
        </p:txBody>
      </p:sp>
      <p:pic>
        <p:nvPicPr>
          <p:cNvPr id="5" name="Рисунок 4"/>
          <p:cNvPicPr>
            <a:picLocks noChangeAspect="1"/>
          </p:cNvPicPr>
          <p:nvPr/>
        </p:nvPicPr>
        <p:blipFill>
          <a:blip r:embed="rId5" cstate="email">
            <a:extLst>
              <a:ext uri="{BEBA8EAE-BF5A-486C-A8C5-ECC9F3942E4B}">
                <a14:imgProps xmlns:a14="http://schemas.microsoft.com/office/drawing/2010/main">
                  <a14:imgLayer r:embed="rId6">
                    <a14:imgEffect>
                      <a14:backgroundRemoval t="1923" b="99476" l="1067" r="100000"/>
                    </a14:imgEffect>
                  </a14:imgLayer>
                </a14:imgProps>
              </a:ext>
              <a:ext uri="{28A0092B-C50C-407E-A947-70E740481C1C}">
                <a14:useLocalDpi xmlns:a14="http://schemas.microsoft.com/office/drawing/2010/main"/>
              </a:ext>
            </a:extLst>
          </a:blip>
          <a:stretch>
            <a:fillRect/>
          </a:stretch>
        </p:blipFill>
        <p:spPr>
          <a:xfrm>
            <a:off x="5825288" y="1683568"/>
            <a:ext cx="3256098" cy="2483318"/>
          </a:xfrm>
          <a:prstGeom prst="rect">
            <a:avLst/>
          </a:prstGeom>
        </p:spPr>
      </p:pic>
      <p:pic>
        <p:nvPicPr>
          <p:cNvPr id="7" name="Рисунок 6"/>
          <p:cNvPicPr>
            <a:picLocks noChangeAspect="1"/>
          </p:cNvPicPr>
          <p:nvPr/>
        </p:nvPicPr>
        <p:blipFill>
          <a:blip r:embed="rId7" cstate="email">
            <a:extLst>
              <a:ext uri="{BEBA8EAE-BF5A-486C-A8C5-ECC9F3942E4B}">
                <a14:imgProps xmlns:a14="http://schemas.microsoft.com/office/drawing/2010/main">
                  <a14:imgLayer r:embed="rId8">
                    <a14:imgEffect>
                      <a14:backgroundRemoval t="5451" b="95388" l="26563" r="100000"/>
                    </a14:imgEffect>
                  </a14:imgLayer>
                </a14:imgProps>
              </a:ext>
              <a:ext uri="{28A0092B-C50C-407E-A947-70E740481C1C}">
                <a14:useLocalDpi xmlns:a14="http://schemas.microsoft.com/office/drawing/2010/main"/>
              </a:ext>
            </a:extLst>
          </a:blip>
          <a:stretch>
            <a:fillRect/>
          </a:stretch>
        </p:blipFill>
        <p:spPr>
          <a:xfrm flipH="1">
            <a:off x="330120" y="3117657"/>
            <a:ext cx="3638910" cy="1695078"/>
          </a:xfrm>
          <a:prstGeom prst="rect">
            <a:avLst/>
          </a:prstGeom>
        </p:spPr>
      </p:pic>
      <p:pic>
        <p:nvPicPr>
          <p:cNvPr id="8" name="Рисунок 7"/>
          <p:cNvPicPr>
            <a:picLocks noChangeAspect="1"/>
          </p:cNvPicPr>
          <p:nvPr/>
        </p:nvPicPr>
        <p:blipFill>
          <a:blip r:embed="rId9" cstate="email">
            <a:extLst>
              <a:ext uri="{BEBA8EAE-BF5A-486C-A8C5-ECC9F3942E4B}">
                <a14:imgProps xmlns:a14="http://schemas.microsoft.com/office/drawing/2010/main">
                  <a14:imgLayer r:embed="rId10">
                    <a14:imgEffect>
                      <a14:backgroundRemoval t="2889" b="92000" l="7335" r="94866"/>
                    </a14:imgEffect>
                  </a14:imgLayer>
                </a14:imgProps>
              </a:ext>
              <a:ext uri="{28A0092B-C50C-407E-A947-70E740481C1C}">
                <a14:useLocalDpi xmlns:a14="http://schemas.microsoft.com/office/drawing/2010/main"/>
              </a:ext>
            </a:extLst>
          </a:blip>
          <a:stretch>
            <a:fillRect/>
          </a:stretch>
        </p:blipFill>
        <p:spPr>
          <a:xfrm>
            <a:off x="3102013" y="3243860"/>
            <a:ext cx="2365657" cy="2602801"/>
          </a:xfrm>
          <a:prstGeom prst="rect">
            <a:avLst/>
          </a:prstGeom>
        </p:spPr>
      </p:pic>
    </p:spTree>
    <p:extLst>
      <p:ext uri="{BB962C8B-B14F-4D97-AF65-F5344CB8AC3E}">
        <p14:creationId xmlns:p14="http://schemas.microsoft.com/office/powerpoint/2010/main" val="36263540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1" y="0"/>
            <a:ext cx="9139938" cy="6858000"/>
          </a:xfrm>
          <a:prstGeom prst="rect">
            <a:avLst/>
          </a:prstGeom>
        </p:spPr>
      </p:pic>
      <p:pic>
        <p:nvPicPr>
          <p:cNvPr id="1331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0671" y="92136"/>
            <a:ext cx="1560513" cy="134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31" y="5656263"/>
            <a:ext cx="9144000"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85999" y="335846"/>
            <a:ext cx="5851003" cy="3693319"/>
          </a:xfrm>
          <a:prstGeom prst="rect">
            <a:avLst/>
          </a:prstGeom>
        </p:spPr>
        <p:txBody>
          <a:bodyPr wrap="square">
            <a:spAutoFit/>
          </a:bodyPr>
          <a:lstStyle/>
          <a:p>
            <a:pPr algn="ctr"/>
            <a:r>
              <a:rPr lang="ru-RU" sz="2000" b="1" dirty="0" smtClean="0">
                <a:solidFill>
                  <a:srgbClr val="800000"/>
                </a:solidFill>
                <a:effectLst>
                  <a:outerShdw blurRad="38100" dist="38100" dir="2700000" algn="tl">
                    <a:srgbClr val="000000">
                      <a:alpha val="43137"/>
                    </a:srgbClr>
                  </a:outerShdw>
                </a:effectLst>
                <a:latin typeface="Slavianskiy" pitchFamily="82" charset="0"/>
              </a:rPr>
              <a:t>«Курочки»</a:t>
            </a:r>
            <a:endParaRPr lang="ru-RU" sz="2000" b="1" dirty="0">
              <a:solidFill>
                <a:srgbClr val="800000"/>
              </a:solidFill>
              <a:effectLst>
                <a:outerShdw blurRad="38100" dist="38100" dir="2700000" algn="tl">
                  <a:srgbClr val="000000">
                    <a:alpha val="43137"/>
                  </a:srgbClr>
                </a:outerShdw>
              </a:effectLst>
              <a:latin typeface="Slavianskiy" pitchFamily="82" charset="0"/>
            </a:endParaRPr>
          </a:p>
          <a:p>
            <a:pPr algn="ctr"/>
            <a:r>
              <a:rPr lang="ru-RU" sz="2000" b="1" dirty="0">
                <a:solidFill>
                  <a:srgbClr val="800000"/>
                </a:solidFill>
                <a:effectLst>
                  <a:outerShdw blurRad="38100" dist="38100" dir="2700000" algn="tl">
                    <a:srgbClr val="000000">
                      <a:alpha val="43137"/>
                    </a:srgbClr>
                  </a:outerShdw>
                </a:effectLst>
                <a:latin typeface="Slavianskiy" pitchFamily="82" charset="0"/>
              </a:rPr>
              <a:t>(«</a:t>
            </a:r>
            <a:r>
              <a:rPr lang="ru-RU" sz="2000" b="1" dirty="0" err="1">
                <a:solidFill>
                  <a:srgbClr val="800000"/>
                </a:solidFill>
                <a:effectLst>
                  <a:outerShdw blurRad="38100" dist="38100" dir="2700000" algn="tl">
                    <a:srgbClr val="000000">
                      <a:alpha val="43137"/>
                    </a:srgbClr>
                  </a:outerShdw>
                </a:effectLst>
                <a:latin typeface="Slavianskiy" pitchFamily="82" charset="0"/>
              </a:rPr>
              <a:t>Сараскесэ</a:t>
            </a:r>
            <a:r>
              <a:rPr lang="ru-RU" sz="2000" b="1" dirty="0">
                <a:solidFill>
                  <a:srgbClr val="800000"/>
                </a:solidFill>
                <a:effectLst>
                  <a:outerShdw blurRad="38100" dist="38100" dir="2700000" algn="tl">
                    <a:srgbClr val="000000">
                      <a:alpha val="43137"/>
                    </a:srgbClr>
                  </a:outerShdw>
                </a:effectLst>
                <a:latin typeface="Slavianskiy" pitchFamily="82" charset="0"/>
              </a:rPr>
              <a:t>» - </a:t>
            </a:r>
            <a:r>
              <a:rPr lang="ru-RU" sz="2000" b="1" dirty="0" err="1">
                <a:solidFill>
                  <a:srgbClr val="800000"/>
                </a:solidFill>
                <a:effectLst>
                  <a:outerShdw blurRad="38100" dist="38100" dir="2700000" algn="tl">
                    <a:srgbClr val="000000">
                      <a:alpha val="43137"/>
                    </a:srgbClr>
                  </a:outerShdw>
                </a:effectLst>
                <a:latin typeface="Slavianskiy" pitchFamily="82" charset="0"/>
              </a:rPr>
              <a:t>эрз</a:t>
            </a:r>
            <a:r>
              <a:rPr lang="ru-RU" sz="2000" b="1" dirty="0">
                <a:solidFill>
                  <a:srgbClr val="800000"/>
                </a:solidFill>
                <a:effectLst>
                  <a:outerShdw blurRad="38100" dist="38100" dir="2700000" algn="tl">
                    <a:srgbClr val="000000">
                      <a:alpha val="43137"/>
                    </a:srgbClr>
                  </a:outerShdw>
                </a:effectLst>
                <a:latin typeface="Slavianskiy" pitchFamily="82" charset="0"/>
              </a:rPr>
              <a:t>., «</a:t>
            </a:r>
            <a:r>
              <a:rPr lang="ru-RU" sz="2000" b="1" dirty="0" err="1">
                <a:solidFill>
                  <a:srgbClr val="800000"/>
                </a:solidFill>
                <a:effectLst>
                  <a:outerShdw blurRad="38100" dist="38100" dir="2700000" algn="tl">
                    <a:srgbClr val="000000">
                      <a:alpha val="43137"/>
                    </a:srgbClr>
                  </a:outerShdw>
                </a:effectLst>
                <a:latin typeface="Slavianskiy" pitchFamily="82" charset="0"/>
              </a:rPr>
              <a:t>Сараскакс</a:t>
            </a:r>
            <a:r>
              <a:rPr lang="ru-RU" sz="2000" b="1" dirty="0">
                <a:solidFill>
                  <a:srgbClr val="800000"/>
                </a:solidFill>
                <a:effectLst>
                  <a:outerShdw blurRad="38100" dist="38100" dir="2700000" algn="tl">
                    <a:srgbClr val="000000">
                      <a:alpha val="43137"/>
                    </a:srgbClr>
                  </a:outerShdw>
                </a:effectLst>
                <a:latin typeface="Slavianskiy" pitchFamily="82" charset="0"/>
              </a:rPr>
              <a:t>» - мокш.)</a:t>
            </a:r>
          </a:p>
          <a:p>
            <a:endParaRPr lang="ru-RU" dirty="0"/>
          </a:p>
          <a:p>
            <a:r>
              <a:rPr lang="ru-RU" sz="1400" b="1" dirty="0" smtClean="0">
                <a:latin typeface="Arial Narrow" pitchFamily="34" charset="0"/>
              </a:rPr>
              <a:t>Ход игры: </a:t>
            </a:r>
            <a:r>
              <a:rPr lang="ru-RU" sz="1400" dirty="0" smtClean="0">
                <a:latin typeface="Arial Narrow" pitchFamily="34" charset="0"/>
              </a:rPr>
              <a:t>Играющие </a:t>
            </a:r>
            <a:r>
              <a:rPr lang="ru-RU" sz="1400" dirty="0">
                <a:latin typeface="Arial Narrow" pitchFamily="34" charset="0"/>
              </a:rPr>
              <a:t>делятся на две группы. Дети – курочки, усевшись на траву, образуют круг. За каждой курочкой стоит игрок – хозяин курочки. Водящий ходит по кругу и решает, у кого взять курочку. Подходит к одной из них и трогает её за голову. Сразу же водящий и хозяин курочки пускаются бежать наперегонки по кругу. Кто из них прибежит первым, тот и становится хозяином, а оставшийся становится водящим. Игра продолжается.</a:t>
            </a:r>
          </a:p>
          <a:p>
            <a:endParaRPr lang="ru-RU" sz="1400" dirty="0">
              <a:latin typeface="Arial Narrow" pitchFamily="34" charset="0"/>
            </a:endParaRPr>
          </a:p>
          <a:p>
            <a:r>
              <a:rPr lang="ru-RU" sz="1400" b="1" dirty="0">
                <a:latin typeface="Arial Narrow" pitchFamily="34" charset="0"/>
              </a:rPr>
              <a:t>Правила </a:t>
            </a:r>
            <a:r>
              <a:rPr lang="ru-RU" sz="1400" b="1" dirty="0" smtClean="0">
                <a:latin typeface="Arial Narrow" pitchFamily="34" charset="0"/>
              </a:rPr>
              <a:t>игры: </a:t>
            </a:r>
            <a:r>
              <a:rPr lang="ru-RU" sz="1400" dirty="0">
                <a:latin typeface="Arial Narrow" pitchFamily="34" charset="0"/>
              </a:rPr>
              <a:t>Нельзя мешать бегающим вокруг играющих. Хозяином будет тот, кто первым займёт место. Бежать наперегонки можно только после того, как водящий дотронется рукой до курочки.</a:t>
            </a:r>
          </a:p>
          <a:p>
            <a:endParaRPr lang="ru-RU" dirty="0"/>
          </a:p>
          <a:p>
            <a:endParaRPr lang="ru-RU" dirty="0"/>
          </a:p>
        </p:txBody>
      </p:sp>
      <p:pic>
        <p:nvPicPr>
          <p:cNvPr id="4" name="Рисунок 3"/>
          <p:cNvPicPr>
            <a:picLocks noChangeAspect="1"/>
          </p:cNvPicPr>
          <p:nvPr/>
        </p:nvPicPr>
        <p:blipFill>
          <a:blip r:embed="rId5" cstate="email">
            <a:extLst>
              <a:ext uri="{BEBA8EAE-BF5A-486C-A8C5-ECC9F3942E4B}">
                <a14:imgProps xmlns:a14="http://schemas.microsoft.com/office/drawing/2010/main">
                  <a14:imgLayer r:embed="rId6">
                    <a14:imgEffect>
                      <a14:backgroundRemoval t="0" b="100000" l="0" r="99118"/>
                    </a14:imgEffect>
                  </a14:imgLayer>
                </a14:imgProps>
              </a:ext>
              <a:ext uri="{28A0092B-C50C-407E-A947-70E740481C1C}">
                <a14:useLocalDpi xmlns:a14="http://schemas.microsoft.com/office/drawing/2010/main"/>
              </a:ext>
            </a:extLst>
          </a:blip>
          <a:stretch>
            <a:fillRect/>
          </a:stretch>
        </p:blipFill>
        <p:spPr>
          <a:xfrm>
            <a:off x="16878" y="1439923"/>
            <a:ext cx="5194622" cy="4247368"/>
          </a:xfrm>
          <a:prstGeom prst="rect">
            <a:avLst/>
          </a:prstGeom>
        </p:spPr>
      </p:pic>
    </p:spTree>
    <p:extLst>
      <p:ext uri="{BB962C8B-B14F-4D97-AF65-F5344CB8AC3E}">
        <p14:creationId xmlns:p14="http://schemas.microsoft.com/office/powerpoint/2010/main" val="4504800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Прямоугольник 2"/>
          <p:cNvSpPr/>
          <p:nvPr/>
        </p:nvSpPr>
        <p:spPr>
          <a:xfrm>
            <a:off x="1324707" y="479866"/>
            <a:ext cx="5955323" cy="3785652"/>
          </a:xfrm>
          <a:prstGeom prst="rect">
            <a:avLst/>
          </a:prstGeom>
        </p:spPr>
        <p:txBody>
          <a:bodyPr wrap="square">
            <a:spAutoFit/>
          </a:bodyPr>
          <a:lstStyle/>
          <a:p>
            <a:pPr lvl="0" algn="ctr"/>
            <a:r>
              <a:rPr lang="ru-RU" sz="8000" b="1" dirty="0" smtClean="0">
                <a:ln w="9525">
                  <a:solidFill>
                    <a:srgbClr val="251B02"/>
                  </a:solidFill>
                </a:ln>
                <a:solidFill>
                  <a:srgbClr val="C00000"/>
                </a:solidFill>
                <a:effectLst>
                  <a:outerShdw blurRad="38100" dist="38100" dir="2700000" algn="tl">
                    <a:srgbClr val="000000">
                      <a:alpha val="43137"/>
                    </a:srgbClr>
                  </a:outerShdw>
                </a:effectLst>
                <a:latin typeface="Slavianskiy" pitchFamily="82" charset="0"/>
                <a:ea typeface="Tahoma" panose="020B0604030504040204" pitchFamily="34" charset="0"/>
                <a:cs typeface="Tahoma" panose="020B0604030504040204" pitchFamily="34" charset="0"/>
              </a:rPr>
              <a:t>Чувашские</a:t>
            </a:r>
            <a:endParaRPr lang="ru-RU" sz="8000" b="1" dirty="0">
              <a:ln w="9525">
                <a:solidFill>
                  <a:srgbClr val="251B02"/>
                </a:solidFill>
              </a:ln>
              <a:solidFill>
                <a:srgbClr val="C00000"/>
              </a:solidFill>
              <a:effectLst>
                <a:outerShdw blurRad="38100" dist="38100" dir="2700000" algn="tl">
                  <a:srgbClr val="000000">
                    <a:alpha val="43137"/>
                  </a:srgbClr>
                </a:outerShdw>
              </a:effectLst>
              <a:latin typeface="Slavianskiy" pitchFamily="82" charset="0"/>
              <a:ea typeface="Tahoma" panose="020B0604030504040204" pitchFamily="34" charset="0"/>
              <a:cs typeface="Tahoma" panose="020B0604030504040204" pitchFamily="34" charset="0"/>
            </a:endParaRPr>
          </a:p>
          <a:p>
            <a:pPr lvl="0" algn="ctr"/>
            <a:r>
              <a:rPr lang="ru-RU" sz="8000" b="1" dirty="0">
                <a:ln w="9525">
                  <a:solidFill>
                    <a:srgbClr val="251B02"/>
                  </a:solidFill>
                </a:ln>
                <a:solidFill>
                  <a:srgbClr val="C00000"/>
                </a:solidFill>
                <a:effectLst>
                  <a:outerShdw blurRad="38100" dist="38100" dir="2700000" algn="tl">
                    <a:srgbClr val="000000">
                      <a:alpha val="43137"/>
                    </a:srgbClr>
                  </a:outerShdw>
                </a:effectLst>
                <a:latin typeface="Slavianskiy" pitchFamily="82" charset="0"/>
                <a:ea typeface="Tahoma" panose="020B0604030504040204" pitchFamily="34" charset="0"/>
                <a:cs typeface="Tahoma" panose="020B0604030504040204" pitchFamily="34" charset="0"/>
              </a:rPr>
              <a:t>народные игры</a:t>
            </a:r>
          </a:p>
        </p:txBody>
      </p:sp>
      <p:pic>
        <p:nvPicPr>
          <p:cNvPr id="921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80030" y="2372692"/>
            <a:ext cx="1743075"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5400000">
            <a:off x="1307091" y="4319923"/>
            <a:ext cx="1230988" cy="384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739662" y="5644407"/>
            <a:ext cx="3846513"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b="-2975"/>
          <a:stretch/>
        </p:blipFill>
        <p:spPr bwMode="auto">
          <a:xfrm>
            <a:off x="7439217" y="5644407"/>
            <a:ext cx="1704784"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91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0323" y="223105"/>
            <a:ext cx="1676400"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85292" y="409736"/>
            <a:ext cx="4572000" cy="4370427"/>
          </a:xfrm>
          <a:prstGeom prst="rect">
            <a:avLst/>
          </a:prstGeom>
        </p:spPr>
        <p:txBody>
          <a:bodyPr>
            <a:spAutoFit/>
          </a:bodyPr>
          <a:lstStyle/>
          <a:p>
            <a:pPr algn="ctr"/>
            <a:r>
              <a:rPr lang="ru-RU" sz="2000" b="1" dirty="0">
                <a:solidFill>
                  <a:srgbClr val="FF0000"/>
                </a:solidFill>
                <a:effectLst>
                  <a:outerShdw blurRad="38100" dist="38100" dir="2700000" algn="tl">
                    <a:srgbClr val="000000">
                      <a:alpha val="43137"/>
                    </a:srgbClr>
                  </a:outerShdw>
                </a:effectLst>
                <a:latin typeface="Slavianskiy" pitchFamily="82" charset="0"/>
              </a:rPr>
              <a:t>Кого вам? (Тили-рам?) </a:t>
            </a:r>
            <a:endParaRPr lang="ru-RU" sz="2000" b="1" dirty="0" smtClean="0">
              <a:solidFill>
                <a:srgbClr val="FF0000"/>
              </a:solidFill>
              <a:effectLst>
                <a:outerShdw blurRad="38100" dist="38100" dir="2700000" algn="tl">
                  <a:srgbClr val="000000">
                    <a:alpha val="43137"/>
                  </a:srgbClr>
                </a:outerShdw>
              </a:effectLst>
              <a:latin typeface="Slavianskiy" pitchFamily="82" charset="0"/>
            </a:endParaRPr>
          </a:p>
          <a:p>
            <a:pPr algn="ctr"/>
            <a:endParaRPr lang="ru-RU" sz="2000" b="1" dirty="0" smtClean="0">
              <a:solidFill>
                <a:srgbClr val="FF0000"/>
              </a:solidFill>
              <a:effectLst>
                <a:outerShdw blurRad="38100" dist="38100" dir="2700000" algn="tl">
                  <a:srgbClr val="000000">
                    <a:alpha val="43137"/>
                  </a:srgbClr>
                </a:outerShdw>
              </a:effectLst>
              <a:latin typeface="Slavianskiy" pitchFamily="82" charset="0"/>
            </a:endParaRPr>
          </a:p>
          <a:p>
            <a:r>
              <a:rPr lang="ru-RU" sz="1400" b="1" dirty="0" smtClean="0">
                <a:latin typeface="Arial Narrow" pitchFamily="34" charset="0"/>
              </a:rPr>
              <a:t>Цель</a:t>
            </a:r>
            <a:r>
              <a:rPr lang="ru-RU" sz="1400" b="1" dirty="0">
                <a:latin typeface="Arial Narrow" pitchFamily="34" charset="0"/>
              </a:rPr>
              <a:t>:</a:t>
            </a:r>
            <a:r>
              <a:rPr lang="ru-RU" sz="1400" dirty="0">
                <a:latin typeface="Arial Narrow" pitchFamily="34" charset="0"/>
              </a:rPr>
              <a:t> Упражнять в умении быстро набирать скорость; развивать ловкость, быстроту. выносливость.</a:t>
            </a:r>
          </a:p>
          <a:p>
            <a:r>
              <a:rPr lang="ru-RU" sz="1400" b="1" dirty="0">
                <a:latin typeface="Arial Narrow" pitchFamily="34" charset="0"/>
              </a:rPr>
              <a:t>Ход игры: </a:t>
            </a:r>
            <a:r>
              <a:rPr lang="ru-RU" sz="1400" dirty="0">
                <a:latin typeface="Arial Narrow" pitchFamily="34" charset="0"/>
              </a:rPr>
              <a:t>в игре участвуют две команды. Игроки обеих команд строятся лицом друг к другу на расстоянии 10 - 15 м. Первая команда говорит хором: «Тили-рам, тили-рам?» («Кого вам, кого вам?») Другая команда называет любого игрока из первой команды. Он бежит и старается грудью или плечом прорвать цепь второй команды, взявшейся за руки. Потом команды меняются ролями. После вызовов команды перетягивают друг друга через черту.</a:t>
            </a:r>
          </a:p>
          <a:p>
            <a:r>
              <a:rPr lang="ru-RU" sz="1400" b="1" dirty="0">
                <a:latin typeface="Arial Narrow" pitchFamily="34" charset="0"/>
              </a:rPr>
              <a:t>Правила игры: </a:t>
            </a:r>
            <a:r>
              <a:rPr lang="ru-RU" sz="1400" dirty="0">
                <a:latin typeface="Arial Narrow" pitchFamily="34" charset="0"/>
              </a:rPr>
              <a:t>если бегущему удается прорвать цепь другой команды, то он уводит в свою команду одного из двух игроков, между которыми прорвался. Если бегущий не прорвал цепь другой команды, то он сам остается в этой команде. Заранее, до начала игры, устанавливается количество вызовов команд. Победившая команда определяется после перетягивания каната.</a:t>
            </a:r>
          </a:p>
        </p:txBody>
      </p:sp>
      <p:pic>
        <p:nvPicPr>
          <p:cNvPr id="205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5626100"/>
            <a:ext cx="3846513"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07941" y="5626100"/>
            <a:ext cx="3846513"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546694" y="5606528"/>
            <a:ext cx="1597306"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8964" b="100000" l="0" r="100000"/>
                    </a14:imgEffect>
                  </a14:imgLayer>
                </a14:imgProps>
              </a:ext>
              <a:ext uri="{28A0092B-C50C-407E-A947-70E740481C1C}">
                <a14:useLocalDpi xmlns:a14="http://schemas.microsoft.com/office/drawing/2010/main"/>
              </a:ext>
            </a:extLst>
          </a:blip>
          <a:srcRect r="-1"/>
          <a:stretch/>
        </p:blipFill>
        <p:spPr>
          <a:xfrm>
            <a:off x="6006013" y="3518704"/>
            <a:ext cx="3137985" cy="2087823"/>
          </a:xfrm>
          <a:prstGeom prst="rect">
            <a:avLst/>
          </a:prstGeom>
        </p:spPr>
      </p:pic>
      <p:pic>
        <p:nvPicPr>
          <p:cNvPr id="5" name="Рисунок 4"/>
          <p:cNvPicPr>
            <a:picLocks noChangeAspect="1"/>
          </p:cNvPicPr>
          <p:nvPr/>
        </p:nvPicPr>
        <p:blipFill>
          <a:blip r:embed="rId8" cstate="email">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a:ext>
            </a:extLst>
          </a:blip>
          <a:stretch>
            <a:fillRect/>
          </a:stretch>
        </p:blipFill>
        <p:spPr>
          <a:xfrm rot="11466298" flipH="1">
            <a:off x="361865" y="3646343"/>
            <a:ext cx="2288286" cy="1484526"/>
          </a:xfrm>
          <a:prstGeom prst="rect">
            <a:avLst/>
          </a:prstGeom>
        </p:spPr>
      </p:pic>
    </p:spTree>
    <p:extLst>
      <p:ext uri="{BB962C8B-B14F-4D97-AF65-F5344CB8AC3E}">
        <p14:creationId xmlns:p14="http://schemas.microsoft.com/office/powerpoint/2010/main" val="23158286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9616" y="187936"/>
            <a:ext cx="1676400"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86000" y="484160"/>
            <a:ext cx="4572000" cy="3508653"/>
          </a:xfrm>
          <a:prstGeom prst="rect">
            <a:avLst/>
          </a:prstGeom>
        </p:spPr>
        <p:txBody>
          <a:bodyPr>
            <a:spAutoFit/>
          </a:bodyPr>
          <a:lstStyle/>
          <a:p>
            <a:pPr algn="ctr"/>
            <a:r>
              <a:rPr lang="ru-RU" sz="2000" b="1" dirty="0" smtClean="0">
                <a:solidFill>
                  <a:srgbClr val="FF0000"/>
                </a:solidFill>
                <a:effectLst>
                  <a:outerShdw blurRad="38100" dist="38100" dir="2700000" algn="tl">
                    <a:srgbClr val="000000">
                      <a:alpha val="43137"/>
                    </a:srgbClr>
                  </a:outerShdw>
                </a:effectLst>
                <a:latin typeface="Slavianskiy" pitchFamily="82" charset="0"/>
              </a:rPr>
              <a:t>Игра «Рыбки </a:t>
            </a:r>
            <a:r>
              <a:rPr lang="ru-RU" sz="2000" b="1" dirty="0">
                <a:solidFill>
                  <a:srgbClr val="FF0000"/>
                </a:solidFill>
                <a:effectLst>
                  <a:outerShdw blurRad="38100" dist="38100" dir="2700000" algn="tl">
                    <a:srgbClr val="000000">
                      <a:alpha val="43137"/>
                    </a:srgbClr>
                  </a:outerShdw>
                </a:effectLst>
                <a:latin typeface="Slavianskiy" pitchFamily="82" charset="0"/>
              </a:rPr>
              <a:t>(Пула</a:t>
            </a:r>
            <a:r>
              <a:rPr lang="ru-RU" sz="2000" b="1" dirty="0" smtClean="0">
                <a:solidFill>
                  <a:srgbClr val="FF0000"/>
                </a:solidFill>
                <a:effectLst>
                  <a:outerShdw blurRad="38100" dist="38100" dir="2700000" algn="tl">
                    <a:srgbClr val="000000">
                      <a:alpha val="43137"/>
                    </a:srgbClr>
                  </a:outerShdw>
                </a:effectLst>
                <a:latin typeface="Slavianskiy" pitchFamily="82" charset="0"/>
              </a:rPr>
              <a:t>)»</a:t>
            </a:r>
          </a:p>
          <a:p>
            <a:endParaRPr lang="ru-RU" sz="2000" b="1" dirty="0">
              <a:solidFill>
                <a:srgbClr val="FF0000"/>
              </a:solidFill>
              <a:effectLst>
                <a:outerShdw blurRad="38100" dist="38100" dir="2700000" algn="tl">
                  <a:srgbClr val="000000">
                    <a:alpha val="43137"/>
                  </a:srgbClr>
                </a:outerShdw>
              </a:effectLst>
              <a:latin typeface="Slavianskiy" pitchFamily="82" charset="0"/>
            </a:endParaRPr>
          </a:p>
          <a:p>
            <a:r>
              <a:rPr lang="ru-RU" sz="1400" b="1" dirty="0">
                <a:latin typeface="Arial Narrow" pitchFamily="34" charset="0"/>
              </a:rPr>
              <a:t>Цель: </a:t>
            </a:r>
            <a:r>
              <a:rPr lang="ru-RU" sz="1400" dirty="0">
                <a:latin typeface="Arial Narrow" pitchFamily="34" charset="0"/>
              </a:rPr>
              <a:t>Упражнять в умении ускоряться; развивать скоростные качества, пространственную ориентировку, ловкость.</a:t>
            </a:r>
          </a:p>
          <a:p>
            <a:r>
              <a:rPr lang="ru-RU" sz="1400" b="1" dirty="0">
                <a:latin typeface="Arial Narrow" pitchFamily="34" charset="0"/>
              </a:rPr>
              <a:t>Ход игры: </a:t>
            </a:r>
            <a:r>
              <a:rPr lang="ru-RU" sz="1400" dirty="0">
                <a:latin typeface="Arial Narrow" pitchFamily="34" charset="0"/>
              </a:rPr>
              <a:t>на площадке чертят или вытаптывают в снегу две линии на расстоянии 10 - 15 м друг от друга. По считалке выбирается водящий - акула. Остальные игроки делятся на две команды и становятся лицом друг к другу за противоположными линиями. По сигналу играющие одновременно перебегают с одной черты на другую. В это время акула салит перебегающих. Объявляется счет осаленных из каждой команды.</a:t>
            </a:r>
          </a:p>
          <a:p>
            <a:r>
              <a:rPr lang="ru-RU" sz="1400" b="1" dirty="0">
                <a:latin typeface="Arial Narrow" pitchFamily="34" charset="0"/>
              </a:rPr>
              <a:t>Правила игры: </a:t>
            </a:r>
            <a:r>
              <a:rPr lang="ru-RU" sz="1400" dirty="0">
                <a:latin typeface="Arial Narrow" pitchFamily="34" charset="0"/>
              </a:rPr>
              <a:t>перебежка начинается по сигналу. Проигрывает команда, в которой осалено условленное число игроков, например пять. Осаленные не выбывают из игры.</a:t>
            </a:r>
          </a:p>
        </p:txBody>
      </p:sp>
      <p:pic>
        <p:nvPicPr>
          <p:cNvPr id="307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5626100"/>
            <a:ext cx="3846513"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85500" y="5626100"/>
            <a:ext cx="3846513"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257327" y="5626100"/>
            <a:ext cx="1886673"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85994" y="2574437"/>
            <a:ext cx="2286263" cy="2484693"/>
          </a:xfrm>
          <a:prstGeom prst="rect">
            <a:avLst/>
          </a:prstGeom>
        </p:spPr>
      </p:pic>
      <p:pic>
        <p:nvPicPr>
          <p:cNvPr id="4" name="Рисунок 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0" y="1886674"/>
            <a:ext cx="2327270" cy="3589042"/>
          </a:xfrm>
          <a:prstGeom prst="rect">
            <a:avLst/>
          </a:prstGeom>
        </p:spPr>
      </p:pic>
      <p:pic>
        <p:nvPicPr>
          <p:cNvPr id="7" name="Рисунок 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086431" y="373285"/>
            <a:ext cx="1663763" cy="1545220"/>
          </a:xfrm>
          <a:prstGeom prst="rect">
            <a:avLst/>
          </a:prstGeom>
        </p:spPr>
      </p:pic>
    </p:spTree>
    <p:extLst>
      <p:ext uri="{BB962C8B-B14F-4D97-AF65-F5344CB8AC3E}">
        <p14:creationId xmlns:p14="http://schemas.microsoft.com/office/powerpoint/2010/main" val="7598665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0323" y="117598"/>
            <a:ext cx="1676400"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987061" y="471568"/>
            <a:ext cx="5169877" cy="3477875"/>
          </a:xfrm>
          <a:prstGeom prst="rect">
            <a:avLst/>
          </a:prstGeom>
        </p:spPr>
        <p:txBody>
          <a:bodyPr wrap="square">
            <a:spAutoFit/>
          </a:bodyPr>
          <a:lstStyle/>
          <a:p>
            <a:pPr algn="ctr"/>
            <a:r>
              <a:rPr lang="ru-RU" sz="2000" b="1" dirty="0">
                <a:solidFill>
                  <a:srgbClr val="FF0000"/>
                </a:solidFill>
                <a:effectLst>
                  <a:outerShdw blurRad="38100" dist="38100" dir="2700000" algn="tl">
                    <a:srgbClr val="000000">
                      <a:alpha val="43137"/>
                    </a:srgbClr>
                  </a:outerShdw>
                </a:effectLst>
                <a:latin typeface="Slavianskiy" pitchFamily="82" charset="0"/>
              </a:rPr>
              <a:t>Хищник в море (</a:t>
            </a:r>
            <a:r>
              <a:rPr lang="ru-RU" sz="2000" b="1" dirty="0" err="1">
                <a:solidFill>
                  <a:srgbClr val="FF0000"/>
                </a:solidFill>
                <a:effectLst>
                  <a:outerShdw blurRad="38100" dist="38100" dir="2700000" algn="tl">
                    <a:srgbClr val="000000">
                      <a:alpha val="43137"/>
                    </a:srgbClr>
                  </a:outerShdw>
                </a:effectLst>
                <a:latin typeface="Slavianskiy" pitchFamily="82" charset="0"/>
              </a:rPr>
              <a:t>Сёткан</a:t>
            </a:r>
            <a:r>
              <a:rPr lang="ru-RU" sz="2000" b="1" dirty="0">
                <a:solidFill>
                  <a:srgbClr val="FF0000"/>
                </a:solidFill>
                <a:effectLst>
                  <a:outerShdw blurRad="38100" dist="38100" dir="2700000" algn="tl">
                    <a:srgbClr val="000000">
                      <a:alpha val="43137"/>
                    </a:srgbClr>
                  </a:outerShdw>
                </a:effectLst>
                <a:latin typeface="Slavianskiy" pitchFamily="82" charset="0"/>
              </a:rPr>
              <a:t> </a:t>
            </a:r>
            <a:r>
              <a:rPr lang="ru-RU" sz="2000" b="1" dirty="0" err="1">
                <a:solidFill>
                  <a:srgbClr val="FF0000"/>
                </a:solidFill>
                <a:effectLst>
                  <a:outerShdw blurRad="38100" dist="38100" dir="2700000" algn="tl">
                    <a:srgbClr val="000000">
                      <a:alpha val="43137"/>
                    </a:srgbClr>
                  </a:outerShdw>
                </a:effectLst>
                <a:latin typeface="Slavianskiy" pitchFamily="82" charset="0"/>
              </a:rPr>
              <a:t>кайак</a:t>
            </a:r>
            <a:r>
              <a:rPr lang="ru-RU" sz="2000" b="1" dirty="0">
                <a:solidFill>
                  <a:srgbClr val="FF0000"/>
                </a:solidFill>
                <a:effectLst>
                  <a:outerShdw blurRad="38100" dist="38100" dir="2700000" algn="tl">
                    <a:srgbClr val="000000">
                      <a:alpha val="43137"/>
                    </a:srgbClr>
                  </a:outerShdw>
                </a:effectLst>
                <a:latin typeface="Slavianskiy" pitchFamily="82" charset="0"/>
              </a:rPr>
              <a:t> </a:t>
            </a:r>
            <a:r>
              <a:rPr lang="ru-RU" sz="2000" b="1" dirty="0" err="1">
                <a:solidFill>
                  <a:srgbClr val="FF0000"/>
                </a:solidFill>
                <a:effectLst>
                  <a:outerShdw blurRad="38100" dist="38100" dir="2700000" algn="tl">
                    <a:srgbClr val="000000">
                      <a:alpha val="43137"/>
                    </a:srgbClr>
                  </a:outerShdw>
                </a:effectLst>
                <a:latin typeface="Slavianskiy" pitchFamily="82" charset="0"/>
              </a:rPr>
              <a:t>тинэсрэ</a:t>
            </a:r>
            <a:r>
              <a:rPr lang="ru-RU" sz="2000" b="1" dirty="0">
                <a:solidFill>
                  <a:srgbClr val="FF0000"/>
                </a:solidFill>
                <a:effectLst>
                  <a:outerShdw blurRad="38100" dist="38100" dir="2700000" algn="tl">
                    <a:srgbClr val="000000">
                      <a:alpha val="43137"/>
                    </a:srgbClr>
                  </a:outerShdw>
                </a:effectLst>
                <a:latin typeface="Slavianskiy" pitchFamily="82" charset="0"/>
              </a:rPr>
              <a:t>) </a:t>
            </a:r>
            <a:endParaRPr lang="ru-RU" sz="2000" b="1" dirty="0" smtClean="0">
              <a:solidFill>
                <a:srgbClr val="FF0000"/>
              </a:solidFill>
              <a:effectLst>
                <a:outerShdw blurRad="38100" dist="38100" dir="2700000" algn="tl">
                  <a:srgbClr val="000000">
                    <a:alpha val="43137"/>
                  </a:srgbClr>
                </a:outerShdw>
              </a:effectLst>
              <a:latin typeface="Slavianskiy" pitchFamily="82" charset="0"/>
            </a:endParaRPr>
          </a:p>
          <a:p>
            <a:endParaRPr lang="ru-RU" dirty="0"/>
          </a:p>
          <a:p>
            <a:r>
              <a:rPr lang="ru-RU" sz="1400" b="1" dirty="0" smtClean="0">
                <a:latin typeface="Arial Narrow" pitchFamily="34" charset="0"/>
              </a:rPr>
              <a:t>Цель</a:t>
            </a:r>
            <a:r>
              <a:rPr lang="ru-RU" sz="1400" b="1" dirty="0">
                <a:latin typeface="Arial Narrow" pitchFamily="34" charset="0"/>
              </a:rPr>
              <a:t>: </a:t>
            </a:r>
            <a:r>
              <a:rPr lang="ru-RU" sz="1400" dirty="0">
                <a:latin typeface="Arial Narrow" pitchFamily="34" charset="0"/>
              </a:rPr>
              <a:t>упражнять в умении перепрыгивать через вращающуюся верёвку; развивать скоростно-силовые качества ног, ловкость, координационные способности.</a:t>
            </a:r>
          </a:p>
          <a:p>
            <a:r>
              <a:rPr lang="ru-RU" sz="1400" b="1" dirty="0">
                <a:latin typeface="Arial Narrow" pitchFamily="34" charset="0"/>
              </a:rPr>
              <a:t>Ход игры: </a:t>
            </a:r>
            <a:r>
              <a:rPr lang="ru-RU" sz="1400" dirty="0">
                <a:latin typeface="Arial Narrow" pitchFamily="34" charset="0"/>
              </a:rPr>
              <a:t>в игре участвуют до десяти детей. Один из играющих выбирается хищником, остальные - рыбки. Для игры нужна веревка длиной 2- 3 м. На одном конце ее делают петлю и надевают на столбик или колышек. Игрок, выполняющий роль хищника, берется за свободный конец веревки и бежит по кругу так, чтобы веревка была натянута, а рука с веревкой была на уровне коленей. При приближении веревки детям-рыбкам нужно прыгать через нее.</a:t>
            </a:r>
          </a:p>
          <a:p>
            <a:r>
              <a:rPr lang="ru-RU" sz="1400" b="1" dirty="0">
                <a:latin typeface="Arial Narrow" pitchFamily="34" charset="0"/>
              </a:rPr>
              <a:t>Правила игры: </a:t>
            </a:r>
            <a:r>
              <a:rPr lang="ru-RU" sz="1400" dirty="0">
                <a:latin typeface="Arial Narrow" pitchFamily="34" charset="0"/>
              </a:rPr>
              <a:t>задетые веревкой рыбки выходят из игры. Ребенок, выполняющий роль хищника, начинает бег по сигналу. Веревка должна быть постоянно натянута.</a:t>
            </a:r>
          </a:p>
        </p:txBody>
      </p:sp>
      <p:pic>
        <p:nvPicPr>
          <p:cNvPr id="3075" name="Picture 3"/>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238" b="100000" l="0" r="100000"/>
                    </a14:imgEffect>
                  </a14:imgLayer>
                </a14:imgProps>
              </a:ext>
              <a:ext uri="{28A0092B-C50C-407E-A947-70E740481C1C}">
                <a14:useLocalDpi xmlns:a14="http://schemas.microsoft.com/office/drawing/2010/main"/>
              </a:ext>
            </a:extLst>
          </a:blip>
          <a:srcRect/>
          <a:stretch>
            <a:fillRect/>
          </a:stretch>
        </p:blipFill>
        <p:spPr bwMode="auto">
          <a:xfrm>
            <a:off x="6499984" y="2948723"/>
            <a:ext cx="2644016" cy="2230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5626100"/>
            <a:ext cx="3846513"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516051" y="5626100"/>
            <a:ext cx="3846513"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7150403" y="5626100"/>
            <a:ext cx="1993597"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51410" y="4002853"/>
            <a:ext cx="2291789" cy="156645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7679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 y="246552"/>
            <a:ext cx="1676400"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68062" y="487172"/>
            <a:ext cx="4572000" cy="2985433"/>
          </a:xfrm>
          <a:prstGeom prst="rect">
            <a:avLst/>
          </a:prstGeom>
        </p:spPr>
        <p:txBody>
          <a:bodyPr>
            <a:spAutoFit/>
          </a:bodyPr>
          <a:lstStyle/>
          <a:p>
            <a:pPr algn="ctr"/>
            <a:r>
              <a:rPr lang="ru-RU" sz="2000" b="1" dirty="0">
                <a:solidFill>
                  <a:srgbClr val="FF0000"/>
                </a:solidFill>
                <a:effectLst>
                  <a:outerShdw blurRad="38100" dist="38100" dir="2700000" algn="tl">
                    <a:srgbClr val="000000">
                      <a:alpha val="43137"/>
                    </a:srgbClr>
                  </a:outerShdw>
                </a:effectLst>
                <a:latin typeface="Slavianskiy" pitchFamily="82" charset="0"/>
              </a:rPr>
              <a:t>Расходитесь! (</a:t>
            </a:r>
            <a:r>
              <a:rPr lang="ru-RU" sz="2000" b="1" dirty="0" err="1">
                <a:solidFill>
                  <a:srgbClr val="FF0000"/>
                </a:solidFill>
                <a:effectLst>
                  <a:outerShdw blurRad="38100" dist="38100" dir="2700000" algn="tl">
                    <a:srgbClr val="000000">
                      <a:alpha val="43137"/>
                    </a:srgbClr>
                  </a:outerShdw>
                </a:effectLst>
                <a:latin typeface="Slavianskiy" pitchFamily="82" charset="0"/>
              </a:rPr>
              <a:t>Сирелер</a:t>
            </a:r>
            <a:r>
              <a:rPr lang="ru-RU" sz="2000" b="1" dirty="0" smtClean="0">
                <a:solidFill>
                  <a:srgbClr val="FF0000"/>
                </a:solidFill>
                <a:effectLst>
                  <a:outerShdw blurRad="38100" dist="38100" dir="2700000" algn="tl">
                    <a:srgbClr val="000000">
                      <a:alpha val="43137"/>
                    </a:srgbClr>
                  </a:outerShdw>
                </a:effectLst>
                <a:latin typeface="Slavianskiy" pitchFamily="82" charset="0"/>
              </a:rPr>
              <a:t>!)</a:t>
            </a:r>
            <a:endParaRPr lang="ru-RU" sz="2000" b="1" dirty="0">
              <a:solidFill>
                <a:srgbClr val="FF0000"/>
              </a:solidFill>
              <a:effectLst>
                <a:outerShdw blurRad="38100" dist="38100" dir="2700000" algn="tl">
                  <a:srgbClr val="000000">
                    <a:alpha val="43137"/>
                  </a:srgbClr>
                </a:outerShdw>
              </a:effectLst>
              <a:latin typeface="Slavianskiy" pitchFamily="82" charset="0"/>
            </a:endParaRPr>
          </a:p>
          <a:p>
            <a:r>
              <a:rPr lang="ru-RU" sz="1400" b="1" dirty="0">
                <a:latin typeface="Arial Narrow" pitchFamily="34" charset="0"/>
              </a:rPr>
              <a:t>Цель: </a:t>
            </a:r>
            <a:r>
              <a:rPr lang="ru-RU" sz="1400" dirty="0">
                <a:latin typeface="Arial Narrow" pitchFamily="34" charset="0"/>
              </a:rPr>
              <a:t>Упражнять в умении быстро передвигаться в пространстве, развивать ловкость, быстроту и выносливость.</a:t>
            </a:r>
          </a:p>
          <a:p>
            <a:r>
              <a:rPr lang="ru-RU" sz="1400" b="1" dirty="0">
                <a:latin typeface="Arial Narrow" pitchFamily="34" charset="0"/>
              </a:rPr>
              <a:t>Ход игры: </a:t>
            </a:r>
            <a:r>
              <a:rPr lang="ru-RU" sz="1400" dirty="0">
                <a:latin typeface="Arial Narrow" pitchFamily="34" charset="0"/>
              </a:rPr>
              <a:t>Играющие становятся в круг и берутся за руки. Они идут по кругу под слова одной из своих любимых песен. Водящий стоит в центре круга. Неожиданно он говорит: «Расходитесь!» - и после этого бежит ловить разбегающихся игроков.</a:t>
            </a:r>
          </a:p>
          <a:p>
            <a:r>
              <a:rPr lang="ru-RU" sz="1400" b="1" dirty="0">
                <a:latin typeface="Arial Narrow" pitchFamily="34" charset="0"/>
              </a:rPr>
              <a:t>Правила игры: </a:t>
            </a:r>
            <a:r>
              <a:rPr lang="ru-RU" sz="1400" dirty="0">
                <a:latin typeface="Arial Narrow" pitchFamily="34" charset="0"/>
              </a:rPr>
              <a:t>водящий может сделать определенное количество шагов (по договоренности в зависимости от величины круга обычно три - пять шагов). Осаленный становится водящим. Бежать можно только после слова расходитесь.</a:t>
            </a:r>
          </a:p>
        </p:txBody>
      </p:sp>
      <p:pic>
        <p:nvPicPr>
          <p:cNvPr id="3" name="Рисунок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36220" y="2942492"/>
            <a:ext cx="2836168" cy="2729478"/>
          </a:xfrm>
          <a:prstGeom prst="rect">
            <a:avLst/>
          </a:prstGeom>
        </p:spPr>
      </p:pic>
      <p:pic>
        <p:nvPicPr>
          <p:cNvPr id="5122"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5626100"/>
            <a:ext cx="3846513"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07791" y="5626100"/>
            <a:ext cx="3846513"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7220743" y="5640970"/>
            <a:ext cx="1923258"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58212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5492" y="211382"/>
            <a:ext cx="1676400"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5626100"/>
            <a:ext cx="3846513"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96042" y="5626100"/>
            <a:ext cx="3846513"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358847" y="5626100"/>
            <a:ext cx="1785154"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857656" y="248133"/>
            <a:ext cx="5072847" cy="3262432"/>
          </a:xfrm>
          <a:prstGeom prst="rect">
            <a:avLst/>
          </a:prstGeom>
        </p:spPr>
        <p:txBody>
          <a:bodyPr wrap="square">
            <a:spAutoFit/>
          </a:bodyPr>
          <a:lstStyle/>
          <a:p>
            <a:pPr algn="ctr"/>
            <a:r>
              <a:rPr lang="ru-RU" sz="2000" b="1" dirty="0" smtClean="0">
                <a:solidFill>
                  <a:srgbClr val="800000"/>
                </a:solidFill>
                <a:effectLst>
                  <a:outerShdw blurRad="38100" dist="38100" dir="2700000" algn="tl">
                    <a:srgbClr val="000000">
                      <a:alpha val="43137"/>
                    </a:srgbClr>
                  </a:outerShdw>
                </a:effectLst>
                <a:latin typeface="Slavianskiy" pitchFamily="82" charset="0"/>
              </a:rPr>
              <a:t>Игра «Луна </a:t>
            </a:r>
            <a:r>
              <a:rPr lang="ru-RU" sz="2000" b="1" dirty="0">
                <a:solidFill>
                  <a:srgbClr val="800000"/>
                </a:solidFill>
                <a:effectLst>
                  <a:outerShdw blurRad="38100" dist="38100" dir="2700000" algn="tl">
                    <a:srgbClr val="000000">
                      <a:alpha val="43137"/>
                    </a:srgbClr>
                  </a:outerShdw>
                </a:effectLst>
                <a:latin typeface="Slavianskiy" pitchFamily="82" charset="0"/>
              </a:rPr>
              <a:t>или солнце (</a:t>
            </a:r>
            <a:r>
              <a:rPr lang="ru-RU" sz="2000" b="1" dirty="0" err="1">
                <a:solidFill>
                  <a:srgbClr val="800000"/>
                </a:solidFill>
                <a:effectLst>
                  <a:outerShdw blurRad="38100" dist="38100" dir="2700000" algn="tl">
                    <a:srgbClr val="000000">
                      <a:alpha val="43137"/>
                    </a:srgbClr>
                  </a:outerShdw>
                </a:effectLst>
                <a:latin typeface="Slavianskiy" pitchFamily="82" charset="0"/>
              </a:rPr>
              <a:t>Уйохпа</a:t>
            </a:r>
            <a:r>
              <a:rPr lang="ru-RU" sz="2000" b="1" dirty="0">
                <a:solidFill>
                  <a:srgbClr val="800000"/>
                </a:solidFill>
                <a:effectLst>
                  <a:outerShdw blurRad="38100" dist="38100" dir="2700000" algn="tl">
                    <a:srgbClr val="000000">
                      <a:alpha val="43137"/>
                    </a:srgbClr>
                  </a:outerShdw>
                </a:effectLst>
                <a:latin typeface="Slavianskiy" pitchFamily="82" charset="0"/>
              </a:rPr>
              <a:t> </a:t>
            </a:r>
            <a:r>
              <a:rPr lang="ru-RU" sz="2000" b="1" dirty="0" err="1">
                <a:solidFill>
                  <a:srgbClr val="800000"/>
                </a:solidFill>
                <a:effectLst>
                  <a:outerShdw blurRad="38100" dist="38100" dir="2700000" algn="tl">
                    <a:srgbClr val="000000">
                      <a:alpha val="43137"/>
                    </a:srgbClr>
                  </a:outerShdw>
                </a:effectLst>
                <a:latin typeface="Slavianskiy" pitchFamily="82" charset="0"/>
              </a:rPr>
              <a:t>хэвель</a:t>
            </a:r>
            <a:r>
              <a:rPr lang="ru-RU" sz="2000" b="1" dirty="0" smtClean="0">
                <a:solidFill>
                  <a:srgbClr val="800000"/>
                </a:solidFill>
                <a:effectLst>
                  <a:outerShdw blurRad="38100" dist="38100" dir="2700000" algn="tl">
                    <a:srgbClr val="000000">
                      <a:alpha val="43137"/>
                    </a:srgbClr>
                  </a:outerShdw>
                </a:effectLst>
                <a:latin typeface="Slavianskiy" pitchFamily="82" charset="0"/>
              </a:rPr>
              <a:t>)»</a:t>
            </a:r>
            <a:endParaRPr lang="ru-RU" sz="2000" b="1" dirty="0">
              <a:solidFill>
                <a:srgbClr val="800000"/>
              </a:solidFill>
              <a:effectLst>
                <a:outerShdw blurRad="38100" dist="38100" dir="2700000" algn="tl">
                  <a:srgbClr val="000000">
                    <a:alpha val="43137"/>
                  </a:srgbClr>
                </a:outerShdw>
              </a:effectLst>
              <a:latin typeface="Slavianskiy" pitchFamily="82" charset="0"/>
            </a:endParaRPr>
          </a:p>
          <a:p>
            <a:endParaRPr lang="ru-RU" dirty="0" smtClean="0"/>
          </a:p>
          <a:p>
            <a:r>
              <a:rPr lang="ru-RU" sz="1400" b="1" dirty="0" smtClean="0">
                <a:latin typeface="Arial Narrow" pitchFamily="34" charset="0"/>
              </a:rPr>
              <a:t>Ход игры: </a:t>
            </a:r>
            <a:r>
              <a:rPr lang="ru-RU" sz="1400" dirty="0" smtClean="0">
                <a:latin typeface="Arial Narrow" pitchFamily="34" charset="0"/>
              </a:rPr>
              <a:t>Выбирают </a:t>
            </a:r>
            <a:r>
              <a:rPr lang="ru-RU" sz="1400" dirty="0">
                <a:latin typeface="Arial Narrow" pitchFamily="34" charset="0"/>
              </a:rPr>
              <a:t>двух игроков, которые будут капитанами. Они договариваются между собой, кто из них луна, а кто солнце. К ним по одному подходят остальные, стоящие до этого в стороне. Тихо, чтобы другие не слышали, каждый говорит, что он выбирает: луну или солнце. Ему так же тихо говорят, в чью команду он должен встать. Так все делятся на две команды, которые выстраиваются в колонны - игроки за своим капитаном, обхватив стоящего впереди за талию. Команды перетягивают друг друга через черту между ними. Перетягивание проходит весело, эмоционально даже тогда, когда команды оказываются неравными. </a:t>
            </a:r>
          </a:p>
          <a:p>
            <a:r>
              <a:rPr lang="ru-RU" sz="1400" b="1" dirty="0">
                <a:latin typeface="Arial Narrow" pitchFamily="34" charset="0"/>
              </a:rPr>
              <a:t>Правила </a:t>
            </a:r>
            <a:r>
              <a:rPr lang="ru-RU" sz="1400" b="1" dirty="0" smtClean="0">
                <a:latin typeface="Arial Narrow" pitchFamily="34" charset="0"/>
              </a:rPr>
              <a:t>игры: </a:t>
            </a:r>
            <a:r>
              <a:rPr lang="ru-RU" sz="1400" dirty="0" smtClean="0">
                <a:latin typeface="Arial Narrow" pitchFamily="34" charset="0"/>
              </a:rPr>
              <a:t>Проигравшей </a:t>
            </a:r>
            <a:r>
              <a:rPr lang="ru-RU" sz="1400" dirty="0">
                <a:latin typeface="Arial Narrow" pitchFamily="34" charset="0"/>
              </a:rPr>
              <a:t>считается команда</a:t>
            </a:r>
            <a:r>
              <a:rPr lang="ru-RU" sz="1400" dirty="0" smtClean="0">
                <a:latin typeface="Arial Narrow" pitchFamily="34" charset="0"/>
              </a:rPr>
              <a:t>,</a:t>
            </a:r>
          </a:p>
          <a:p>
            <a:r>
              <a:rPr lang="ru-RU" sz="1400" dirty="0" smtClean="0">
                <a:latin typeface="Arial Narrow" pitchFamily="34" charset="0"/>
              </a:rPr>
              <a:t> </a:t>
            </a:r>
            <a:r>
              <a:rPr lang="ru-RU" sz="1400" dirty="0">
                <a:latin typeface="Arial Narrow" pitchFamily="34" charset="0"/>
              </a:rPr>
              <a:t>капитан которой переступил черту при перетягивании.</a:t>
            </a:r>
          </a:p>
        </p:txBody>
      </p:sp>
      <p:pic>
        <p:nvPicPr>
          <p:cNvPr id="6150"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323" y="3786892"/>
            <a:ext cx="3767137"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7" cstate="email">
            <a:extLst>
              <a:ext uri="{BEBA8EAE-BF5A-486C-A8C5-ECC9F3942E4B}">
                <a14:imgProps xmlns:a14="http://schemas.microsoft.com/office/drawing/2010/main">
                  <a14:imgLayer r:embed="rId8">
                    <a14:imgEffect>
                      <a14:backgroundRemoval t="4931" b="94083" l="8154" r="92769"/>
                    </a14:imgEffect>
                  </a14:imgLayer>
                </a14:imgProps>
              </a:ext>
              <a:ext uri="{28A0092B-C50C-407E-A947-70E740481C1C}">
                <a14:useLocalDpi xmlns:a14="http://schemas.microsoft.com/office/drawing/2010/main"/>
              </a:ext>
            </a:extLst>
          </a:blip>
          <a:stretch>
            <a:fillRect/>
          </a:stretch>
        </p:blipFill>
        <p:spPr>
          <a:xfrm rot="21183557">
            <a:off x="5145907" y="2118768"/>
            <a:ext cx="4159258" cy="3244221"/>
          </a:xfrm>
          <a:prstGeom prst="rect">
            <a:avLst/>
          </a:prstGeom>
        </p:spPr>
      </p:pic>
    </p:spTree>
    <p:extLst>
      <p:ext uri="{BB962C8B-B14F-4D97-AF65-F5344CB8AC3E}">
        <p14:creationId xmlns:p14="http://schemas.microsoft.com/office/powerpoint/2010/main" val="5933160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1" y="0"/>
            <a:ext cx="9139938" cy="6858000"/>
          </a:xfrm>
          <a:prstGeom prst="rect">
            <a:avLst/>
          </a:prstGeom>
        </p:spPr>
      </p:pic>
      <p:sp>
        <p:nvSpPr>
          <p:cNvPr id="5" name="Прямоугольник 4"/>
          <p:cNvSpPr/>
          <p:nvPr/>
        </p:nvSpPr>
        <p:spPr>
          <a:xfrm>
            <a:off x="1052447" y="541134"/>
            <a:ext cx="7039106" cy="2554545"/>
          </a:xfrm>
          <a:prstGeom prst="rect">
            <a:avLst/>
          </a:prstGeom>
        </p:spPr>
        <p:txBody>
          <a:bodyPr wrap="none">
            <a:spAutoFit/>
          </a:bodyPr>
          <a:lstStyle/>
          <a:p>
            <a:pPr lvl="0" algn="ctr"/>
            <a:r>
              <a:rPr lang="ru-RU" sz="8000" b="1" dirty="0" smtClean="0">
                <a:ln w="9525">
                  <a:solidFill>
                    <a:srgbClr val="251B02"/>
                  </a:solidFill>
                </a:ln>
                <a:solidFill>
                  <a:srgbClr val="C00000"/>
                </a:solidFill>
                <a:effectLst>
                  <a:outerShdw blurRad="38100" dist="38100" dir="2700000" algn="tl">
                    <a:srgbClr val="000000">
                      <a:alpha val="43137"/>
                    </a:srgbClr>
                  </a:outerShdw>
                </a:effectLst>
                <a:latin typeface="Slavianskiy" pitchFamily="82" charset="0"/>
                <a:ea typeface="Tahoma" panose="020B0604030504040204" pitchFamily="34" charset="0"/>
                <a:cs typeface="Tahoma" panose="020B0604030504040204" pitchFamily="34" charset="0"/>
              </a:rPr>
              <a:t>Русские </a:t>
            </a:r>
          </a:p>
          <a:p>
            <a:pPr lvl="0" algn="ctr"/>
            <a:r>
              <a:rPr lang="ru-RU" sz="8000" b="1" dirty="0" smtClean="0">
                <a:ln w="9525">
                  <a:solidFill>
                    <a:srgbClr val="251B02"/>
                  </a:solidFill>
                </a:ln>
                <a:solidFill>
                  <a:srgbClr val="C00000"/>
                </a:solidFill>
                <a:effectLst>
                  <a:outerShdw blurRad="38100" dist="38100" dir="2700000" algn="tl">
                    <a:srgbClr val="000000">
                      <a:alpha val="43137"/>
                    </a:srgbClr>
                  </a:outerShdw>
                </a:effectLst>
                <a:latin typeface="Slavianskiy" pitchFamily="82" charset="0"/>
                <a:ea typeface="Tahoma" panose="020B0604030504040204" pitchFamily="34" charset="0"/>
                <a:cs typeface="Tahoma" panose="020B0604030504040204" pitchFamily="34" charset="0"/>
              </a:rPr>
              <a:t>народные игры</a:t>
            </a:r>
            <a:endParaRPr lang="ru-RU" sz="8000" b="1" dirty="0">
              <a:ln w="9525">
                <a:solidFill>
                  <a:srgbClr val="251B02"/>
                </a:solidFill>
              </a:ln>
              <a:solidFill>
                <a:srgbClr val="C00000"/>
              </a:solidFill>
              <a:effectLst>
                <a:outerShdw blurRad="38100" dist="38100" dir="2700000" algn="tl">
                  <a:srgbClr val="000000">
                    <a:alpha val="43137"/>
                  </a:srgbClr>
                </a:outerShdw>
              </a:effectLst>
              <a:latin typeface="Slavianskiy" pitchFamily="8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4145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6185" y="187569"/>
            <a:ext cx="1676400"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2" y="5626100"/>
            <a:ext cx="3846513"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54947" y="5626100"/>
            <a:ext cx="3846513"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220743" y="5626100"/>
            <a:ext cx="1923257"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066081" y="423536"/>
            <a:ext cx="4572000" cy="3323987"/>
          </a:xfrm>
          <a:prstGeom prst="rect">
            <a:avLst/>
          </a:prstGeom>
        </p:spPr>
        <p:txBody>
          <a:bodyPr>
            <a:spAutoFit/>
          </a:bodyPr>
          <a:lstStyle/>
          <a:p>
            <a:pPr algn="ctr"/>
            <a:r>
              <a:rPr lang="ru-RU" sz="2000" b="1" dirty="0" smtClean="0">
                <a:solidFill>
                  <a:srgbClr val="800000"/>
                </a:solidFill>
                <a:effectLst>
                  <a:outerShdw blurRad="38100" dist="38100" dir="2700000" algn="tl">
                    <a:srgbClr val="000000">
                      <a:alpha val="43137"/>
                    </a:srgbClr>
                  </a:outerShdw>
                </a:effectLst>
                <a:latin typeface="Slavianskiy" pitchFamily="82" charset="0"/>
              </a:rPr>
              <a:t>Игра «Летучая </a:t>
            </a:r>
            <a:r>
              <a:rPr lang="ru-RU" sz="2000" b="1" dirty="0">
                <a:solidFill>
                  <a:srgbClr val="800000"/>
                </a:solidFill>
                <a:effectLst>
                  <a:outerShdw blurRad="38100" dist="38100" dir="2700000" algn="tl">
                    <a:srgbClr val="000000">
                      <a:alpha val="43137"/>
                    </a:srgbClr>
                  </a:outerShdw>
                </a:effectLst>
                <a:latin typeface="Slavianskiy" pitchFamily="82" charset="0"/>
              </a:rPr>
              <a:t>мышь (</a:t>
            </a:r>
            <a:r>
              <a:rPr lang="ru-RU" sz="2000" b="1" dirty="0" err="1">
                <a:solidFill>
                  <a:srgbClr val="800000"/>
                </a:solidFill>
                <a:effectLst>
                  <a:outerShdw blurRad="38100" dist="38100" dir="2700000" algn="tl">
                    <a:srgbClr val="000000">
                      <a:alpha val="43137"/>
                    </a:srgbClr>
                  </a:outerShdw>
                </a:effectLst>
                <a:latin typeface="Slavianskiy" pitchFamily="82" charset="0"/>
              </a:rPr>
              <a:t>Сяра</a:t>
            </a:r>
            <a:r>
              <a:rPr lang="ru-RU" sz="2000" b="1" dirty="0">
                <a:solidFill>
                  <a:srgbClr val="800000"/>
                </a:solidFill>
                <a:effectLst>
                  <a:outerShdw blurRad="38100" dist="38100" dir="2700000" algn="tl">
                    <a:srgbClr val="000000">
                      <a:alpha val="43137"/>
                    </a:srgbClr>
                  </a:outerShdw>
                </a:effectLst>
                <a:latin typeface="Slavianskiy" pitchFamily="82" charset="0"/>
              </a:rPr>
              <a:t> </a:t>
            </a:r>
            <a:r>
              <a:rPr lang="ru-RU" sz="2000" b="1" dirty="0" err="1">
                <a:solidFill>
                  <a:srgbClr val="800000"/>
                </a:solidFill>
                <a:effectLst>
                  <a:outerShdw blurRad="38100" dist="38100" dir="2700000" algn="tl">
                    <a:srgbClr val="000000">
                      <a:alpha val="43137"/>
                    </a:srgbClr>
                  </a:outerShdw>
                </a:effectLst>
                <a:latin typeface="Slavianskiy" pitchFamily="82" charset="0"/>
              </a:rPr>
              <a:t>серси</a:t>
            </a:r>
            <a:r>
              <a:rPr lang="ru-RU" sz="2000" b="1" dirty="0" smtClean="0">
                <a:solidFill>
                  <a:srgbClr val="800000"/>
                </a:solidFill>
                <a:effectLst>
                  <a:outerShdw blurRad="38100" dist="38100" dir="2700000" algn="tl">
                    <a:srgbClr val="000000">
                      <a:alpha val="43137"/>
                    </a:srgbClr>
                  </a:outerShdw>
                </a:effectLst>
                <a:latin typeface="Slavianskiy" pitchFamily="82" charset="0"/>
              </a:rPr>
              <a:t>)»</a:t>
            </a:r>
            <a:endParaRPr lang="ru-RU" sz="2000" b="1" dirty="0">
              <a:solidFill>
                <a:srgbClr val="800000"/>
              </a:solidFill>
              <a:effectLst>
                <a:outerShdw blurRad="38100" dist="38100" dir="2700000" algn="tl">
                  <a:srgbClr val="000000">
                    <a:alpha val="43137"/>
                  </a:srgbClr>
                </a:outerShdw>
              </a:effectLst>
              <a:latin typeface="Slavianskiy" pitchFamily="82" charset="0"/>
            </a:endParaRPr>
          </a:p>
          <a:p>
            <a:endParaRPr lang="ru-RU" dirty="0"/>
          </a:p>
          <a:p>
            <a:r>
              <a:rPr lang="ru-RU" sz="1400" b="1" dirty="0" smtClean="0">
                <a:latin typeface="Arial Narrow" pitchFamily="34" charset="0"/>
              </a:rPr>
              <a:t>Ход игры: </a:t>
            </a:r>
            <a:r>
              <a:rPr lang="ru-RU" sz="1400" dirty="0" smtClean="0">
                <a:latin typeface="Arial Narrow" pitchFamily="34" charset="0"/>
              </a:rPr>
              <a:t>Сбивают </a:t>
            </a:r>
            <a:r>
              <a:rPr lang="ru-RU" sz="1400" dirty="0">
                <a:latin typeface="Arial Narrow" pitchFamily="34" charset="0"/>
              </a:rPr>
              <a:t>или связывают накрест две тонкие планочки или щепочки. Получается вертушка - летучая мышь. Игроки делятся на две команды и выбирают капитанов. Капитаны становятся в центре большой площадки, остальные - вокруг них. Один из капитанов первым кидает летучую мышь высоко вверх. Все остальные стараются поймать ее при падении еще в воздухе или схватить уже на земле. </a:t>
            </a:r>
          </a:p>
          <a:p>
            <a:r>
              <a:rPr lang="ru-RU" sz="1400" b="1" dirty="0">
                <a:latin typeface="Arial Narrow" pitchFamily="34" charset="0"/>
              </a:rPr>
              <a:t>Правила </a:t>
            </a:r>
            <a:r>
              <a:rPr lang="ru-RU" sz="1400" b="1" dirty="0" smtClean="0">
                <a:latin typeface="Arial Narrow" pitchFamily="34" charset="0"/>
              </a:rPr>
              <a:t>игры: </a:t>
            </a:r>
            <a:r>
              <a:rPr lang="ru-RU" sz="1400" dirty="0" smtClean="0">
                <a:latin typeface="Arial Narrow" pitchFamily="34" charset="0"/>
              </a:rPr>
              <a:t>Отнимать </a:t>
            </a:r>
            <a:r>
              <a:rPr lang="ru-RU" sz="1400" dirty="0">
                <a:latin typeface="Arial Narrow" pitchFamily="34" charset="0"/>
              </a:rPr>
              <a:t>уже пойманную летучую мышь не разрешается. Поймавший летучую мышь отдает ее капитану своей команды, который получает право на новый бросок. Повторный бросок капитана дает команде очко. Играют до тех пор, пока не получат определенное количество очков.</a:t>
            </a:r>
          </a:p>
        </p:txBody>
      </p:sp>
      <p:pic>
        <p:nvPicPr>
          <p:cNvPr id="7173"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825060" y="3260725"/>
            <a:ext cx="3352800" cy="236537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7" cstate="email">
            <a:extLst>
              <a:ext uri="{BEBA8EAE-BF5A-486C-A8C5-ECC9F3942E4B}">
                <a14:imgProps xmlns:a14="http://schemas.microsoft.com/office/drawing/2010/main">
                  <a14:imgLayer r:embed="rId8">
                    <a14:imgEffect>
                      <a14:backgroundRemoval t="9915" b="89915" l="5077" r="90000"/>
                    </a14:imgEffect>
                  </a14:imgLayer>
                </a14:imgProps>
              </a:ext>
              <a:ext uri="{28A0092B-C50C-407E-A947-70E740481C1C}">
                <a14:useLocalDpi xmlns:a14="http://schemas.microsoft.com/office/drawing/2010/main"/>
              </a:ext>
            </a:extLst>
          </a:blip>
          <a:stretch>
            <a:fillRect/>
          </a:stretch>
        </p:blipFill>
        <p:spPr>
          <a:xfrm flipH="1">
            <a:off x="6070088" y="387546"/>
            <a:ext cx="3192421" cy="2873179"/>
          </a:xfrm>
          <a:prstGeom prst="rect">
            <a:avLst/>
          </a:prstGeom>
        </p:spPr>
      </p:pic>
    </p:spTree>
    <p:extLst>
      <p:ext uri="{BB962C8B-B14F-4D97-AF65-F5344CB8AC3E}">
        <p14:creationId xmlns:p14="http://schemas.microsoft.com/office/powerpoint/2010/main" val="5062542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05508"/>
            <a:ext cx="9139938" cy="6963508"/>
          </a:xfrm>
          <a:prstGeom prst="rect">
            <a:avLst/>
          </a:prstGeom>
        </p:spPr>
      </p:pic>
      <p:sp>
        <p:nvSpPr>
          <p:cNvPr id="4" name="Прямоугольник 3"/>
          <p:cNvSpPr/>
          <p:nvPr/>
        </p:nvSpPr>
        <p:spPr>
          <a:xfrm>
            <a:off x="0" y="1149314"/>
            <a:ext cx="9166292" cy="646331"/>
          </a:xfrm>
          <a:prstGeom prst="rect">
            <a:avLst/>
          </a:prstGeom>
        </p:spPr>
        <p:txBody>
          <a:bodyPr wrap="none">
            <a:spAutoFit/>
          </a:bodyPr>
          <a:lstStyle/>
          <a:p>
            <a:r>
              <a:rPr lang="ru-RU" sz="3600" b="1" dirty="0" smtClean="0">
                <a:solidFill>
                  <a:srgbClr val="800000"/>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Константин Дмитриевич Ушинский </a:t>
            </a:r>
            <a:r>
              <a:rPr lang="ru-RU" sz="3600" b="1" dirty="0">
                <a:solidFill>
                  <a:srgbClr val="800000"/>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писал:</a:t>
            </a:r>
          </a:p>
        </p:txBody>
      </p:sp>
      <p:sp>
        <p:nvSpPr>
          <p:cNvPr id="5" name="Прямоугольник 4"/>
          <p:cNvSpPr/>
          <p:nvPr/>
        </p:nvSpPr>
        <p:spPr>
          <a:xfrm>
            <a:off x="405114" y="2123575"/>
            <a:ext cx="8623139" cy="3416320"/>
          </a:xfrm>
          <a:prstGeom prst="rect">
            <a:avLst/>
          </a:prstGeom>
        </p:spPr>
        <p:txBody>
          <a:bodyPr wrap="square">
            <a:spAutoFit/>
          </a:bodyPr>
          <a:lstStyle/>
          <a:p>
            <a:pPr algn="ctr"/>
            <a:r>
              <a:rPr lang="ru-RU" sz="3600" b="1" dirty="0" smtClean="0">
                <a:solidFill>
                  <a:srgbClr val="800000"/>
                </a:solidFill>
                <a:effectLst>
                  <a:outerShdw blurRad="38100" dist="38100" dir="2700000" algn="tl">
                    <a:srgbClr val="000000">
                      <a:alpha val="43137"/>
                    </a:srgbClr>
                  </a:outerShdw>
                </a:effectLst>
                <a:latin typeface="Adventure" pitchFamily="2" charset="0"/>
              </a:rPr>
              <a:t>«Воспитание</a:t>
            </a:r>
            <a:r>
              <a:rPr lang="ru-RU" sz="3600" b="1" dirty="0">
                <a:solidFill>
                  <a:srgbClr val="800000"/>
                </a:solidFill>
                <a:effectLst>
                  <a:outerShdw blurRad="38100" dist="38100" dir="2700000" algn="tl">
                    <a:srgbClr val="000000">
                      <a:alpha val="43137"/>
                    </a:srgbClr>
                  </a:outerShdw>
                </a:effectLst>
                <a:latin typeface="Adventure" pitchFamily="2" charset="0"/>
              </a:rPr>
              <a:t>, созданное самим народом и основанное на народных началах, имеет ту воспитательную силу, которой нет в самых лучших системах, основанных на абстрактных идеях или заимствованных у другого </a:t>
            </a:r>
            <a:r>
              <a:rPr lang="ru-RU" sz="3600" b="1" dirty="0" smtClean="0">
                <a:solidFill>
                  <a:srgbClr val="800000"/>
                </a:solidFill>
                <a:effectLst>
                  <a:outerShdw blurRad="38100" dist="38100" dir="2700000" algn="tl">
                    <a:srgbClr val="000000">
                      <a:alpha val="43137"/>
                    </a:srgbClr>
                  </a:outerShdw>
                </a:effectLst>
                <a:latin typeface="Adventure" pitchFamily="2" charset="0"/>
              </a:rPr>
              <a:t>народа.»</a:t>
            </a:r>
            <a:endParaRPr lang="ru-RU" sz="3600" b="1" dirty="0">
              <a:solidFill>
                <a:srgbClr val="800000"/>
              </a:solidFill>
              <a:effectLst>
                <a:outerShdw blurRad="38100" dist="38100" dir="2700000" algn="tl">
                  <a:srgbClr val="000000">
                    <a:alpha val="43137"/>
                  </a:srgbClr>
                </a:outerShdw>
              </a:effectLst>
              <a:latin typeface="Adventure" pitchFamily="2" charset="0"/>
            </a:endParaRPr>
          </a:p>
        </p:txBody>
      </p:sp>
    </p:spTree>
    <p:extLst>
      <p:ext uri="{BB962C8B-B14F-4D97-AF65-F5344CB8AC3E}">
        <p14:creationId xmlns:p14="http://schemas.microsoft.com/office/powerpoint/2010/main" val="239353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05509"/>
            <a:ext cx="9139938" cy="7062899"/>
          </a:xfrm>
          <a:prstGeom prst="rect">
            <a:avLst/>
          </a:prstGeom>
        </p:spPr>
      </p:pic>
      <p:sp>
        <p:nvSpPr>
          <p:cNvPr id="3" name="Прямоугольник 2"/>
          <p:cNvSpPr/>
          <p:nvPr/>
        </p:nvSpPr>
        <p:spPr>
          <a:xfrm>
            <a:off x="2601379" y="912606"/>
            <a:ext cx="4572000" cy="1569660"/>
          </a:xfrm>
          <a:prstGeom prst="rect">
            <a:avLst/>
          </a:prstGeom>
        </p:spPr>
        <p:txBody>
          <a:bodyPr>
            <a:spAutoFit/>
          </a:bodyPr>
          <a:lstStyle/>
          <a:p>
            <a:r>
              <a:rPr lang="ru-RU" sz="3200" b="1" dirty="0">
                <a:solidFill>
                  <a:srgbClr val="C00000"/>
                </a:solidFill>
                <a:effectLst>
                  <a:glow rad="139700">
                    <a:schemeClr val="accent2">
                      <a:satMod val="175000"/>
                      <a:alpha val="40000"/>
                    </a:schemeClr>
                  </a:glow>
                  <a:outerShdw blurRad="38100" dist="38100" dir="2700000" algn="tl">
                    <a:srgbClr val="000000">
                      <a:alpha val="43137"/>
                    </a:srgbClr>
                  </a:outerShdw>
                </a:effectLst>
                <a:latin typeface="Slavianskiy" pitchFamily="82" charset="0"/>
              </a:rPr>
              <a:t>Играйте с нами,</a:t>
            </a:r>
            <a:br>
              <a:rPr lang="ru-RU" sz="3200" b="1" dirty="0">
                <a:solidFill>
                  <a:srgbClr val="C00000"/>
                </a:solidFill>
                <a:effectLst>
                  <a:glow rad="139700">
                    <a:schemeClr val="accent2">
                      <a:satMod val="175000"/>
                      <a:alpha val="40000"/>
                    </a:schemeClr>
                  </a:glow>
                  <a:outerShdw blurRad="38100" dist="38100" dir="2700000" algn="tl">
                    <a:srgbClr val="000000">
                      <a:alpha val="43137"/>
                    </a:srgbClr>
                  </a:outerShdw>
                </a:effectLst>
                <a:latin typeface="Slavianskiy" pitchFamily="82" charset="0"/>
              </a:rPr>
            </a:br>
            <a:r>
              <a:rPr lang="ru-RU" sz="3200" b="1" dirty="0">
                <a:solidFill>
                  <a:srgbClr val="C00000"/>
                </a:solidFill>
                <a:effectLst>
                  <a:glow rad="139700">
                    <a:schemeClr val="accent2">
                      <a:satMod val="175000"/>
                      <a:alpha val="40000"/>
                    </a:schemeClr>
                  </a:glow>
                  <a:outerShdw blurRad="38100" dist="38100" dir="2700000" algn="tl">
                    <a:srgbClr val="000000">
                      <a:alpha val="43137"/>
                    </a:srgbClr>
                  </a:outerShdw>
                </a:effectLst>
                <a:latin typeface="Slavianskiy" pitchFamily="82" charset="0"/>
              </a:rPr>
              <a:t>играйте как мы,</a:t>
            </a:r>
            <a:br>
              <a:rPr lang="ru-RU" sz="3200" b="1" dirty="0">
                <a:solidFill>
                  <a:srgbClr val="C00000"/>
                </a:solidFill>
                <a:effectLst>
                  <a:glow rad="139700">
                    <a:schemeClr val="accent2">
                      <a:satMod val="175000"/>
                      <a:alpha val="40000"/>
                    </a:schemeClr>
                  </a:glow>
                  <a:outerShdw blurRad="38100" dist="38100" dir="2700000" algn="tl">
                    <a:srgbClr val="000000">
                      <a:alpha val="43137"/>
                    </a:srgbClr>
                  </a:outerShdw>
                </a:effectLst>
                <a:latin typeface="Slavianskiy" pitchFamily="82" charset="0"/>
              </a:rPr>
            </a:br>
            <a:r>
              <a:rPr lang="ru-RU" sz="3200" b="1" dirty="0">
                <a:solidFill>
                  <a:srgbClr val="C00000"/>
                </a:solidFill>
                <a:effectLst>
                  <a:glow rad="139700">
                    <a:schemeClr val="accent2">
                      <a:satMod val="175000"/>
                      <a:alpha val="40000"/>
                    </a:schemeClr>
                  </a:glow>
                  <a:outerShdw blurRad="38100" dist="38100" dir="2700000" algn="tl">
                    <a:srgbClr val="000000">
                      <a:alpha val="43137"/>
                    </a:srgbClr>
                  </a:outerShdw>
                </a:effectLst>
                <a:latin typeface="Slavianskiy" pitchFamily="82" charset="0"/>
              </a:rPr>
              <a:t>играйте лучше нас.</a:t>
            </a:r>
          </a:p>
        </p:txBody>
      </p:sp>
      <p:pic>
        <p:nvPicPr>
          <p:cNvPr id="4" name="Рисунок 3"/>
          <p:cNvPicPr>
            <a:picLocks noChangeAspect="1"/>
          </p:cNvPicPr>
          <p:nvPr/>
        </p:nvPicPr>
        <p:blipFill>
          <a:blip r:embed="rId3" cstate="email">
            <a:extLst>
              <a:ext uri="{BEBA8EAE-BF5A-486C-A8C5-ECC9F3942E4B}">
                <a14:imgProps xmlns:a14="http://schemas.microsoft.com/office/drawing/2010/main">
                  <a14:imgLayer r:embed="rId4">
                    <a14:imgEffect>
                      <a14:backgroundRemoval t="0" b="99444" l="5556" r="100000"/>
                    </a14:imgEffect>
                  </a14:imgLayer>
                </a14:imgProps>
              </a:ext>
              <a:ext uri="{28A0092B-C50C-407E-A947-70E740481C1C}">
                <a14:useLocalDpi xmlns:a14="http://schemas.microsoft.com/office/drawing/2010/main"/>
              </a:ext>
            </a:extLst>
          </a:blip>
          <a:stretch>
            <a:fillRect/>
          </a:stretch>
        </p:blipFill>
        <p:spPr>
          <a:xfrm>
            <a:off x="-333499" y="2569577"/>
            <a:ext cx="3359553" cy="3359553"/>
          </a:xfrm>
          <a:prstGeom prst="rect">
            <a:avLst/>
          </a:prstGeom>
        </p:spPr>
      </p:pic>
      <p:pic>
        <p:nvPicPr>
          <p:cNvPr id="8" name="Рисунок 7"/>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1258" b="100000" l="0" r="94722"/>
                    </a14:imgEffect>
                  </a14:imgLayer>
                </a14:imgProps>
              </a:ext>
              <a:ext uri="{28A0092B-C50C-407E-A947-70E740481C1C}">
                <a14:useLocalDpi xmlns:a14="http://schemas.microsoft.com/office/drawing/2010/main"/>
              </a:ext>
            </a:extLst>
          </a:blip>
          <a:srcRect/>
          <a:stretch/>
        </p:blipFill>
        <p:spPr>
          <a:xfrm>
            <a:off x="2279487" y="2557486"/>
            <a:ext cx="1493135" cy="3301053"/>
          </a:xfrm>
          <a:prstGeom prst="rect">
            <a:avLst/>
          </a:prstGeom>
        </p:spPr>
      </p:pic>
      <p:pic>
        <p:nvPicPr>
          <p:cNvPr id="9" name="Рисунок 8"/>
          <p:cNvPicPr>
            <a:picLocks noChangeAspect="1"/>
          </p:cNvPicPr>
          <p:nvPr/>
        </p:nvPicPr>
        <p:blipFill>
          <a:blip r:embed="rId7" cstate="email">
            <a:extLst>
              <a:ext uri="{BEBA8EAE-BF5A-486C-A8C5-ECC9F3942E4B}">
                <a14:imgProps xmlns:a14="http://schemas.microsoft.com/office/drawing/2010/main">
                  <a14:imgLayer r:embed="rId8">
                    <a14:imgEffect>
                      <a14:backgroundRemoval t="4455" b="95182" l="7273" r="90795"/>
                    </a14:imgEffect>
                  </a14:imgLayer>
                </a14:imgProps>
              </a:ext>
              <a:ext uri="{28A0092B-C50C-407E-A947-70E740481C1C}">
                <a14:useLocalDpi xmlns:a14="http://schemas.microsoft.com/office/drawing/2010/main"/>
              </a:ext>
            </a:extLst>
          </a:blip>
          <a:stretch>
            <a:fillRect/>
          </a:stretch>
        </p:blipFill>
        <p:spPr>
          <a:xfrm flipH="1">
            <a:off x="3471680" y="2319292"/>
            <a:ext cx="2831398" cy="3539247"/>
          </a:xfrm>
          <a:prstGeom prst="rect">
            <a:avLst/>
          </a:prstGeom>
        </p:spPr>
      </p:pic>
      <p:pic>
        <p:nvPicPr>
          <p:cNvPr id="12" name="Рисунок 11"/>
          <p:cNvPicPr>
            <a:picLocks noChangeAspect="1"/>
          </p:cNvPicPr>
          <p:nvPr/>
        </p:nvPicPr>
        <p:blipFill>
          <a:blip r:embed="rId9" cstate="email">
            <a:extLst>
              <a:ext uri="{BEBA8EAE-BF5A-486C-A8C5-ECC9F3942E4B}">
                <a14:imgProps xmlns:a14="http://schemas.microsoft.com/office/drawing/2010/main">
                  <a14:imgLayer r:embed="rId10">
                    <a14:imgEffect>
                      <a14:backgroundRemoval t="1512" b="99546" l="6706" r="98353"/>
                    </a14:imgEffect>
                  </a14:imgLayer>
                </a14:imgProps>
              </a:ext>
              <a:ext uri="{28A0092B-C50C-407E-A947-70E740481C1C}">
                <a14:useLocalDpi xmlns:a14="http://schemas.microsoft.com/office/drawing/2010/main"/>
              </a:ext>
            </a:extLst>
          </a:blip>
          <a:stretch>
            <a:fillRect/>
          </a:stretch>
        </p:blipFill>
        <p:spPr>
          <a:xfrm>
            <a:off x="5429004" y="2368792"/>
            <a:ext cx="2210288" cy="3440249"/>
          </a:xfrm>
          <a:prstGeom prst="rect">
            <a:avLst/>
          </a:prstGeom>
        </p:spPr>
      </p:pic>
      <p:pic>
        <p:nvPicPr>
          <p:cNvPr id="13" name="Рисунок 12"/>
          <p:cNvPicPr>
            <a:picLocks noChangeAspect="1"/>
          </p:cNvPicPr>
          <p:nvPr/>
        </p:nvPicPr>
        <p:blipFill>
          <a:blip r:embed="rId11" cstate="email">
            <a:extLst>
              <a:ext uri="{BEBA8EAE-BF5A-486C-A8C5-ECC9F3942E4B}">
                <a14:imgProps xmlns:a14="http://schemas.microsoft.com/office/drawing/2010/main">
                  <a14:imgLayer r:embed="rId12">
                    <a14:imgEffect>
                      <a14:backgroundRemoval t="1667" b="97500" l="7511" r="97210"/>
                    </a14:imgEffect>
                  </a14:imgLayer>
                </a14:imgProps>
              </a:ext>
              <a:ext uri="{28A0092B-C50C-407E-A947-70E740481C1C}">
                <a14:useLocalDpi xmlns:a14="http://schemas.microsoft.com/office/drawing/2010/main"/>
              </a:ext>
            </a:extLst>
          </a:blip>
          <a:stretch>
            <a:fillRect/>
          </a:stretch>
        </p:blipFill>
        <p:spPr>
          <a:xfrm>
            <a:off x="6748316" y="2569577"/>
            <a:ext cx="2994349" cy="3439644"/>
          </a:xfrm>
          <a:prstGeom prst="rect">
            <a:avLst/>
          </a:prstGeom>
        </p:spPr>
      </p:pic>
    </p:spTree>
    <p:extLst>
      <p:ext uri="{BB962C8B-B14F-4D97-AF65-F5344CB8AC3E}">
        <p14:creationId xmlns:p14="http://schemas.microsoft.com/office/powerpoint/2010/main" val="42051422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05509"/>
            <a:ext cx="9139938" cy="7062899"/>
          </a:xfrm>
          <a:prstGeom prst="rect">
            <a:avLst/>
          </a:prstGeom>
        </p:spPr>
      </p:pic>
      <p:sp>
        <p:nvSpPr>
          <p:cNvPr id="3" name="Прямоугольник 2"/>
          <p:cNvSpPr/>
          <p:nvPr/>
        </p:nvSpPr>
        <p:spPr>
          <a:xfrm>
            <a:off x="3921731" y="4641583"/>
            <a:ext cx="4572000" cy="830997"/>
          </a:xfrm>
          <a:prstGeom prst="rect">
            <a:avLst/>
          </a:prstGeom>
        </p:spPr>
        <p:txBody>
          <a:bodyPr>
            <a:spAutoFit/>
          </a:bodyPr>
          <a:lstStyle/>
          <a:p>
            <a:r>
              <a:rPr lang="ru-RU" sz="1600" b="1" dirty="0">
                <a:solidFill>
                  <a:srgbClr val="C00000"/>
                </a:solidFill>
                <a:effectLst>
                  <a:glow rad="139700">
                    <a:schemeClr val="accent2">
                      <a:satMod val="175000"/>
                      <a:alpha val="40000"/>
                    </a:schemeClr>
                  </a:glow>
                  <a:outerShdw blurRad="38100" dist="38100" dir="2700000" algn="tl">
                    <a:srgbClr val="000000">
                      <a:alpha val="43137"/>
                    </a:srgbClr>
                  </a:outerShdw>
                </a:effectLst>
                <a:latin typeface="Slavianskiy" pitchFamily="82" charset="0"/>
              </a:rPr>
              <a:t>Играйте с нами,</a:t>
            </a:r>
            <a:br>
              <a:rPr lang="ru-RU" sz="1600" b="1" dirty="0">
                <a:solidFill>
                  <a:srgbClr val="C00000"/>
                </a:solidFill>
                <a:effectLst>
                  <a:glow rad="139700">
                    <a:schemeClr val="accent2">
                      <a:satMod val="175000"/>
                      <a:alpha val="40000"/>
                    </a:schemeClr>
                  </a:glow>
                  <a:outerShdw blurRad="38100" dist="38100" dir="2700000" algn="tl">
                    <a:srgbClr val="000000">
                      <a:alpha val="43137"/>
                    </a:srgbClr>
                  </a:outerShdw>
                </a:effectLst>
                <a:latin typeface="Slavianskiy" pitchFamily="82" charset="0"/>
              </a:rPr>
            </a:br>
            <a:r>
              <a:rPr lang="ru-RU" sz="1600" b="1" dirty="0">
                <a:solidFill>
                  <a:srgbClr val="C00000"/>
                </a:solidFill>
                <a:effectLst>
                  <a:glow rad="139700">
                    <a:schemeClr val="accent2">
                      <a:satMod val="175000"/>
                      <a:alpha val="40000"/>
                    </a:schemeClr>
                  </a:glow>
                  <a:outerShdw blurRad="38100" dist="38100" dir="2700000" algn="tl">
                    <a:srgbClr val="000000">
                      <a:alpha val="43137"/>
                    </a:srgbClr>
                  </a:outerShdw>
                </a:effectLst>
                <a:latin typeface="Slavianskiy" pitchFamily="82" charset="0"/>
              </a:rPr>
              <a:t>играйте как мы,</a:t>
            </a:r>
            <a:br>
              <a:rPr lang="ru-RU" sz="1600" b="1" dirty="0">
                <a:solidFill>
                  <a:srgbClr val="C00000"/>
                </a:solidFill>
                <a:effectLst>
                  <a:glow rad="139700">
                    <a:schemeClr val="accent2">
                      <a:satMod val="175000"/>
                      <a:alpha val="40000"/>
                    </a:schemeClr>
                  </a:glow>
                  <a:outerShdw blurRad="38100" dist="38100" dir="2700000" algn="tl">
                    <a:srgbClr val="000000">
                      <a:alpha val="43137"/>
                    </a:srgbClr>
                  </a:outerShdw>
                </a:effectLst>
                <a:latin typeface="Slavianskiy" pitchFamily="82" charset="0"/>
              </a:rPr>
            </a:br>
            <a:r>
              <a:rPr lang="ru-RU" sz="1600" b="1" dirty="0">
                <a:solidFill>
                  <a:srgbClr val="C00000"/>
                </a:solidFill>
                <a:effectLst>
                  <a:glow rad="139700">
                    <a:schemeClr val="accent2">
                      <a:satMod val="175000"/>
                      <a:alpha val="40000"/>
                    </a:schemeClr>
                  </a:glow>
                  <a:outerShdw blurRad="38100" dist="38100" dir="2700000" algn="tl">
                    <a:srgbClr val="000000">
                      <a:alpha val="43137"/>
                    </a:srgbClr>
                  </a:outerShdw>
                </a:effectLst>
                <a:latin typeface="Slavianskiy" pitchFamily="82" charset="0"/>
              </a:rPr>
              <a:t>играйте лучше нас.</a:t>
            </a: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52999" y="1118150"/>
            <a:ext cx="2069711" cy="2668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3532" y="949163"/>
            <a:ext cx="1739967" cy="5342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10716" y="888066"/>
            <a:ext cx="1719185" cy="5075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Рисунок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9181" y="3975652"/>
            <a:ext cx="3390272" cy="1907028"/>
          </a:xfrm>
          <a:prstGeom prst="rect">
            <a:avLst/>
          </a:prstGeom>
          <a:effectLst>
            <a:outerShdw blurRad="50800" dist="38100" dir="13500000" algn="br" rotWithShape="0">
              <a:prstClr val="black">
                <a:alpha val="40000"/>
              </a:prstClr>
            </a:outerShdw>
          </a:effectLst>
        </p:spPr>
      </p:pic>
      <p:pic>
        <p:nvPicPr>
          <p:cNvPr id="6" name="Рисунок 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43642" y="1261622"/>
            <a:ext cx="1888462" cy="2517950"/>
          </a:xfrm>
          <a:prstGeom prst="rect">
            <a:avLst/>
          </a:prstGeom>
          <a:ln>
            <a:noFill/>
          </a:ln>
          <a:effectLst>
            <a:outerShdw blurRad="292100" dist="139700" dir="2700000" algn="tl" rotWithShape="0">
              <a:srgbClr val="333333">
                <a:alpha val="65000"/>
              </a:srgbClr>
            </a:outerShdw>
          </a:effectLst>
        </p:spPr>
      </p:pic>
      <p:pic>
        <p:nvPicPr>
          <p:cNvPr id="10" name="Рисунок 9"/>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114863" y="4033079"/>
            <a:ext cx="1991705" cy="1947765"/>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35957058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1" y="0"/>
            <a:ext cx="9139938" cy="6858000"/>
          </a:xfrm>
          <a:prstGeom prst="rect">
            <a:avLst/>
          </a:prstGeom>
        </p:spPr>
      </p:pic>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6159" y="414802"/>
            <a:ext cx="179863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86000" y="609832"/>
            <a:ext cx="4572000" cy="5416868"/>
          </a:xfrm>
          <a:prstGeom prst="rect">
            <a:avLst/>
          </a:prstGeom>
        </p:spPr>
        <p:txBody>
          <a:bodyPr>
            <a:spAutoFit/>
          </a:bodyPr>
          <a:lstStyle/>
          <a:p>
            <a:pPr algn="ctr"/>
            <a:r>
              <a:rPr lang="ru-RU" sz="2400" b="1" dirty="0">
                <a:solidFill>
                  <a:srgbClr val="C00000"/>
                </a:solidFill>
                <a:latin typeface="Slavianskiy" pitchFamily="82" charset="0"/>
              </a:rPr>
              <a:t>Плетень (игра с пением )</a:t>
            </a:r>
          </a:p>
          <a:p>
            <a:endParaRPr lang="ru-RU" dirty="0"/>
          </a:p>
          <a:p>
            <a:r>
              <a:rPr lang="ru-RU" sz="1600" b="1" dirty="0">
                <a:latin typeface="Arial Narrow" pitchFamily="34" charset="0"/>
              </a:rPr>
              <a:t>Цель: </a:t>
            </a:r>
            <a:r>
              <a:rPr lang="ru-RU" sz="1600" dirty="0">
                <a:latin typeface="Arial Narrow" pitchFamily="34" charset="0"/>
              </a:rPr>
              <a:t>развивать координацию движений, ловкость, быстроту реакции</a:t>
            </a:r>
          </a:p>
          <a:p>
            <a:r>
              <a:rPr lang="ru-RU" sz="1600" b="1" dirty="0">
                <a:latin typeface="Arial Narrow" pitchFamily="34" charset="0"/>
              </a:rPr>
              <a:t>Ход игры: </a:t>
            </a:r>
            <a:r>
              <a:rPr lang="ru-RU" sz="1600" dirty="0">
                <a:latin typeface="Arial Narrow" pitchFamily="34" charset="0"/>
              </a:rPr>
              <a:t>дети, берутся за руки и становятся четырьмя шеренгами (одна напротив другой). Под музыку русской народной мелодии каждая из шеренг по очереди идет навстречу противоположной шеренге, исполняя песню, кланяется. </a:t>
            </a:r>
          </a:p>
          <a:p>
            <a:r>
              <a:rPr lang="ru-RU" sz="1600" dirty="0">
                <a:latin typeface="Arial Narrow" pitchFamily="34" charset="0"/>
              </a:rPr>
              <a:t>                                Тень – тень – </a:t>
            </a:r>
            <a:r>
              <a:rPr lang="ru-RU" sz="1600" dirty="0" err="1">
                <a:latin typeface="Arial Narrow" pitchFamily="34" charset="0"/>
              </a:rPr>
              <a:t>потетень</a:t>
            </a:r>
            <a:r>
              <a:rPr lang="ru-RU" sz="1600" dirty="0">
                <a:latin typeface="Arial Narrow" pitchFamily="34" charset="0"/>
              </a:rPr>
              <a:t>,</a:t>
            </a:r>
          </a:p>
          <a:p>
            <a:r>
              <a:rPr lang="ru-RU" sz="1600" dirty="0" smtClean="0">
                <a:latin typeface="Arial Narrow" pitchFamily="34" charset="0"/>
              </a:rPr>
              <a:t>                                Сели </a:t>
            </a:r>
            <a:r>
              <a:rPr lang="ru-RU" sz="1600" dirty="0">
                <a:latin typeface="Arial Narrow" pitchFamily="34" charset="0"/>
              </a:rPr>
              <a:t>звери под плетень,</a:t>
            </a:r>
          </a:p>
          <a:p>
            <a:r>
              <a:rPr lang="ru-RU" sz="1600" dirty="0" smtClean="0">
                <a:latin typeface="Arial Narrow" pitchFamily="34" charset="0"/>
              </a:rPr>
              <a:t>                                Сели </a:t>
            </a:r>
            <a:r>
              <a:rPr lang="ru-RU" sz="1600" dirty="0">
                <a:latin typeface="Arial Narrow" pitchFamily="34" charset="0"/>
              </a:rPr>
              <a:t>звери под плетень,</a:t>
            </a:r>
          </a:p>
          <a:p>
            <a:r>
              <a:rPr lang="ru-RU" sz="1600" dirty="0" smtClean="0">
                <a:latin typeface="Arial Narrow" pitchFamily="34" charset="0"/>
              </a:rPr>
              <a:t>                                </a:t>
            </a:r>
            <a:r>
              <a:rPr lang="ru-RU" sz="1600" dirty="0" err="1" smtClean="0">
                <a:latin typeface="Arial Narrow" pitchFamily="34" charset="0"/>
              </a:rPr>
              <a:t>Похвалялися</a:t>
            </a:r>
            <a:r>
              <a:rPr lang="ru-RU" sz="1600" dirty="0" smtClean="0">
                <a:latin typeface="Arial Narrow" pitchFamily="34" charset="0"/>
              </a:rPr>
              <a:t> </a:t>
            </a:r>
            <a:r>
              <a:rPr lang="ru-RU" sz="1600" dirty="0">
                <a:latin typeface="Arial Narrow" pitchFamily="34" charset="0"/>
              </a:rPr>
              <a:t>весь день.</a:t>
            </a:r>
          </a:p>
          <a:p>
            <a:r>
              <a:rPr lang="ru-RU" sz="1600" dirty="0">
                <a:latin typeface="Arial Narrow" pitchFamily="34" charset="0"/>
              </a:rPr>
              <a:t> После поклона дети возвращаются на прежнее место. С началом веселой плясовой дети выходят из своих шеренг, расходятся по всей комнате, танцуют, используя известные плясовые движения. Как только музыка закончится, каждая шеренга должна занять свое первоначальное место, а дети быстро и правильно “заплести плетень” (взяться за руки крест-накрест).</a:t>
            </a:r>
          </a:p>
        </p:txBody>
      </p:sp>
      <p:pic>
        <p:nvPicPr>
          <p:cNvPr id="5123"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50746" y="1931621"/>
            <a:ext cx="2547937" cy="243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08801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1" y="0"/>
            <a:ext cx="9139938" cy="6858000"/>
          </a:xfrm>
          <a:prstGeom prst="rect">
            <a:avLst/>
          </a:prstGeom>
        </p:spPr>
      </p:pic>
      <p:sp>
        <p:nvSpPr>
          <p:cNvPr id="4" name="Прямоугольник 3"/>
          <p:cNvSpPr/>
          <p:nvPr/>
        </p:nvSpPr>
        <p:spPr>
          <a:xfrm>
            <a:off x="2450123" y="452194"/>
            <a:ext cx="4572000" cy="5201424"/>
          </a:xfrm>
          <a:prstGeom prst="rect">
            <a:avLst/>
          </a:prstGeom>
        </p:spPr>
        <p:txBody>
          <a:bodyPr>
            <a:spAutoFit/>
          </a:bodyPr>
          <a:lstStyle/>
          <a:p>
            <a:pPr algn="ctr"/>
            <a:r>
              <a:rPr lang="ru-RU" sz="2400" b="1" dirty="0">
                <a:solidFill>
                  <a:srgbClr val="C00000"/>
                </a:solidFill>
                <a:latin typeface="Slavianskiy" pitchFamily="82" charset="0"/>
              </a:rPr>
              <a:t>Игра «Золотые ворота</a:t>
            </a:r>
            <a:r>
              <a:rPr lang="ru-RU" sz="2400" b="1" dirty="0" smtClean="0">
                <a:solidFill>
                  <a:srgbClr val="C00000"/>
                </a:solidFill>
                <a:latin typeface="Slavianskiy" pitchFamily="82" charset="0"/>
              </a:rPr>
              <a:t>»</a:t>
            </a:r>
          </a:p>
          <a:p>
            <a:pPr algn="ctr"/>
            <a:endParaRPr lang="ru-RU" sz="2000" b="1" dirty="0">
              <a:solidFill>
                <a:srgbClr val="C00000"/>
              </a:solidFill>
              <a:latin typeface="Slavianskiy" pitchFamily="82" charset="0"/>
            </a:endParaRPr>
          </a:p>
          <a:p>
            <a:r>
              <a:rPr lang="ru-RU" sz="1600" b="1" dirty="0" smtClean="0">
                <a:latin typeface="Arial Narrow" pitchFamily="34" charset="0"/>
              </a:rPr>
              <a:t>Цель</a:t>
            </a:r>
            <a:r>
              <a:rPr lang="ru-RU" sz="1600" b="1" dirty="0">
                <a:latin typeface="Arial Narrow" pitchFamily="34" charset="0"/>
              </a:rPr>
              <a:t>: </a:t>
            </a:r>
            <a:r>
              <a:rPr lang="ru-RU" sz="1600" dirty="0">
                <a:latin typeface="Arial Narrow" pitchFamily="34" charset="0"/>
              </a:rPr>
              <a:t>развивать координацию движений, ловкость, быстроту реакции</a:t>
            </a:r>
          </a:p>
          <a:p>
            <a:r>
              <a:rPr lang="ru-RU" sz="1600" b="1" dirty="0" smtClean="0">
                <a:latin typeface="Arial Narrow" pitchFamily="34" charset="0"/>
              </a:rPr>
              <a:t>Ход игры: </a:t>
            </a:r>
            <a:r>
              <a:rPr lang="ru-RU" sz="1600" dirty="0" smtClean="0">
                <a:latin typeface="Arial Narrow" pitchFamily="34" charset="0"/>
              </a:rPr>
              <a:t>Дети </a:t>
            </a:r>
            <a:r>
              <a:rPr lang="ru-RU" sz="1600" dirty="0">
                <a:latin typeface="Arial Narrow" pitchFamily="34" charset="0"/>
              </a:rPr>
              <a:t>берутся за руки и поднимают их вверх, образуя «золотые ворота». Один</a:t>
            </a:r>
          </a:p>
          <a:p>
            <a:r>
              <a:rPr lang="ru-RU" sz="1600" dirty="0">
                <a:latin typeface="Arial Narrow" pitchFamily="34" charset="0"/>
              </a:rPr>
              <a:t>ведущий участник игры проходит под игровой припев в ворота. В руках бубен.</a:t>
            </a:r>
          </a:p>
          <a:p>
            <a:r>
              <a:rPr lang="ru-RU" sz="1600" dirty="0" smtClean="0">
                <a:latin typeface="Arial Narrow" pitchFamily="34" charset="0"/>
              </a:rPr>
              <a:t>                             Золотые </a:t>
            </a:r>
            <a:r>
              <a:rPr lang="ru-RU" sz="1600" dirty="0">
                <a:latin typeface="Arial Narrow" pitchFamily="34" charset="0"/>
              </a:rPr>
              <a:t>ворота.</a:t>
            </a:r>
          </a:p>
          <a:p>
            <a:r>
              <a:rPr lang="ru-RU" sz="1600" dirty="0" smtClean="0">
                <a:latin typeface="Arial Narrow" pitchFamily="34" charset="0"/>
              </a:rPr>
              <a:t>                             Проходите</a:t>
            </a:r>
            <a:r>
              <a:rPr lang="ru-RU" sz="1600" dirty="0">
                <a:latin typeface="Arial Narrow" pitchFamily="34" charset="0"/>
              </a:rPr>
              <a:t>, господа.</a:t>
            </a:r>
          </a:p>
          <a:p>
            <a:r>
              <a:rPr lang="ru-RU" sz="1600" dirty="0" smtClean="0">
                <a:latin typeface="Arial Narrow" pitchFamily="34" charset="0"/>
              </a:rPr>
              <a:t>                             В </a:t>
            </a:r>
            <a:r>
              <a:rPr lang="ru-RU" sz="1600" dirty="0">
                <a:latin typeface="Arial Narrow" pitchFamily="34" charset="0"/>
              </a:rPr>
              <a:t>первый раз прощается,</a:t>
            </a:r>
          </a:p>
          <a:p>
            <a:r>
              <a:rPr lang="ru-RU" sz="1600" dirty="0" smtClean="0">
                <a:latin typeface="Arial Narrow" pitchFamily="34" charset="0"/>
              </a:rPr>
              <a:t>                             Второй </a:t>
            </a:r>
            <a:r>
              <a:rPr lang="ru-RU" sz="1600" dirty="0">
                <a:latin typeface="Arial Narrow" pitchFamily="34" charset="0"/>
              </a:rPr>
              <a:t>раз запрещается,</a:t>
            </a:r>
          </a:p>
          <a:p>
            <a:r>
              <a:rPr lang="ru-RU" sz="1600" dirty="0" smtClean="0">
                <a:latin typeface="Arial Narrow" pitchFamily="34" charset="0"/>
              </a:rPr>
              <a:t>                             А </a:t>
            </a:r>
            <a:r>
              <a:rPr lang="ru-RU" sz="1600" dirty="0">
                <a:latin typeface="Arial Narrow" pitchFamily="34" charset="0"/>
              </a:rPr>
              <a:t>на третий раз</a:t>
            </a:r>
          </a:p>
          <a:p>
            <a:r>
              <a:rPr lang="ru-RU" sz="1600" dirty="0" smtClean="0">
                <a:latin typeface="Arial Narrow" pitchFamily="34" charset="0"/>
              </a:rPr>
              <a:t>                             Не </a:t>
            </a:r>
            <a:r>
              <a:rPr lang="ru-RU" sz="1600" dirty="0">
                <a:latin typeface="Arial Narrow" pitchFamily="34" charset="0"/>
              </a:rPr>
              <a:t>пропустим вас.</a:t>
            </a:r>
          </a:p>
          <a:p>
            <a:r>
              <a:rPr lang="ru-RU" sz="1600" dirty="0">
                <a:latin typeface="Arial Narrow" pitchFamily="34" charset="0"/>
              </a:rPr>
              <a:t>На последнем слове игрового припева дети опускают руки и закрывают </a:t>
            </a:r>
            <a:r>
              <a:rPr lang="ru-RU" sz="1600" dirty="0" smtClean="0">
                <a:latin typeface="Arial Narrow" pitchFamily="34" charset="0"/>
              </a:rPr>
              <a:t>ворота, задерживая </a:t>
            </a:r>
            <a:r>
              <a:rPr lang="ru-RU" sz="1600" dirty="0">
                <a:latin typeface="Arial Narrow" pitchFamily="34" charset="0"/>
              </a:rPr>
              <a:t>участника игры , дети перед </a:t>
            </a:r>
            <a:r>
              <a:rPr lang="ru-RU" sz="1600" dirty="0" smtClean="0">
                <a:latin typeface="Arial Narrow" pitchFamily="34" charset="0"/>
              </a:rPr>
              <a:t>которыми </a:t>
            </a:r>
            <a:r>
              <a:rPr lang="ru-RU" sz="1600" dirty="0">
                <a:latin typeface="Arial Narrow" pitchFamily="34" charset="0"/>
              </a:rPr>
              <a:t>остановился ведущий бегут в </a:t>
            </a:r>
            <a:r>
              <a:rPr lang="ru-RU" sz="1600" dirty="0" smtClean="0">
                <a:latin typeface="Arial Narrow" pitchFamily="34" charset="0"/>
              </a:rPr>
              <a:t>разные стороны </a:t>
            </a:r>
            <a:r>
              <a:rPr lang="ru-RU" sz="1600" dirty="0">
                <a:latin typeface="Arial Narrow" pitchFamily="34" charset="0"/>
              </a:rPr>
              <a:t>на счет раз, два, три и обегают круг. Кто первым ударит в бубен, тот победит.</a:t>
            </a:r>
          </a:p>
          <a:p>
            <a:r>
              <a:rPr lang="ru-RU" sz="1600" dirty="0">
                <a:latin typeface="Arial Narrow" pitchFamily="34" charset="0"/>
              </a:rPr>
              <a:t>Игра повторяется.</a:t>
            </a:r>
          </a:p>
        </p:txBody>
      </p:sp>
      <p:pic>
        <p:nvPicPr>
          <p:cNvPr id="614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2196" y="311517"/>
            <a:ext cx="179863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Рисунок 4"/>
          <p:cNvPicPr>
            <a:picLocks noChangeAspect="1"/>
          </p:cNvPicPr>
          <p:nvPr/>
        </p:nvPicPr>
        <p:blipFill>
          <a:blip r:embed="rId4" cstate="email">
            <a:extLst>
              <a:ext uri="{BEBA8EAE-BF5A-486C-A8C5-ECC9F3942E4B}">
                <a14:imgProps xmlns:a14="http://schemas.microsoft.com/office/drawing/2010/main">
                  <a14:imgLayer r:embed="rId5">
                    <a14:imgEffect>
                      <a14:backgroundRemoval t="0" b="99856" l="308" r="100000"/>
                    </a14:imgEffect>
                  </a14:imgLayer>
                </a14:imgProps>
              </a:ext>
              <a:ext uri="{28A0092B-C50C-407E-A947-70E740481C1C}">
                <a14:useLocalDpi xmlns:a14="http://schemas.microsoft.com/office/drawing/2010/main"/>
              </a:ext>
            </a:extLst>
          </a:blip>
          <a:stretch>
            <a:fillRect/>
          </a:stretch>
        </p:blipFill>
        <p:spPr>
          <a:xfrm>
            <a:off x="6848915" y="2119522"/>
            <a:ext cx="2034345" cy="2168925"/>
          </a:xfrm>
          <a:prstGeom prst="rect">
            <a:avLst/>
          </a:prstGeom>
        </p:spPr>
      </p:pic>
      <p:pic>
        <p:nvPicPr>
          <p:cNvPr id="6" name="Рисунок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7569" y="2569552"/>
            <a:ext cx="3055814" cy="1718895"/>
          </a:xfrm>
          <a:prstGeom prst="ellipse">
            <a:avLst/>
          </a:prstGeom>
          <a:ln>
            <a:noFill/>
          </a:ln>
          <a:effectLst>
            <a:softEdge rad="112500"/>
          </a:effectLst>
        </p:spPr>
      </p:pic>
    </p:spTree>
    <p:extLst>
      <p:ext uri="{BB962C8B-B14F-4D97-AF65-F5344CB8AC3E}">
        <p14:creationId xmlns:p14="http://schemas.microsoft.com/office/powerpoint/2010/main" val="32185224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1" y="0"/>
            <a:ext cx="9139938" cy="6858000"/>
          </a:xfrm>
          <a:prstGeom prst="rect">
            <a:avLst/>
          </a:prstGeom>
        </p:spPr>
      </p:pic>
      <p:sp>
        <p:nvSpPr>
          <p:cNvPr id="4" name="Прямоугольник 3"/>
          <p:cNvSpPr/>
          <p:nvPr/>
        </p:nvSpPr>
        <p:spPr>
          <a:xfrm>
            <a:off x="2450123" y="452194"/>
            <a:ext cx="5744308" cy="4278094"/>
          </a:xfrm>
          <a:prstGeom prst="rect">
            <a:avLst/>
          </a:prstGeom>
        </p:spPr>
        <p:txBody>
          <a:bodyPr wrap="square">
            <a:spAutoFit/>
          </a:bodyPr>
          <a:lstStyle/>
          <a:p>
            <a:pPr algn="ctr"/>
            <a:r>
              <a:rPr lang="ru-RU" sz="2400" b="1" dirty="0">
                <a:solidFill>
                  <a:srgbClr val="C00000"/>
                </a:solidFill>
                <a:latin typeface="Slavianskiy" pitchFamily="82" charset="0"/>
              </a:rPr>
              <a:t>Игра «Каравай на масленицу</a:t>
            </a:r>
            <a:r>
              <a:rPr lang="ru-RU" sz="2400" b="1" dirty="0" smtClean="0">
                <a:solidFill>
                  <a:srgbClr val="C00000"/>
                </a:solidFill>
                <a:latin typeface="Slavianskiy" pitchFamily="82" charset="0"/>
              </a:rPr>
              <a:t>»</a:t>
            </a:r>
          </a:p>
          <a:p>
            <a:pPr algn="ctr"/>
            <a:endParaRPr lang="ru-RU" sz="2400" b="1" dirty="0">
              <a:solidFill>
                <a:srgbClr val="C00000"/>
              </a:solidFill>
              <a:latin typeface="Slavianskiy" pitchFamily="82" charset="0"/>
            </a:endParaRPr>
          </a:p>
          <a:p>
            <a:r>
              <a:rPr lang="ru-RU" sz="1600" b="1" dirty="0">
                <a:latin typeface="Arial Narrow" pitchFamily="34" charset="0"/>
              </a:rPr>
              <a:t>Цель: </a:t>
            </a:r>
            <a:r>
              <a:rPr lang="ru-RU" sz="1600" dirty="0">
                <a:latin typeface="Arial Narrow" pitchFamily="34" charset="0"/>
              </a:rPr>
              <a:t>развивать координацию движений, ловкость, быстроту реакции</a:t>
            </a:r>
          </a:p>
          <a:p>
            <a:r>
              <a:rPr lang="ru-RU" sz="1600" b="1" dirty="0">
                <a:latin typeface="Arial Narrow" pitchFamily="34" charset="0"/>
              </a:rPr>
              <a:t>Ход игры: </a:t>
            </a:r>
            <a:r>
              <a:rPr lang="ru-RU" sz="1600" dirty="0">
                <a:latin typeface="Arial Narrow" pitchFamily="34" charset="0"/>
              </a:rPr>
              <a:t>Составив круг, дети поют и идут по кругу, водящий в кругу.</a:t>
            </a:r>
          </a:p>
          <a:p>
            <a:r>
              <a:rPr lang="ru-RU" sz="1600" dirty="0" smtClean="0">
                <a:latin typeface="Arial Narrow" pitchFamily="34" charset="0"/>
              </a:rPr>
              <a:t>                           Шел </a:t>
            </a:r>
            <a:r>
              <a:rPr lang="ru-RU" sz="1600" dirty="0">
                <a:latin typeface="Arial Narrow" pitchFamily="34" charset="0"/>
              </a:rPr>
              <a:t>павлин горою,</a:t>
            </a:r>
          </a:p>
          <a:p>
            <a:r>
              <a:rPr lang="ru-RU" sz="1600" dirty="0" smtClean="0">
                <a:latin typeface="Arial Narrow" pitchFamily="34" charset="0"/>
              </a:rPr>
              <a:t>                           Все </a:t>
            </a:r>
            <a:r>
              <a:rPr lang="ru-RU" sz="1600" dirty="0">
                <a:latin typeface="Arial Narrow" pitchFamily="34" charset="0"/>
              </a:rPr>
              <a:t>люди за мною.</a:t>
            </a:r>
          </a:p>
          <a:p>
            <a:r>
              <a:rPr lang="ru-RU" sz="1600" dirty="0" smtClean="0">
                <a:latin typeface="Arial Narrow" pitchFamily="34" charset="0"/>
              </a:rPr>
              <a:t>                           Одного </a:t>
            </a:r>
            <a:r>
              <a:rPr lang="ru-RU" sz="1600" dirty="0">
                <a:latin typeface="Arial Narrow" pitchFamily="34" charset="0"/>
              </a:rPr>
              <a:t>нет у нас </a:t>
            </a:r>
            <a:r>
              <a:rPr lang="ru-RU" sz="1600" dirty="0" smtClean="0">
                <a:latin typeface="Arial Narrow" pitchFamily="34" charset="0"/>
              </a:rPr>
              <a:t>____________  (</a:t>
            </a:r>
            <a:r>
              <a:rPr lang="ru-RU" sz="1600" dirty="0">
                <a:latin typeface="Arial Narrow" pitchFamily="34" charset="0"/>
              </a:rPr>
              <a:t>имя водящего),</a:t>
            </a:r>
          </a:p>
          <a:p>
            <a:r>
              <a:rPr lang="ru-RU" sz="1600" dirty="0" smtClean="0">
                <a:latin typeface="Arial Narrow" pitchFamily="34" charset="0"/>
              </a:rPr>
              <a:t>                           У </a:t>
            </a:r>
            <a:r>
              <a:rPr lang="ru-RU" sz="1600" dirty="0">
                <a:latin typeface="Arial Narrow" pitchFamily="34" charset="0"/>
              </a:rPr>
              <a:t>его маменьки печка истопленная,</a:t>
            </a:r>
          </a:p>
          <a:p>
            <a:r>
              <a:rPr lang="ru-RU" sz="1600" dirty="0" smtClean="0">
                <a:latin typeface="Arial Narrow" pitchFamily="34" charset="0"/>
              </a:rPr>
              <a:t>                           Блины </a:t>
            </a:r>
            <a:r>
              <a:rPr lang="ru-RU" sz="1600" dirty="0">
                <a:latin typeface="Arial Narrow" pitchFamily="34" charset="0"/>
              </a:rPr>
              <a:t>испеченные,</a:t>
            </a:r>
          </a:p>
          <a:p>
            <a:r>
              <a:rPr lang="ru-RU" sz="1600" dirty="0" smtClean="0">
                <a:latin typeface="Arial Narrow" pitchFamily="34" charset="0"/>
              </a:rPr>
              <a:t>                           Каравай </a:t>
            </a:r>
            <a:r>
              <a:rPr lang="ru-RU" sz="1600" dirty="0">
                <a:latin typeface="Arial Narrow" pitchFamily="34" charset="0"/>
              </a:rPr>
              <a:t>состряпанный,</a:t>
            </a:r>
          </a:p>
          <a:p>
            <a:r>
              <a:rPr lang="ru-RU" sz="1600" dirty="0" smtClean="0">
                <a:latin typeface="Arial Narrow" pitchFamily="34" charset="0"/>
              </a:rPr>
              <a:t>                           Этакий </a:t>
            </a:r>
            <a:r>
              <a:rPr lang="ru-RU" sz="1600" dirty="0">
                <a:latin typeface="Arial Narrow" pitchFamily="34" charset="0"/>
              </a:rPr>
              <a:t>высокий,</a:t>
            </a:r>
          </a:p>
          <a:p>
            <a:r>
              <a:rPr lang="ru-RU" sz="1600" dirty="0" smtClean="0">
                <a:latin typeface="Arial Narrow" pitchFamily="34" charset="0"/>
              </a:rPr>
              <a:t>                           Этакий </a:t>
            </a:r>
            <a:r>
              <a:rPr lang="ru-RU" sz="1600" dirty="0">
                <a:latin typeface="Arial Narrow" pitchFamily="34" charset="0"/>
              </a:rPr>
              <a:t>широкий,</a:t>
            </a:r>
          </a:p>
          <a:p>
            <a:r>
              <a:rPr lang="ru-RU" sz="1600" dirty="0" smtClean="0">
                <a:latin typeface="Arial Narrow" pitchFamily="34" charset="0"/>
              </a:rPr>
              <a:t>                           Этакий </a:t>
            </a:r>
            <a:r>
              <a:rPr lang="ru-RU" sz="1600" dirty="0">
                <a:latin typeface="Arial Narrow" pitchFamily="34" charset="0"/>
              </a:rPr>
              <a:t>низенький</a:t>
            </a:r>
          </a:p>
          <a:p>
            <a:r>
              <a:rPr lang="ru-RU" sz="1600" dirty="0" smtClean="0">
                <a:latin typeface="Arial Narrow" pitchFamily="34" charset="0"/>
              </a:rPr>
              <a:t>                           Раз</a:t>
            </a:r>
            <a:r>
              <a:rPr lang="ru-RU" sz="1600" dirty="0">
                <a:latin typeface="Arial Narrow" pitchFamily="34" charset="0"/>
              </a:rPr>
              <a:t>, дав, три беги</a:t>
            </a:r>
            <a:r>
              <a:rPr lang="ru-RU" sz="1600" dirty="0" smtClean="0">
                <a:latin typeface="Arial Narrow" pitchFamily="34" charset="0"/>
              </a:rPr>
              <a:t>.</a:t>
            </a:r>
          </a:p>
          <a:p>
            <a:endParaRPr lang="ru-RU" sz="1600" dirty="0">
              <a:latin typeface="Arial Narrow" pitchFamily="34" charset="0"/>
            </a:endParaRPr>
          </a:p>
          <a:p>
            <a:r>
              <a:rPr lang="ru-RU" sz="1600" dirty="0">
                <a:latin typeface="Arial Narrow" pitchFamily="34" charset="0"/>
              </a:rPr>
              <a:t>Водящий догоняет детей.</a:t>
            </a:r>
          </a:p>
        </p:txBody>
      </p:sp>
      <p:pic>
        <p:nvPicPr>
          <p:cNvPr id="614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2196" y="311517"/>
            <a:ext cx="179863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4" cstate="email">
            <a:extLst>
              <a:ext uri="{BEBA8EAE-BF5A-486C-A8C5-ECC9F3942E4B}">
                <a14:imgProps xmlns:a14="http://schemas.microsoft.com/office/drawing/2010/main">
                  <a14:imgLayer r:embed="rId5">
                    <a14:imgEffect>
                      <a14:backgroundRemoval t="0" b="100000" l="4219" r="98438"/>
                    </a14:imgEffect>
                  </a14:imgLayer>
                </a14:imgProps>
              </a:ext>
              <a:ext uri="{28A0092B-C50C-407E-A947-70E740481C1C}">
                <a14:useLocalDpi xmlns:a14="http://schemas.microsoft.com/office/drawing/2010/main"/>
              </a:ext>
            </a:extLst>
          </a:blip>
          <a:stretch>
            <a:fillRect/>
          </a:stretch>
        </p:blipFill>
        <p:spPr>
          <a:xfrm>
            <a:off x="5074788" y="3341076"/>
            <a:ext cx="4374011" cy="2460381"/>
          </a:xfrm>
          <a:prstGeom prst="rect">
            <a:avLst/>
          </a:prstGeom>
        </p:spPr>
      </p:pic>
      <p:pic>
        <p:nvPicPr>
          <p:cNvPr id="7" name="Рисунок 6"/>
          <p:cNvPicPr>
            <a:picLocks noChangeAspect="1"/>
          </p:cNvPicPr>
          <p:nvPr/>
        </p:nvPicPr>
        <p:blipFill>
          <a:blip r:embed="rId6" cstate="email">
            <a:extLst>
              <a:ext uri="{BEBA8EAE-BF5A-486C-A8C5-ECC9F3942E4B}">
                <a14:imgProps xmlns:a14="http://schemas.microsoft.com/office/drawing/2010/main">
                  <a14:imgLayer r:embed="rId7">
                    <a14:imgEffect>
                      <a14:backgroundRemoval t="0" b="100000" l="0" r="99667"/>
                    </a14:imgEffect>
                  </a14:imgLayer>
                </a14:imgProps>
              </a:ext>
              <a:ext uri="{28A0092B-C50C-407E-A947-70E740481C1C}">
                <a14:useLocalDpi xmlns:a14="http://schemas.microsoft.com/office/drawing/2010/main"/>
              </a:ext>
            </a:extLst>
          </a:blip>
          <a:stretch>
            <a:fillRect/>
          </a:stretch>
        </p:blipFill>
        <p:spPr>
          <a:xfrm>
            <a:off x="191963" y="1916722"/>
            <a:ext cx="2491155" cy="2491155"/>
          </a:xfrm>
          <a:prstGeom prst="rect">
            <a:avLst/>
          </a:prstGeom>
        </p:spPr>
      </p:pic>
    </p:spTree>
    <p:extLst>
      <p:ext uri="{BB962C8B-B14F-4D97-AF65-F5344CB8AC3E}">
        <p14:creationId xmlns:p14="http://schemas.microsoft.com/office/powerpoint/2010/main" val="41181892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1" y="0"/>
            <a:ext cx="9139938" cy="6858000"/>
          </a:xfrm>
          <a:prstGeom prst="rect">
            <a:avLst/>
          </a:prstGeom>
        </p:spPr>
      </p:pic>
      <p:sp>
        <p:nvSpPr>
          <p:cNvPr id="4" name="Прямоугольник 3"/>
          <p:cNvSpPr/>
          <p:nvPr/>
        </p:nvSpPr>
        <p:spPr>
          <a:xfrm>
            <a:off x="2450123" y="452194"/>
            <a:ext cx="5744308" cy="5016758"/>
          </a:xfrm>
          <a:prstGeom prst="rect">
            <a:avLst/>
          </a:prstGeom>
        </p:spPr>
        <p:txBody>
          <a:bodyPr wrap="square">
            <a:spAutoFit/>
          </a:bodyPr>
          <a:lstStyle/>
          <a:p>
            <a:pPr algn="ctr"/>
            <a:r>
              <a:rPr lang="ru-RU" sz="2400" b="1" dirty="0">
                <a:solidFill>
                  <a:srgbClr val="C00000"/>
                </a:solidFill>
                <a:latin typeface="Slavianskiy" pitchFamily="82" charset="0"/>
              </a:rPr>
              <a:t>Игра «ГОРЕЛКИ </a:t>
            </a:r>
            <a:r>
              <a:rPr lang="ru-RU" sz="2400" b="1" dirty="0" smtClean="0">
                <a:solidFill>
                  <a:srgbClr val="C00000"/>
                </a:solidFill>
                <a:latin typeface="Slavianskiy" pitchFamily="82" charset="0"/>
              </a:rPr>
              <a:t>С ПЛАТОЧКОМ»</a:t>
            </a:r>
          </a:p>
          <a:p>
            <a:pPr algn="ctr"/>
            <a:endParaRPr lang="ru-RU" sz="2400" b="1" dirty="0">
              <a:solidFill>
                <a:srgbClr val="C00000"/>
              </a:solidFill>
              <a:latin typeface="Slavianskiy" pitchFamily="82" charset="0"/>
            </a:endParaRPr>
          </a:p>
          <a:p>
            <a:r>
              <a:rPr lang="ru-RU" sz="1600" b="1" dirty="0">
                <a:latin typeface="Arial Narrow" pitchFamily="34" charset="0"/>
              </a:rPr>
              <a:t>Цель: </a:t>
            </a:r>
            <a:r>
              <a:rPr lang="ru-RU" sz="1600" dirty="0">
                <a:latin typeface="Arial Narrow" pitchFamily="34" charset="0"/>
              </a:rPr>
              <a:t>Развивать у детей умение действовать по сигналу, упражнять в беге.</a:t>
            </a:r>
          </a:p>
          <a:p>
            <a:r>
              <a:rPr lang="ru-RU" sz="1600" b="1" dirty="0" smtClean="0">
                <a:latin typeface="Arial Narrow" pitchFamily="34" charset="0"/>
              </a:rPr>
              <a:t>Ход игры: </a:t>
            </a:r>
            <a:r>
              <a:rPr lang="ru-RU" sz="1600" dirty="0" smtClean="0">
                <a:latin typeface="Arial Narrow" pitchFamily="34" charset="0"/>
              </a:rPr>
              <a:t>Игроки </a:t>
            </a:r>
            <a:r>
              <a:rPr lang="ru-RU" sz="1600" dirty="0">
                <a:latin typeface="Arial Narrow" pitchFamily="34" charset="0"/>
              </a:rPr>
              <a:t>стоят парами друг за другом. Впереди водящий, он держит в руке над головой платочек.</a:t>
            </a:r>
          </a:p>
          <a:p>
            <a:endParaRPr lang="ru-RU" sz="1600" dirty="0">
              <a:latin typeface="Arial Narrow" pitchFamily="34" charset="0"/>
            </a:endParaRPr>
          </a:p>
          <a:p>
            <a:pPr algn="ctr"/>
            <a:r>
              <a:rPr lang="ru-RU" sz="1600" b="1" dirty="0">
                <a:latin typeface="Arial Narrow" pitchFamily="34" charset="0"/>
              </a:rPr>
              <a:t>Все хором:</a:t>
            </a:r>
            <a:br>
              <a:rPr lang="ru-RU" sz="1600" b="1" dirty="0">
                <a:latin typeface="Arial Narrow" pitchFamily="34" charset="0"/>
              </a:rPr>
            </a:br>
            <a:r>
              <a:rPr lang="ru-RU" sz="1600" dirty="0">
                <a:latin typeface="Arial Narrow" pitchFamily="34" charset="0"/>
              </a:rPr>
              <a:t>Гори, гори ясно,</a:t>
            </a:r>
            <a:br>
              <a:rPr lang="ru-RU" sz="1600" dirty="0">
                <a:latin typeface="Arial Narrow" pitchFamily="34" charset="0"/>
              </a:rPr>
            </a:br>
            <a:r>
              <a:rPr lang="ru-RU" sz="1600" dirty="0">
                <a:latin typeface="Arial Narrow" pitchFamily="34" charset="0"/>
              </a:rPr>
              <a:t>Чтобы не погасло.</a:t>
            </a:r>
            <a:br>
              <a:rPr lang="ru-RU" sz="1600" dirty="0">
                <a:latin typeface="Arial Narrow" pitchFamily="34" charset="0"/>
              </a:rPr>
            </a:br>
            <a:r>
              <a:rPr lang="ru-RU" sz="1600" dirty="0">
                <a:latin typeface="Arial Narrow" pitchFamily="34" charset="0"/>
              </a:rPr>
              <a:t>Посмотри на небо,</a:t>
            </a:r>
            <a:br>
              <a:rPr lang="ru-RU" sz="1600" dirty="0">
                <a:latin typeface="Arial Narrow" pitchFamily="34" charset="0"/>
              </a:rPr>
            </a:br>
            <a:r>
              <a:rPr lang="ru-RU" sz="1600" dirty="0">
                <a:latin typeface="Arial Narrow" pitchFamily="34" charset="0"/>
              </a:rPr>
              <a:t>Птички летят,</a:t>
            </a:r>
            <a:br>
              <a:rPr lang="ru-RU" sz="1600" dirty="0">
                <a:latin typeface="Arial Narrow" pitchFamily="34" charset="0"/>
              </a:rPr>
            </a:br>
            <a:r>
              <a:rPr lang="ru-RU" sz="1600" dirty="0">
                <a:latin typeface="Arial Narrow" pitchFamily="34" charset="0"/>
              </a:rPr>
              <a:t>Колокольчики звенят!</a:t>
            </a:r>
          </a:p>
          <a:p>
            <a:pPr algn="ctr"/>
            <a:r>
              <a:rPr lang="ru-RU" sz="1600" dirty="0">
                <a:latin typeface="Arial Narrow" pitchFamily="34" charset="0"/>
              </a:rPr>
              <a:t>Раз, два, три!</a:t>
            </a:r>
            <a:br>
              <a:rPr lang="ru-RU" sz="1600" dirty="0">
                <a:latin typeface="Arial Narrow" pitchFamily="34" charset="0"/>
              </a:rPr>
            </a:br>
            <a:r>
              <a:rPr lang="ru-RU" sz="1600" dirty="0">
                <a:latin typeface="Arial Narrow" pitchFamily="34" charset="0"/>
              </a:rPr>
              <a:t>Последняя пара беги!</a:t>
            </a:r>
          </a:p>
          <a:p>
            <a:endParaRPr lang="ru-RU" sz="1600" dirty="0">
              <a:latin typeface="Arial Narrow" pitchFamily="34" charset="0"/>
            </a:endParaRPr>
          </a:p>
          <a:p>
            <a:r>
              <a:rPr lang="ru-RU" sz="1600" dirty="0">
                <a:latin typeface="Arial Narrow" pitchFamily="34" charset="0"/>
              </a:rPr>
              <a:t>Дети последней пары бегут вдоль колонны (один справа, другой слева). Тот, кто добежит до водящего первым, берет у него платочек и встает с ним впереди колонны, а опоздавший “горит”, т. е. водит.</a:t>
            </a:r>
          </a:p>
        </p:txBody>
      </p:sp>
      <p:pic>
        <p:nvPicPr>
          <p:cNvPr id="614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2196" y="311517"/>
            <a:ext cx="179863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Рисунок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2196" y="2305953"/>
            <a:ext cx="2802888" cy="2480556"/>
          </a:xfrm>
          <a:prstGeom prst="rect">
            <a:avLst/>
          </a:prstGeom>
        </p:spPr>
      </p:pic>
    </p:spTree>
    <p:extLst>
      <p:ext uri="{BB962C8B-B14F-4D97-AF65-F5344CB8AC3E}">
        <p14:creationId xmlns:p14="http://schemas.microsoft.com/office/powerpoint/2010/main" val="4748212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1" y="0"/>
            <a:ext cx="9139938" cy="6858000"/>
          </a:xfrm>
          <a:prstGeom prst="rect">
            <a:avLst/>
          </a:prstGeom>
        </p:spPr>
      </p:pic>
      <p:sp>
        <p:nvSpPr>
          <p:cNvPr id="4" name="Прямоугольник 3"/>
          <p:cNvSpPr/>
          <p:nvPr/>
        </p:nvSpPr>
        <p:spPr>
          <a:xfrm>
            <a:off x="2708031" y="353403"/>
            <a:ext cx="5744308" cy="4031873"/>
          </a:xfrm>
          <a:prstGeom prst="rect">
            <a:avLst/>
          </a:prstGeom>
        </p:spPr>
        <p:txBody>
          <a:bodyPr wrap="square">
            <a:spAutoFit/>
          </a:bodyPr>
          <a:lstStyle/>
          <a:p>
            <a:pPr algn="ctr"/>
            <a:r>
              <a:rPr lang="ru-RU" sz="2400" b="1" dirty="0">
                <a:solidFill>
                  <a:srgbClr val="C00000"/>
                </a:solidFill>
                <a:latin typeface="Slavianskiy" pitchFamily="82" charset="0"/>
              </a:rPr>
              <a:t>Игра </a:t>
            </a:r>
            <a:r>
              <a:rPr lang="ru-RU" sz="2400" b="1" dirty="0" smtClean="0">
                <a:solidFill>
                  <a:srgbClr val="C00000"/>
                </a:solidFill>
                <a:latin typeface="Slavianskiy" pitchFamily="82" charset="0"/>
              </a:rPr>
              <a:t>«</a:t>
            </a:r>
            <a:r>
              <a:rPr lang="ru-RU" sz="2400" b="1" dirty="0">
                <a:solidFill>
                  <a:srgbClr val="C00000"/>
                </a:solidFill>
                <a:latin typeface="Slavianskiy" pitchFamily="82" charset="0"/>
              </a:rPr>
              <a:t>Яблочко золотое»</a:t>
            </a:r>
          </a:p>
          <a:p>
            <a:pPr algn="ctr"/>
            <a:endParaRPr lang="ru-RU" sz="2400" b="1" dirty="0">
              <a:solidFill>
                <a:srgbClr val="C00000"/>
              </a:solidFill>
              <a:latin typeface="Slavianskiy" pitchFamily="82" charset="0"/>
            </a:endParaRPr>
          </a:p>
          <a:p>
            <a:r>
              <a:rPr lang="ru-RU" sz="1600" b="1" dirty="0">
                <a:latin typeface="Arial Narrow" pitchFamily="34" charset="0"/>
              </a:rPr>
              <a:t>Цель: </a:t>
            </a:r>
            <a:r>
              <a:rPr lang="ru-RU" sz="1600" dirty="0">
                <a:latin typeface="Arial Narrow" pitchFamily="34" charset="0"/>
              </a:rPr>
              <a:t>Развивать у детей умение действовать по сигналу, упражнять в беге.</a:t>
            </a:r>
          </a:p>
          <a:p>
            <a:r>
              <a:rPr lang="ru-RU" sz="1600" b="1" dirty="0" smtClean="0">
                <a:latin typeface="Arial Narrow" pitchFamily="34" charset="0"/>
              </a:rPr>
              <a:t>Ход игры: </a:t>
            </a:r>
            <a:r>
              <a:rPr lang="ru-RU" sz="1600" dirty="0">
                <a:latin typeface="Arial Narrow" pitchFamily="34" charset="0"/>
              </a:rPr>
              <a:t>Дети стоят по кругу, водящий в кругу с яблочком в руках.</a:t>
            </a:r>
          </a:p>
          <a:p>
            <a:r>
              <a:rPr lang="ru-RU" sz="1600" dirty="0">
                <a:latin typeface="Arial Narrow" pitchFamily="34" charset="0"/>
              </a:rPr>
              <a:t>Дети идут по кругу и поют.</a:t>
            </a:r>
          </a:p>
          <a:p>
            <a:r>
              <a:rPr lang="ru-RU" sz="1600" dirty="0" smtClean="0">
                <a:latin typeface="Arial Narrow" pitchFamily="34" charset="0"/>
              </a:rPr>
              <a:t>                                 Яблочко </a:t>
            </a:r>
            <a:r>
              <a:rPr lang="ru-RU" sz="1600" dirty="0">
                <a:latin typeface="Arial Narrow" pitchFamily="34" charset="0"/>
              </a:rPr>
              <a:t>золотое, яблочко наливное.</a:t>
            </a:r>
          </a:p>
          <a:p>
            <a:r>
              <a:rPr lang="ru-RU" sz="1600" dirty="0" smtClean="0">
                <a:latin typeface="Arial Narrow" pitchFamily="34" charset="0"/>
              </a:rPr>
              <a:t>                                 По </a:t>
            </a:r>
            <a:r>
              <a:rPr lang="ru-RU" sz="1600" dirty="0">
                <a:latin typeface="Arial Narrow" pitchFamily="34" charset="0"/>
              </a:rPr>
              <a:t>рукам катилось и остановилось.</a:t>
            </a:r>
          </a:p>
          <a:p>
            <a:r>
              <a:rPr lang="ru-RU" sz="1600" dirty="0" smtClean="0">
                <a:latin typeface="Arial Narrow" pitchFamily="34" charset="0"/>
              </a:rPr>
              <a:t>Водящий </a:t>
            </a:r>
            <a:r>
              <a:rPr lang="ru-RU" sz="1600" dirty="0">
                <a:latin typeface="Arial Narrow" pitchFamily="34" charset="0"/>
              </a:rPr>
              <a:t>с яблочком встает между двух детей</a:t>
            </a:r>
            <a:r>
              <a:rPr lang="ru-RU" sz="1600" dirty="0" smtClean="0">
                <a:latin typeface="Arial Narrow" pitchFamily="34" charset="0"/>
              </a:rPr>
              <a:t>.</a:t>
            </a:r>
          </a:p>
          <a:p>
            <a:endParaRPr lang="ru-RU" sz="1600" dirty="0">
              <a:latin typeface="Arial Narrow" pitchFamily="34" charset="0"/>
            </a:endParaRPr>
          </a:p>
          <a:p>
            <a:r>
              <a:rPr lang="ru-RU" sz="1600" dirty="0">
                <a:latin typeface="Arial Narrow" pitchFamily="34" charset="0"/>
              </a:rPr>
              <a:t>Все дети говорят:</a:t>
            </a:r>
          </a:p>
          <a:p>
            <a:r>
              <a:rPr lang="ru-RU" sz="1600" dirty="0" smtClean="0">
                <a:latin typeface="Arial Narrow" pitchFamily="34" charset="0"/>
              </a:rPr>
              <a:t>                                Быстро </a:t>
            </a:r>
            <a:r>
              <a:rPr lang="ru-RU" sz="1600" dirty="0">
                <a:latin typeface="Arial Narrow" pitchFamily="34" charset="0"/>
              </a:rPr>
              <a:t>с яблочком беги, и дружка себе найди.</a:t>
            </a:r>
          </a:p>
          <a:p>
            <a:r>
              <a:rPr lang="ru-RU" sz="1600" dirty="0" smtClean="0">
                <a:latin typeface="Arial Narrow" pitchFamily="34" charset="0"/>
              </a:rPr>
              <a:t>                                Раз</a:t>
            </a:r>
            <a:r>
              <a:rPr lang="ru-RU" sz="1600" dirty="0">
                <a:latin typeface="Arial Narrow" pitchFamily="34" charset="0"/>
              </a:rPr>
              <a:t>, два, три – беги.</a:t>
            </a:r>
          </a:p>
          <a:p>
            <a:r>
              <a:rPr lang="ru-RU" sz="1600" dirty="0" smtClean="0">
                <a:latin typeface="Arial Narrow" pitchFamily="34" charset="0"/>
              </a:rPr>
              <a:t>        Пара </a:t>
            </a:r>
            <a:r>
              <a:rPr lang="ru-RU" sz="1600" dirty="0">
                <a:latin typeface="Arial Narrow" pitchFamily="34" charset="0"/>
              </a:rPr>
              <a:t>выбранных детей, бегут в разные стороны по кругу. Кто </a:t>
            </a:r>
            <a:r>
              <a:rPr lang="ru-RU" sz="1600" dirty="0" smtClean="0">
                <a:latin typeface="Arial Narrow" pitchFamily="34" charset="0"/>
              </a:rPr>
              <a:t>                   первый </a:t>
            </a:r>
            <a:r>
              <a:rPr lang="ru-RU" sz="1600" dirty="0">
                <a:latin typeface="Arial Narrow" pitchFamily="34" charset="0"/>
              </a:rPr>
              <a:t>добежит </a:t>
            </a:r>
            <a:r>
              <a:rPr lang="ru-RU" sz="1600" dirty="0" smtClean="0">
                <a:latin typeface="Arial Narrow" pitchFamily="34" charset="0"/>
              </a:rPr>
              <a:t>до яблочка, </a:t>
            </a:r>
            <a:r>
              <a:rPr lang="ru-RU" sz="1600" dirty="0">
                <a:latin typeface="Arial Narrow" pitchFamily="34" charset="0"/>
              </a:rPr>
              <a:t>тот и водящий.</a:t>
            </a:r>
          </a:p>
        </p:txBody>
      </p:sp>
      <p:pic>
        <p:nvPicPr>
          <p:cNvPr id="614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2196" y="311517"/>
            <a:ext cx="179863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4" cstate="email">
            <a:extLst>
              <a:ext uri="{BEBA8EAE-BF5A-486C-A8C5-ECC9F3942E4B}">
                <a14:imgProps xmlns:a14="http://schemas.microsoft.com/office/drawing/2010/main">
                  <a14:imgLayer r:embed="rId5">
                    <a14:imgEffect>
                      <a14:backgroundRemoval t="8612" b="93849" l="3385" r="96308"/>
                    </a14:imgEffect>
                  </a14:imgLayer>
                </a14:imgProps>
              </a:ext>
              <a:ext uri="{28A0092B-C50C-407E-A947-70E740481C1C}">
                <a14:useLocalDpi xmlns:a14="http://schemas.microsoft.com/office/drawing/2010/main"/>
              </a:ext>
            </a:extLst>
          </a:blip>
          <a:stretch>
            <a:fillRect/>
          </a:stretch>
        </p:blipFill>
        <p:spPr>
          <a:xfrm>
            <a:off x="2031" y="3061413"/>
            <a:ext cx="3026574" cy="2649416"/>
          </a:xfrm>
          <a:prstGeom prst="rect">
            <a:avLst/>
          </a:prstGeom>
        </p:spPr>
      </p:pic>
      <p:pic>
        <p:nvPicPr>
          <p:cNvPr id="7" name="Рисунок 6"/>
          <p:cNvPicPr>
            <a:picLocks noChangeAspect="1"/>
          </p:cNvPicPr>
          <p:nvPr/>
        </p:nvPicPr>
        <p:blipFill>
          <a:blip r:embed="rId6" cstate="email">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127617" y="2551459"/>
            <a:ext cx="943216" cy="1019908"/>
          </a:xfrm>
          <a:prstGeom prst="rect">
            <a:avLst/>
          </a:prstGeom>
        </p:spPr>
      </p:pic>
      <p:pic>
        <p:nvPicPr>
          <p:cNvPr id="9" name="Рисунок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250725" y="3933094"/>
            <a:ext cx="1559168" cy="1559168"/>
          </a:xfrm>
          <a:prstGeom prst="rect">
            <a:avLst/>
          </a:prstGeom>
        </p:spPr>
      </p:pic>
    </p:spTree>
    <p:extLst>
      <p:ext uri="{BB962C8B-B14F-4D97-AF65-F5344CB8AC3E}">
        <p14:creationId xmlns:p14="http://schemas.microsoft.com/office/powerpoint/2010/main" val="783409022"/>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1282</TotalTime>
  <Words>4621</Words>
  <Application>Microsoft Office PowerPoint</Application>
  <PresentationFormat>Экран (4:3)</PresentationFormat>
  <Paragraphs>291</Paragraphs>
  <Slides>43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43</vt:i4>
      </vt:variant>
    </vt:vector>
  </HeadingPairs>
  <TitlesOfParts>
    <vt:vector size="44"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Михаил Горяйнов</dc:creator>
  <cp:lastModifiedBy>Мама</cp:lastModifiedBy>
  <cp:revision>141</cp:revision>
  <dcterms:created xsi:type="dcterms:W3CDTF">2013-11-19T05:52:05Z</dcterms:created>
  <dcterms:modified xsi:type="dcterms:W3CDTF">2019-03-24T14:28:23Z</dcterms:modified>
</cp:coreProperties>
</file>