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306" r:id="rId3"/>
    <p:sldId id="311" r:id="rId4"/>
    <p:sldId id="286" r:id="rId5"/>
    <p:sldId id="299" r:id="rId6"/>
    <p:sldId id="304" r:id="rId7"/>
    <p:sldId id="303" r:id="rId8"/>
    <p:sldId id="269" r:id="rId9"/>
    <p:sldId id="312" r:id="rId10"/>
    <p:sldId id="30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пропущено одним ребенком</a:t>
            </a:r>
          </a:p>
        </c:rich>
      </c:tx>
      <c:layout>
        <c:manualLayout>
          <c:xMode val="edge"/>
          <c:yMode val="edge"/>
          <c:x val="0.41422213135029512"/>
          <c:y val="2.29044873858495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67718428752571"/>
          <c:y val="0.10737921264471982"/>
          <c:w val="0.736157877964697"/>
          <c:h val="0.70663139014908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пропущено одним ребенком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10.1</c:v>
                </c:pt>
                <c:pt idx="1">
                  <c:v>8.8000000000000007</c:v>
                </c:pt>
                <c:pt idx="2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465728"/>
        <c:axId val="8085504"/>
        <c:axId val="0"/>
      </c:bar3DChart>
      <c:catAx>
        <c:axId val="2146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календарный 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85504"/>
        <c:crosses val="autoZero"/>
        <c:auto val="1"/>
        <c:lblAlgn val="ctr"/>
        <c:lblOffset val="100"/>
        <c:noMultiLvlLbl val="0"/>
      </c:catAx>
      <c:valAx>
        <c:axId val="8085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дней </a:t>
                </a:r>
              </a:p>
            </c:rich>
          </c:tx>
          <c:layout>
            <c:manualLayout>
              <c:xMode val="edge"/>
              <c:yMode val="edge"/>
              <c:x val="7.084574775091979E-3"/>
              <c:y val="0.277140239487155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65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9987332985279"/>
          <c:y val="3.2871593972441764E-2"/>
          <c:w val="0.70982842991605588"/>
          <c:h val="0.503666888056660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уровень готовности к школьному обучению</c:v>
                </c:pt>
                <c:pt idx="1">
                  <c:v>уровень освоения программы</c:v>
                </c:pt>
                <c:pt idx="2">
                  <c:v>участие воспитанников в мероприятиях различного уровня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77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уровень готовности к школьному обучению</c:v>
                </c:pt>
                <c:pt idx="1">
                  <c:v>уровень освоения программы</c:v>
                </c:pt>
                <c:pt idx="2">
                  <c:v>участие воспитанников в мероприятиях различного уровня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</c:v>
                </c:pt>
                <c:pt idx="1">
                  <c:v>82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уровень готовности к школьному обучению</c:v>
                </c:pt>
                <c:pt idx="1">
                  <c:v>уровень освоения программы</c:v>
                </c:pt>
                <c:pt idx="2">
                  <c:v>участие воспитанников в мероприятиях различного уровня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</c:v>
                </c:pt>
                <c:pt idx="1">
                  <c:v>85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94400"/>
        <c:axId val="22062592"/>
        <c:axId val="22022336"/>
      </c:bar3DChart>
      <c:catAx>
        <c:axId val="2149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062592"/>
        <c:crosses val="autoZero"/>
        <c:auto val="1"/>
        <c:lblAlgn val="ctr"/>
        <c:lblOffset val="100"/>
        <c:noMultiLvlLbl val="0"/>
      </c:catAx>
      <c:valAx>
        <c:axId val="2206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94400"/>
        <c:crosses val="autoZero"/>
        <c:crossBetween val="between"/>
      </c:valAx>
      <c:serAx>
        <c:axId val="2202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062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15C73-7356-4DC5-BDC8-97FB580BC8A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F209-B58E-4808-8EBF-2F804C33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2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12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9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56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24.02.2019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НА ФЛЕШКУ\69cdc065002750b26d4ca5f298743ebd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07" y="-99392"/>
            <a:ext cx="93520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956377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УСЛОВИЯ ОБЕСПЕЧЕНИЯ КАЧЕСТВА ОБРАЗОВАТЕЛЬНОЙ ДЕЯТЕЛЬНОСТИ В ДОШКОЛЬНОЙ ОБРАЗОВАТЕЛЬНОЙ ОРГАНИЗАЦИИ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НА СОВРЕМЕННОМ ЭТАПЕ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284984"/>
            <a:ext cx="3707904" cy="1800200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д/с № 7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Североморск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О.А. Никульшина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b="1" dirty="0" smtClean="0"/>
          </a:p>
          <a:p>
            <a:pPr algn="ctr"/>
            <a:r>
              <a:rPr lang="ru-RU" sz="3200" b="1" dirty="0" smtClean="0"/>
              <a:t>       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593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16632"/>
            <a:ext cx="8611036" cy="7920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Black" pitchFamily="34" charset="0"/>
              </a:rPr>
              <a:t>Результативность образовательной деятельности ДОУ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04419144"/>
              </p:ext>
            </p:extLst>
          </p:nvPr>
        </p:nvGraphicFramePr>
        <p:xfrm>
          <a:off x="1619672" y="620688"/>
          <a:ext cx="59046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9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ФГОС 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дошкольного образования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3212976"/>
            <a:ext cx="4968552" cy="9074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Качество дошкольного образования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161" y="4581128"/>
            <a:ext cx="3456384" cy="936104"/>
          </a:xfrm>
          <a:prstGeom prst="roundRect">
            <a:avLst>
              <a:gd name="adj" fmla="val 180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Качество образовательного процесса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5786" y="5661247"/>
            <a:ext cx="3744416" cy="792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Качество результата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4989" y="4581128"/>
            <a:ext cx="374441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Качество условий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306808" y="4120422"/>
            <a:ext cx="288032" cy="4185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16216" y="4230516"/>
            <a:ext cx="288032" cy="4185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5976" y="4120422"/>
            <a:ext cx="324036" cy="15707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Качество дошкольного образования – это организация педагогического процесса в ДОО, при котором уровень воспитанности и развития каждого ребенка возрастает в соответствии  с учетом его личностных особенностей (К.Ю. Белая)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63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lvl="0" algn="ctr">
              <a:spcBef>
                <a:spcPct val="20000"/>
              </a:spcBef>
            </a:pPr>
            <a:r>
              <a:rPr lang="ru-RU" sz="3800" b="1" cap="none" dirty="0">
                <a:solidFill>
                  <a:srgbClr val="444D26"/>
                </a:solidFill>
                <a:effectLst/>
                <a:latin typeface="Arial Black" pitchFamily="34" charset="0"/>
                <a:ea typeface="+mn-ea"/>
                <a:cs typeface="+mn-cs"/>
              </a:rPr>
              <a:t>Кадровый состав педагогов</a:t>
            </a:r>
            <a:br>
              <a:rPr lang="ru-RU" sz="3800" b="1" cap="none" dirty="0">
                <a:solidFill>
                  <a:srgbClr val="444D26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35283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Arial Black" pitchFamily="34" charset="0"/>
              </a:rPr>
              <a:t>Заведующий  - высшее образование, </a:t>
            </a:r>
          </a:p>
          <a:p>
            <a:pPr marL="0" indent="0">
              <a:buNone/>
            </a:pPr>
            <a:r>
              <a:rPr lang="ru-RU" sz="1700" dirty="0" smtClean="0">
                <a:latin typeface="Arial Black" pitchFamily="34" charset="0"/>
              </a:rPr>
              <a:t>высшая квалификационная категория;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Arial Black" pitchFamily="34" charset="0"/>
              </a:rPr>
              <a:t>Старший воспитатель- высшее образование,</a:t>
            </a:r>
          </a:p>
          <a:p>
            <a:pPr marL="0" indent="0">
              <a:buNone/>
            </a:pPr>
            <a:r>
              <a:rPr lang="ru-RU" sz="1700" dirty="0" smtClean="0">
                <a:latin typeface="Arial Black" pitchFamily="34" charset="0"/>
              </a:rPr>
              <a:t> 1 квалификационная категория.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Arial Black" pitchFamily="34" charset="0"/>
              </a:rPr>
              <a:t>Воспитатели- из 14 человек 12 имеют высшее педагогическое образование, 2 –среднее педагогическое, у 4 человек 1 квалификационная категория, остальные имеют соответствие занимаемой должности;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 smtClean="0">
                <a:latin typeface="Arial Black" pitchFamily="34" charset="0"/>
              </a:rPr>
              <a:t>Специалисты – педагог-психолог, учитель-логопед, музыкальный руководитель, инструктор по физической культуре: 3 человека имеют высшее образование, 1 – среднее педагогическое, у 1 специалиста 1 квалификационная категория.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591197" cy="18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11182"/>
            <a:ext cx="1705509" cy="234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11182"/>
            <a:ext cx="1858560" cy="24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46036"/>
            <a:ext cx="1835696" cy="251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0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ки детей\1264692471_slgg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532440" cy="576064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4400" dirty="0" smtClean="0">
                <a:latin typeface="Arial Black" pitchFamily="34" charset="0"/>
              </a:rPr>
              <a:t>Материальная база:</a:t>
            </a: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lvl="0" algn="ctr"/>
            <a:r>
              <a:rPr lang="ru-RU" sz="4200" b="1" dirty="0">
                <a:latin typeface="Arial Black" pitchFamily="34" charset="0"/>
              </a:rPr>
              <a:t>логопедический кабинет,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медицинский кабинет, изолятор,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кабинет педагога- </a:t>
            </a:r>
            <a:r>
              <a:rPr lang="ru-RU" sz="4200" b="1" dirty="0" smtClean="0">
                <a:latin typeface="Arial Black" pitchFamily="34" charset="0"/>
              </a:rPr>
              <a:t>психолога</a:t>
            </a:r>
          </a:p>
          <a:p>
            <a:pPr marL="45720" lvl="0" indent="0" algn="ctr">
              <a:buNone/>
            </a:pPr>
            <a:endParaRPr lang="ru-RU" sz="3600" b="1" dirty="0"/>
          </a:p>
          <a:p>
            <a:pPr marL="45720" lvl="0" indent="0" algn="ctr">
              <a:buNone/>
            </a:pPr>
            <a:endParaRPr lang="ru-RU" sz="3600" b="1" dirty="0" smtClean="0"/>
          </a:p>
          <a:p>
            <a:pPr marL="45720" lvl="0" indent="0" algn="ctr">
              <a:buNone/>
            </a:pPr>
            <a:r>
              <a:rPr lang="ru-RU" sz="5100" dirty="0" smtClean="0">
                <a:latin typeface="Arial Black" pitchFamily="34" charset="0"/>
              </a:rPr>
              <a:t>В ГРУППАХ ОРГАНИЗОВАНЫ ЦЕНТРЫ:</a:t>
            </a:r>
            <a:endParaRPr lang="ru-RU" sz="5100" dirty="0">
              <a:latin typeface="Arial Black" pitchFamily="34" charset="0"/>
            </a:endParaRP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музыки;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 искусства;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театра;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конструирования;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книжный уголок;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познания (естественнонаучный центр, уголок природы, мини-лаборатории);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центр математики;</a:t>
            </a:r>
          </a:p>
          <a:p>
            <a:pPr lvl="0" algn="ctr"/>
            <a:r>
              <a:rPr lang="ru-RU" sz="4200" b="1" dirty="0">
                <a:latin typeface="Arial Black" pitchFamily="34" charset="0"/>
              </a:rPr>
              <a:t>физкультурный центр</a:t>
            </a:r>
            <a:r>
              <a:rPr lang="ru-RU" sz="4200" dirty="0">
                <a:latin typeface="Arial Black" pitchFamily="34" charset="0"/>
              </a:rPr>
              <a:t>.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899282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муз зал, ….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МБДОУ дс №7\Desktop\IMG_297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570" y="3144037"/>
            <a:ext cx="2622665" cy="3507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80203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 descr="C:\Users\МБДОУ дс №7\Desktop\IMG_06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8913"/>
            <a:ext cx="3346450" cy="2509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МБДОУ дс №7\Desktop\IMG_0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2485" y="3497582"/>
            <a:ext cx="3581334" cy="268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5223"/>
            <a:ext cx="2733913" cy="35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0051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Показатели заболеваемости в МБДОУ д/с № 7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16049"/>
              </p:ext>
            </p:extLst>
          </p:nvPr>
        </p:nvGraphicFramePr>
        <p:xfrm>
          <a:off x="437456" y="1209923"/>
          <a:ext cx="4923656" cy="193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" y="3252114"/>
            <a:ext cx="51816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22" y="2313571"/>
            <a:ext cx="395605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31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28184" y="332657"/>
            <a:ext cx="2664296" cy="5760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РАБОТА С РОДИТЕЛЯМИ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ОСИПОВА\Desktop\духнравст 2017\2017\IMG_20170220_094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7" y="404664"/>
            <a:ext cx="4820536" cy="27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СИПОВА\Desktop\СРОЧНОЕ!!!!!!!!!!!!!!!!!!!!!!!!!!!!!\фото день матери\7WEft-d0Jw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366607" cy="33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3494"/>
            <a:ext cx="2639009" cy="351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5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Картинки детей\0_60486_53b5c9f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940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СОТРУДНИЧЕСТВО С УЧРЕЖДЕНИЯМИ ГОРОДА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221" y="3086312"/>
            <a:ext cx="3346331" cy="44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274" y="980728"/>
            <a:ext cx="46602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МБОУСОШ № 9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ДЕТСКАЯ ГОРОДСКАЯ БИБЛИОТЕКА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МБОУ ДОД ДХШ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ГИБДД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Музейно-выставочный комплекс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 Black" pitchFamily="34" charset="0"/>
              </a:rPr>
              <a:t>ГОАУСОН «Специальный дом для одиноких престарелых</a:t>
            </a:r>
            <a:r>
              <a:rPr lang="ru-RU" sz="3200" b="1" dirty="0" smtClean="0">
                <a:latin typeface="Arial Black" pitchFamily="34" charset="0"/>
              </a:rPr>
              <a:t>»  </a:t>
            </a:r>
            <a:endParaRPr lang="ru-RU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1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3910208" cy="8412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Выставочный зал у нас в гостях «Русская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матрешка»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ОСИПОВА\Desktop\28.03.2018\фото 2\IMG_1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39" y="2564904"/>
            <a:ext cx="4610222" cy="395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Познавательное занятие с представителями Клуба исторической реконструкции «Фьорд» и Мастерской народного костюма « Светлица»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49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рек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92D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2378</TotalTime>
  <Words>247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6_Трек</vt:lpstr>
      <vt:lpstr>УСЛОВИЯ ОБЕСПЕЧЕНИЯ КАЧЕСТВА ОБРАЗОВАТЕЛЬНОЙ ДЕЯТЕЛЬНОСТИ В ДОШКОЛЬНОЙ ОБРАЗОВАТЕЛЬНОЙ ОРГАНИЗАЦИИ  НА СОВРЕМЕННОМ ЭТАПЕ</vt:lpstr>
      <vt:lpstr>ФГОС  дошкольного образования</vt:lpstr>
      <vt:lpstr>Кадровый состав педагогов </vt:lpstr>
      <vt:lpstr>Презентация PowerPoint</vt:lpstr>
      <vt:lpstr>Презентация PowerPoint</vt:lpstr>
      <vt:lpstr>Показатели заболеваемости в МБДОУ д/с № 7</vt:lpstr>
      <vt:lpstr>Презентация PowerPoint</vt:lpstr>
      <vt:lpstr>Презентация PowerPoint</vt:lpstr>
      <vt:lpstr>Выставочный зал у нас в гостях «Русская матрешка»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ОСИПОВА</dc:creator>
  <cp:lastModifiedBy>HP</cp:lastModifiedBy>
  <cp:revision>87</cp:revision>
  <dcterms:created xsi:type="dcterms:W3CDTF">2012-10-24T14:26:16Z</dcterms:created>
  <dcterms:modified xsi:type="dcterms:W3CDTF">2019-02-24T07:40:00Z</dcterms:modified>
</cp:coreProperties>
</file>