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63"/>
  </p:notesMasterIdLst>
  <p:sldIdLst>
    <p:sldId id="256" r:id="rId2"/>
    <p:sldId id="318" r:id="rId3"/>
    <p:sldId id="334" r:id="rId4"/>
    <p:sldId id="265" r:id="rId5"/>
    <p:sldId id="267" r:id="rId6"/>
    <p:sldId id="259" r:id="rId7"/>
    <p:sldId id="258" r:id="rId8"/>
    <p:sldId id="263" r:id="rId9"/>
    <p:sldId id="262" r:id="rId10"/>
    <p:sldId id="268" r:id="rId11"/>
    <p:sldId id="266" r:id="rId12"/>
    <p:sldId id="270" r:id="rId13"/>
    <p:sldId id="287" r:id="rId14"/>
    <p:sldId id="269" r:id="rId15"/>
    <p:sldId id="274" r:id="rId16"/>
    <p:sldId id="276" r:id="rId17"/>
    <p:sldId id="271" r:id="rId18"/>
    <p:sldId id="289" r:id="rId19"/>
    <p:sldId id="284" r:id="rId20"/>
    <p:sldId id="285" r:id="rId21"/>
    <p:sldId id="278" r:id="rId22"/>
    <p:sldId id="277" r:id="rId23"/>
    <p:sldId id="283" r:id="rId24"/>
    <p:sldId id="279" r:id="rId25"/>
    <p:sldId id="282" r:id="rId26"/>
    <p:sldId id="286" r:id="rId27"/>
    <p:sldId id="288" r:id="rId28"/>
    <p:sldId id="290" r:id="rId29"/>
    <p:sldId id="297" r:id="rId30"/>
    <p:sldId id="302" r:id="rId31"/>
    <p:sldId id="306" r:id="rId32"/>
    <p:sldId id="304" r:id="rId33"/>
    <p:sldId id="299" r:id="rId34"/>
    <p:sldId id="298" r:id="rId35"/>
    <p:sldId id="296" r:id="rId36"/>
    <p:sldId id="300" r:id="rId37"/>
    <p:sldId id="301" r:id="rId38"/>
    <p:sldId id="347" r:id="rId39"/>
    <p:sldId id="348" r:id="rId40"/>
    <p:sldId id="303" r:id="rId41"/>
    <p:sldId id="319" r:id="rId42"/>
    <p:sldId id="305" r:id="rId43"/>
    <p:sldId id="315" r:id="rId44"/>
    <p:sldId id="317" r:id="rId45"/>
    <p:sldId id="320" r:id="rId46"/>
    <p:sldId id="346" r:id="rId47"/>
    <p:sldId id="327" r:id="rId48"/>
    <p:sldId id="326" r:id="rId49"/>
    <p:sldId id="321" r:id="rId50"/>
    <p:sldId id="328" r:id="rId51"/>
    <p:sldId id="338" r:id="rId52"/>
    <p:sldId id="345" r:id="rId53"/>
    <p:sldId id="325" r:id="rId54"/>
    <p:sldId id="329" r:id="rId55"/>
    <p:sldId id="331" r:id="rId56"/>
    <p:sldId id="330" r:id="rId57"/>
    <p:sldId id="343" r:id="rId58"/>
    <p:sldId id="349" r:id="rId59"/>
    <p:sldId id="350" r:id="rId60"/>
    <p:sldId id="272" r:id="rId61"/>
    <p:sldId id="264" r:id="rId6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E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704" autoAdjust="0"/>
    <p:restoredTop sz="93648" autoAdjust="0"/>
  </p:normalViewPr>
  <p:slideViewPr>
    <p:cSldViewPr snapToGrid="0">
      <p:cViewPr varScale="1">
        <p:scale>
          <a:sx n="69" d="100"/>
          <a:sy n="69" d="100"/>
        </p:scale>
        <p:origin x="42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958DB0-A799-4D27-8574-BF0A4712E278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76524B-3A82-46C3-82EF-5375E99E42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0765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76524B-3A82-46C3-82EF-5375E99E42B8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9287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76524B-3A82-46C3-82EF-5375E99E42B8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74438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76279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D200B3F0-A9BC-48CE-8EB6-ECE965069900}" type="datetimeFigureOut">
              <a:rPr lang="en-US" dirty="0"/>
              <a:pPr/>
              <a:t>3/12/2019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63575" y="3226820"/>
            <a:ext cx="3859795" cy="304801"/>
          </a:xfrm>
        </p:spPr>
        <p:txBody>
          <a:bodyPr anchor="b"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/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5945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2683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9FFFF-3106-4DDB-AA62-0C80862170D6}" type="datetimeFigureOut">
              <a:rPr lang="en-US" dirty="0"/>
              <a:pPr/>
              <a:t>3/12/2019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A38B7-AE95-4DC8-9A51-7A71F545B098}" type="datetimeFigureOut">
              <a:rPr lang="en-US" dirty="0"/>
              <a:pPr/>
              <a:t>3/12/2019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1" name="TextBox 10"/>
          <p:cNvSpPr txBox="1"/>
          <p:nvPr/>
        </p:nvSpPr>
        <p:spPr bwMode="gray">
          <a:xfrm>
            <a:off x="898295" y="603589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705137" y="261378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705034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86515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14393"/>
            <a:ext cx="8825659" cy="101266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1EC2B-8188-4AC2-9F0D-8D09C51D505A}" type="datetimeFigureOut">
              <a:rPr lang="en-US" dirty="0"/>
              <a:pPr/>
              <a:t>3/12/2019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2404477"/>
            <a:ext cx="8825659" cy="178870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8587" y="5024967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2B75E-944F-430B-BE5F-C69FA8823C04}" type="datetimeFigureOut">
              <a:rPr lang="en-US" dirty="0"/>
              <a:pPr/>
              <a:t>3/12/2019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09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87261"/>
            <a:ext cx="3129168" cy="28397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10999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87261"/>
            <a:ext cx="3145380" cy="28397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1" y="2603500"/>
            <a:ext cx="315744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87261"/>
            <a:ext cx="3161029" cy="283979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E0DC7-7F53-471C-A711-B3DA6F2535F3}" type="datetimeFigureOut">
              <a:rPr lang="en-US" dirty="0"/>
              <a:pPr/>
              <a:t>3/12/2019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20744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1246"/>
            <a:ext cx="2691242" cy="158376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20745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42840"/>
            <a:ext cx="2691242" cy="155217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7"/>
            <a:ext cx="3050438" cy="92140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18992"/>
            <a:ext cx="2691242" cy="157601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09107"/>
            <a:ext cx="3054127" cy="89634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F4C9D-4618-451D-80C1-6A376BB42AB4}" type="datetimeFigureOut">
              <a:rPr lang="en-US" dirty="0"/>
              <a:pPr/>
              <a:t>3/12/2019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D2318-CE40-42F6-962A-4C6D6CF697DB}" type="datetimeFigureOut">
              <a:rPr lang="en-US" dirty="0"/>
              <a:pPr/>
              <a:t>3/12/2019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97430"/>
            <a:ext cx="1409965" cy="4729626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97429"/>
            <a:ext cx="6247546" cy="47296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76AC1-EB7F-4BEF-90D9-5764B50DAF8A}" type="datetimeFigureOut">
              <a:rPr lang="en-US" dirty="0"/>
              <a:pPr/>
              <a:t>3/12/2019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0712A-F861-4AB0-A754-4F5A2033CD4B}" type="datetimeFigureOut">
              <a:rPr lang="en-US" dirty="0"/>
              <a:pPr/>
              <a:t>3/12/2019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4"/>
            <a:ext cx="4351023" cy="2283823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507B7-F2DC-4B2C-B14D-58A9766807A2}" type="datetimeFigureOut">
              <a:rPr lang="en-US" dirty="0"/>
              <a:pPr/>
              <a:t>3/12/2019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1368" y="2603500"/>
            <a:ext cx="4828744" cy="341630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1" y="2603500"/>
            <a:ext cx="4825159" cy="3377705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A483D-5CB4-4842-8F2F-05D5276ACF63}" type="datetimeFigureOut">
              <a:rPr lang="en-US" dirty="0"/>
              <a:pPr/>
              <a:t>3/12/2019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36063"/>
            <a:ext cx="48251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212326"/>
            <a:ext cx="4825158" cy="280747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1" y="2603499"/>
            <a:ext cx="4825160" cy="60882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212327"/>
            <a:ext cx="4825159" cy="280747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CE32E-9DC0-47C8-A657-48F5C3E4A10B}" type="datetimeFigureOut">
              <a:rPr lang="en-US" dirty="0"/>
              <a:pPr/>
              <a:t>3/12/2019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F5C0D-8C3A-4771-A43D-83937FC700D4}" type="datetimeFigureOut">
              <a:rPr lang="en-US" dirty="0"/>
              <a:pPr/>
              <a:t>3/12/2019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3D2D6-FCC2-425A-A4A7-8058E8C01CB1}" type="datetimeFigureOut">
              <a:rPr lang="en-US" dirty="0"/>
              <a:pPr/>
              <a:t>3/12/2019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Rectangle 5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2683-E6E7-4CC3-9EEE-7854DD4F3545}" type="datetimeFigureOut">
              <a:rPr lang="en-US" dirty="0"/>
              <a:pPr/>
              <a:t>3/12/2019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2" y="1143000"/>
            <a:ext cx="3227192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20F81-B39D-4CBB-8BF3-5D6E395D0F72}" type="datetimeFigureOut">
              <a:rPr lang="en-US" dirty="0"/>
              <a:pPr/>
              <a:t>3/12/2019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Oval 4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Oval 3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Oval 3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Oval 48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9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407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564B320A-89BA-47B2-A525-92E8D10B06E4}" type="datetimeFigureOut">
              <a:rPr lang="en-US" dirty="0"/>
              <a:pPr/>
              <a:t>3/12/2019</a:t>
            </a:fld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jpeg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otokonkurs.ru/uploads/photos/contests/2012/06/19/5/08b943ff4e6674f2f6b3693001bc8c13/1024.jpg" TargetMode="External"/><Relationship Id="rId3" Type="http://schemas.openxmlformats.org/officeDocument/2006/relationships/hyperlink" Target="https://natworld.info/raznoe-o-prirode/troficheskie-urovni-tipy-znachenie-shemy-i-opredelenie-pishhevoj-cepi" TargetMode="External"/><Relationship Id="rId7" Type="http://schemas.openxmlformats.org/officeDocument/2006/relationships/hyperlink" Target="https://www.walldevil.com/wallpapers/w01/preview/poison-dart-frogs-amphibians-dart-frogs-wallpaper.jpg" TargetMode="External"/><Relationship Id="rId2" Type="http://schemas.openxmlformats.org/officeDocument/2006/relationships/hyperlink" Target="http://900igr.net/up/datai/197078/0016-010-.jpg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kartinkinaden.ru/uploads/posts/2015-10/1446033823_35.jpg" TargetMode="External"/><Relationship Id="rId5" Type="http://schemas.openxmlformats.org/officeDocument/2006/relationships/hyperlink" Target="https://50mm.ru/images/suha_derbent/25_suha_derbent.jpg" TargetMode="External"/><Relationship Id="rId4" Type="http://schemas.openxmlformats.org/officeDocument/2006/relationships/hyperlink" Target="http://img1.liveinternet.ru/images/attach/c/2/71/609/71609810_57201112030651.jpg" TargetMode="Externa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hyperlink" Target="https://bio-ege.sdamgia.ru/test?theme=218" TargetMode="External"/><Relationship Id="rId3" Type="http://schemas.openxmlformats.org/officeDocument/2006/relationships/hyperlink" Target="http://www.freenatureimages.eu/animals/mammalia,%20zoogdieren,%20mammals/Apodemus%20sylvaticus,%20Wood%20Mouse/Apodemus%20sylvaticus%2012,%20Bosmuis,%20Saxifraga-Rudmer%20Zwerver.jpg" TargetMode="External"/><Relationship Id="rId7" Type="http://schemas.openxmlformats.org/officeDocument/2006/relationships/hyperlink" Target="http://biolicey2vrn.ru/Ekolog/16-2_reducenty.jpg" TargetMode="External"/><Relationship Id="rId2" Type="http://schemas.openxmlformats.org/officeDocument/2006/relationships/hyperlink" Target="http://loveopium.ru/content/2015/10/immortal/10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i.ytimg.com/vi/KuSfi2v_378/maxresdefault.jpg" TargetMode="External"/><Relationship Id="rId5" Type="http://schemas.openxmlformats.org/officeDocument/2006/relationships/hyperlink" Target="http://www.fonstola.ru/pic/201603/1024x600/fonstola.ru-225905.jpg" TargetMode="External"/><Relationship Id="rId4" Type="http://schemas.openxmlformats.org/officeDocument/2006/relationships/hyperlink" Target="https://s1.1zoom.ru/big3/159/Foxes_458953.jpg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0761" y="927279"/>
            <a:ext cx="11629622" cy="2163651"/>
          </a:xfrm>
        </p:spPr>
        <p:txBody>
          <a:bodyPr/>
          <a:lstStyle/>
          <a:p>
            <a:r>
              <a:rPr lang="ru-RU" dirty="0" smtClean="0"/>
              <a:t>    </a:t>
            </a:r>
            <a:r>
              <a:rPr lang="ru-RU" i="1" dirty="0" smtClean="0"/>
              <a:t>«Решение задач.</a:t>
            </a:r>
            <a:br>
              <a:rPr lang="ru-RU" i="1" dirty="0" smtClean="0"/>
            </a:br>
            <a:r>
              <a:rPr lang="ru-RU" i="1" dirty="0" smtClean="0"/>
              <a:t>             Подготовка к ЕГЭ»</a:t>
            </a:r>
            <a:endParaRPr lang="ru-RU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41426" y="3915177"/>
            <a:ext cx="4156377" cy="2112135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А</a:t>
            </a:r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втор</a:t>
            </a:r>
            <a:r>
              <a:rPr lang="ru-RU" sz="12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учитель биологии</a:t>
            </a:r>
            <a:endParaRPr lang="ru-RU" sz="12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МКОУ «</a:t>
            </a:r>
            <a:r>
              <a:rPr lang="ru-RU" sz="1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</a:t>
            </a:r>
            <a:r>
              <a:rPr lang="ru-RU" sz="12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овокаякентская</a:t>
            </a:r>
            <a:r>
              <a:rPr lang="ru-RU" sz="12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СОШ»  </a:t>
            </a:r>
          </a:p>
          <a:p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ru-RU" sz="11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.Н</a:t>
            </a:r>
            <a:r>
              <a:rPr lang="ru-RU" sz="1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овокаякент</a:t>
            </a:r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1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аякентский</a:t>
            </a:r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</a:t>
            </a: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еспублика</a:t>
            </a:r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</a:t>
            </a:r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агестан</a:t>
            </a:r>
            <a:endParaRPr lang="ru-RU" sz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</a:t>
            </a:r>
            <a:r>
              <a:rPr lang="ru-RU" sz="12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малатова</a:t>
            </a:r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1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</a:t>
            </a:r>
            <a:r>
              <a:rPr lang="ru-RU" sz="12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авганият</a:t>
            </a:r>
            <a:r>
              <a:rPr lang="ru-RU" sz="12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</a:t>
            </a:r>
            <a:r>
              <a:rPr lang="ru-RU" sz="12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ийбулатовна</a:t>
            </a:r>
            <a:endParaRPr lang="ru-RU" sz="12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50000"/>
              </a:lnSpc>
            </a:pP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5000"/>
              </a:lnSpc>
              <a:spcAft>
                <a:spcPts val="800"/>
              </a:spcAft>
            </a:pP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                                                                                                  </a:t>
            </a: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 г.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1899404" y="4074710"/>
            <a:ext cx="629549" cy="3889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2507015" y="3523903"/>
            <a:ext cx="1241911" cy="10181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918" y="3315995"/>
            <a:ext cx="1166672" cy="990947"/>
          </a:xfrm>
          <a:prstGeom prst="rect">
            <a:avLst/>
          </a:prstGeom>
        </p:spPr>
      </p:pic>
      <p:sp>
        <p:nvSpPr>
          <p:cNvPr id="9" name="Стрелка вправо 8"/>
          <p:cNvSpPr/>
          <p:nvPr/>
        </p:nvSpPr>
        <p:spPr>
          <a:xfrm>
            <a:off x="3763460" y="3677608"/>
            <a:ext cx="623458" cy="3971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69" y="3880065"/>
            <a:ext cx="1267710" cy="85375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412182" y="1260764"/>
            <a:ext cx="36991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FFFF00"/>
                </a:solidFill>
              </a:rPr>
              <a:t>А = Т, </a:t>
            </a:r>
            <a:r>
              <a:rPr lang="ru-RU" sz="2400" dirty="0" smtClean="0">
                <a:solidFill>
                  <a:srgbClr val="FFFF00"/>
                </a:solidFill>
              </a:rPr>
              <a:t>Т </a:t>
            </a:r>
            <a:r>
              <a:rPr lang="ru-RU" sz="2400" dirty="0">
                <a:solidFill>
                  <a:srgbClr val="FFFF00"/>
                </a:solidFill>
              </a:rPr>
              <a:t>= </a:t>
            </a:r>
            <a:r>
              <a:rPr lang="ru-RU" sz="2400" dirty="0" smtClean="0">
                <a:solidFill>
                  <a:srgbClr val="FFFF00"/>
                </a:solidFill>
              </a:rPr>
              <a:t>А     </a:t>
            </a:r>
            <a:r>
              <a:rPr lang="ru-RU" sz="2400" dirty="0" smtClean="0">
                <a:solidFill>
                  <a:srgbClr val="FFFF00"/>
                </a:solidFill>
              </a:rPr>
              <a:t>Г</a:t>
            </a:r>
            <a:r>
              <a:rPr lang="ru-RU" sz="2400" dirty="0" smtClean="0">
                <a:solidFill>
                  <a:srgbClr val="FFFF00"/>
                </a:solidFill>
              </a:rPr>
              <a:t>+Ц, Г+Ц</a:t>
            </a:r>
            <a:endParaRPr lang="ru-RU" sz="2400" dirty="0">
              <a:solidFill>
                <a:srgbClr val="FFFF00"/>
              </a:solidFill>
            </a:endParaRPr>
          </a:p>
          <a:p>
            <a:r>
              <a:rPr lang="ru-RU" sz="2400" dirty="0">
                <a:solidFill>
                  <a:srgbClr val="FFFF00"/>
                </a:solidFill>
              </a:rPr>
              <a:t>(А+Т)+ ( Г</a:t>
            </a:r>
            <a:r>
              <a:rPr lang="ru-RU" sz="2400">
                <a:solidFill>
                  <a:srgbClr val="FFFF00"/>
                </a:solidFill>
              </a:rPr>
              <a:t>+ </a:t>
            </a:r>
            <a:r>
              <a:rPr lang="ru-RU" sz="2400" smtClean="0">
                <a:solidFill>
                  <a:srgbClr val="FFFF00"/>
                </a:solidFill>
              </a:rPr>
              <a:t>Ц</a:t>
            </a:r>
            <a:r>
              <a:rPr lang="ru-RU" sz="2400" dirty="0">
                <a:solidFill>
                  <a:srgbClr val="FFFF00"/>
                </a:solidFill>
              </a:rPr>
              <a:t>)= 100%</a:t>
            </a:r>
          </a:p>
        </p:txBody>
      </p:sp>
      <p:pic>
        <p:nvPicPr>
          <p:cNvPr id="11" name="Рисунок 10" descr="C:\Users\Ravganiyt\Downloads\hello_html_mf036faa (2)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4691" y="4436324"/>
            <a:ext cx="3306735" cy="15614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881543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7272" y="974046"/>
            <a:ext cx="8396660" cy="728480"/>
          </a:xfrm>
        </p:spPr>
        <p:txBody>
          <a:bodyPr/>
          <a:lstStyle/>
          <a:p>
            <a:r>
              <a:rPr lang="ru-RU" sz="4400" i="1" dirty="0" smtClean="0"/>
              <a:t>Экологические  пирамиды</a:t>
            </a:r>
            <a:endParaRPr lang="ru-RU" sz="4400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63902" y="4392772"/>
            <a:ext cx="2202287" cy="8886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247236" y="3555645"/>
            <a:ext cx="1635617" cy="8371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565148" y="2906336"/>
            <a:ext cx="824248" cy="6568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074878" y="4348773"/>
            <a:ext cx="2202287" cy="8886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358212" y="3543843"/>
            <a:ext cx="1635617" cy="8371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763897" y="2906336"/>
            <a:ext cx="824248" cy="6568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005549" y="4572000"/>
            <a:ext cx="2202287" cy="8886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9259904" y="3734873"/>
            <a:ext cx="1635617" cy="8371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9665588" y="3078051"/>
            <a:ext cx="824248" cy="6568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47729" y="5390879"/>
            <a:ext cx="6747875" cy="61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Пирамида </a:t>
            </a: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чисел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 rot="10800000" flipV="1">
            <a:off x="4739425" y="5510762"/>
            <a:ext cx="3000778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Пирамида массы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 rot="10800000" flipH="1" flipV="1">
            <a:off x="8615966" y="5603062"/>
            <a:ext cx="3515932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Пирамида энергии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6714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6824" y="947920"/>
            <a:ext cx="10084156" cy="728480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ru-RU" sz="44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экологическая</a:t>
            </a:r>
            <a:r>
              <a:rPr lang="ru-RU" sz="4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44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пирамида ?</a:t>
            </a:r>
            <a:endParaRPr lang="ru-RU" sz="4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56824" y="2418080"/>
            <a:ext cx="1105007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Экологические</a:t>
            </a:r>
            <a:r>
              <a:rPr lang="ru-RU" sz="3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6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пирамиды</a:t>
            </a:r>
            <a:r>
              <a:rPr lang="ru-RU" sz="3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— это графические модели (как </a:t>
            </a:r>
            <a:r>
              <a:rPr lang="ru-RU" sz="36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правило</a:t>
            </a:r>
            <a:r>
              <a:rPr lang="ru-RU" sz="3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 виде треугольников), отражающие число особей (</a:t>
            </a:r>
            <a:r>
              <a:rPr lang="ru-RU" sz="36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пирамида</a:t>
            </a:r>
            <a:r>
              <a:rPr lang="ru-RU" sz="3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чисел), количество их биомассы (</a:t>
            </a:r>
            <a:r>
              <a:rPr lang="ru-RU" sz="36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пирамида</a:t>
            </a:r>
            <a:r>
              <a:rPr lang="ru-RU" sz="3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биомасс) или заключенной в них энергии (</a:t>
            </a:r>
            <a:r>
              <a:rPr lang="ru-RU" sz="36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пирамида</a:t>
            </a:r>
            <a:r>
              <a:rPr lang="ru-RU" sz="3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энергии) на каждом трофическом уровне и указывающие на понижение всех показателей с повышением трофического уровня.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70208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8691" y="-138545"/>
            <a:ext cx="9393382" cy="2556625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b="1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Закон </a:t>
            </a:r>
            <a:r>
              <a:rPr lang="ru-RU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пирамиды энергии </a:t>
            </a:r>
            <a:r>
              <a:rPr lang="ru-RU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Линдемана</a:t>
            </a:r>
            <a:r>
              <a:rPr lang="ru-RU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или правило 10</a:t>
            </a:r>
            <a:r>
              <a:rPr lang="ru-RU" b="1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%.</a:t>
            </a:r>
            <a:r>
              <a:rPr lang="ru-RU" sz="2800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i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95680" y="2418080"/>
            <a:ext cx="10322560" cy="33565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750"/>
              </a:spcAft>
            </a:pPr>
            <a:r>
              <a:rPr lang="ru-RU" sz="3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 переходе с одного трофического уровня на другой </a:t>
            </a:r>
            <a:r>
              <a:rPr lang="ru-RU" sz="32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90% энергии теряется</a:t>
            </a:r>
            <a:r>
              <a:rPr lang="ru-RU" sz="3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sz="32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10% передается</a:t>
            </a:r>
            <a:r>
              <a:rPr lang="ru-RU" sz="3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на следующий уровень</a:t>
            </a:r>
            <a:r>
              <a:rPr lang="ru-RU" sz="32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750"/>
              </a:spcAft>
            </a:pPr>
            <a:r>
              <a:rPr lang="ru-RU" sz="3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Чем длиннее пищевая цепь, тем больше теряется энергии. Поэтому длина пищевой цепи обычно не превышает 4 — 5 звеньев.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40363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7308" y="900545"/>
            <a:ext cx="10751127" cy="566850"/>
          </a:xfrm>
        </p:spPr>
        <p:txBody>
          <a:bodyPr/>
          <a:lstStyle/>
          <a:p>
            <a:r>
              <a:rPr lang="ru-RU" dirty="0" smtClean="0"/>
              <a:t>           </a:t>
            </a:r>
            <a:r>
              <a:rPr lang="ru-RU" sz="4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Пастбищная </a:t>
            </a:r>
            <a:r>
              <a:rPr lang="ru-RU" sz="4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(цепь </a:t>
            </a:r>
            <a:r>
              <a:rPr lang="ru-RU" sz="4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выедания</a:t>
            </a:r>
            <a:r>
              <a:rPr lang="ru-RU" sz="4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782291" y="2409602"/>
            <a:ext cx="376843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Хищники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782291" y="3691692"/>
            <a:ext cx="376843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         Растительноядные</a:t>
            </a:r>
            <a:endParaRPr lang="ru-RU" dirty="0"/>
          </a:p>
          <a:p>
            <a:r>
              <a:rPr lang="ru-RU" dirty="0"/>
              <a:t>       </a:t>
            </a:r>
            <a:r>
              <a:rPr lang="ru-RU" dirty="0" smtClean="0"/>
              <a:t>         </a:t>
            </a:r>
            <a:r>
              <a:rPr lang="ru-RU" dirty="0"/>
              <a:t>животные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782291" y="4973782"/>
            <a:ext cx="376843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         Зеленые </a:t>
            </a:r>
            <a:r>
              <a:rPr lang="ru-RU" dirty="0"/>
              <a:t>растения</a:t>
            </a:r>
          </a:p>
        </p:txBody>
      </p:sp>
      <p:cxnSp>
        <p:nvCxnSpPr>
          <p:cNvPr id="8" name="Прямая со стрелкой 7"/>
          <p:cNvCxnSpPr>
            <a:stCxn id="6" idx="0"/>
          </p:cNvCxnSpPr>
          <p:nvPr/>
        </p:nvCxnSpPr>
        <p:spPr>
          <a:xfrm flipV="1">
            <a:off x="5666509" y="4606092"/>
            <a:ext cx="0" cy="36769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5" idx="0"/>
            <a:endCxn id="4" idx="2"/>
          </p:cNvCxnSpPr>
          <p:nvPr/>
        </p:nvCxnSpPr>
        <p:spPr>
          <a:xfrm flipV="1">
            <a:off x="5666509" y="3324002"/>
            <a:ext cx="0" cy="36769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64270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dirty="0" smtClean="0"/>
              <a:t>Составьте цепь питания</a:t>
            </a:r>
            <a:endParaRPr lang="ru-RU" sz="5400" dirty="0"/>
          </a:p>
        </p:txBody>
      </p:sp>
      <p:sp>
        <p:nvSpPr>
          <p:cNvPr id="3" name="Прямоугольник 2"/>
          <p:cNvSpPr/>
          <p:nvPr/>
        </p:nvSpPr>
        <p:spPr>
          <a:xfrm rot="10800000" flipV="1">
            <a:off x="316620" y="5873089"/>
            <a:ext cx="11622612" cy="1014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>
              <a:lnSpc>
                <a:spcPct val="107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капуста → гусеница капустной белянки → синица → ястреб</a:t>
            </a:r>
            <a:r>
              <a:rPr lang="ru-RU" sz="28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 </a:t>
            </a:r>
            <a:r>
              <a:rPr lang="ru-RU" sz="28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 rot="10487671" flipV="1">
            <a:off x="3113" y="2234976"/>
            <a:ext cx="456293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усеница капустной</a:t>
            </a:r>
          </a:p>
          <a:p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белянки</a:t>
            </a:r>
          </a:p>
        </p:txBody>
      </p:sp>
      <p:sp>
        <p:nvSpPr>
          <p:cNvPr id="5" name="Прямоугольник 4"/>
          <p:cNvSpPr/>
          <p:nvPr/>
        </p:nvSpPr>
        <p:spPr>
          <a:xfrm rot="764264">
            <a:off x="7259820" y="2653214"/>
            <a:ext cx="463777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>
                <a:latin typeface="Times New Roman" panose="02020603050405020304" pitchFamily="18" charset="0"/>
                <a:ea typeface="Calibri" panose="020F0502020204030204" pitchFamily="34" charset="0"/>
              </a:rPr>
              <a:t>синица </a:t>
            </a:r>
            <a:endParaRPr lang="ru-RU" sz="5400" dirty="0"/>
          </a:p>
        </p:txBody>
      </p:sp>
      <p:sp>
        <p:nvSpPr>
          <p:cNvPr id="6" name="Прямоугольник 5"/>
          <p:cNvSpPr/>
          <p:nvPr/>
        </p:nvSpPr>
        <p:spPr>
          <a:xfrm rot="8185707" flipV="1">
            <a:off x="4006244" y="2097433"/>
            <a:ext cx="293410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ястреб </a:t>
            </a:r>
            <a:endParaRPr lang="ru-RU" sz="6600" dirty="0">
              <a:solidFill>
                <a:srgbClr val="00B0F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10635596" flipV="1">
            <a:off x="7632356" y="4029603"/>
            <a:ext cx="39823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капуста</a:t>
            </a: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20237" y="5644764"/>
            <a:ext cx="10682867" cy="116911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99648">
            <a:off x="637309" y="3510732"/>
            <a:ext cx="2429794" cy="174712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76540">
            <a:off x="9548733" y="1665875"/>
            <a:ext cx="2083595" cy="166459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89978">
            <a:off x="9804091" y="3817882"/>
            <a:ext cx="1944564" cy="1566396"/>
          </a:xfrm>
          <a:prstGeom prst="rect">
            <a:avLst/>
          </a:prstGeom>
        </p:spPr>
      </p:pic>
      <p:pic>
        <p:nvPicPr>
          <p:cNvPr id="12" name="Рисунок 11" descr="C:\Users\Ravganiyt\Downloads\yastreb+ptitci+yastrebi+yastreba+9848665533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37435">
            <a:off x="4078228" y="3555174"/>
            <a:ext cx="2834951" cy="23005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467987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3399" y="960308"/>
            <a:ext cx="10031910" cy="728480"/>
          </a:xfrm>
        </p:spPr>
        <p:txBody>
          <a:bodyPr/>
          <a:lstStyle/>
          <a:p>
            <a:r>
              <a:rPr lang="ru-RU" sz="4400" i="1" dirty="0" smtClean="0"/>
              <a:t>Установить последовательность:</a:t>
            </a:r>
            <a:endParaRPr lang="ru-RU" sz="4400" i="1" dirty="0"/>
          </a:p>
        </p:txBody>
      </p:sp>
      <p:sp>
        <p:nvSpPr>
          <p:cNvPr id="3" name="Прямоугольник 2"/>
          <p:cNvSpPr/>
          <p:nvPr/>
        </p:nvSpPr>
        <p:spPr>
          <a:xfrm rot="182869">
            <a:off x="1104571" y="2508011"/>
            <a:ext cx="517316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1.еж</a:t>
            </a:r>
            <a:endParaRPr lang="ru-RU" sz="6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16606" y="2339595"/>
            <a:ext cx="452739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dirty="0" smtClean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3.орел</a:t>
            </a:r>
            <a:r>
              <a:rPr lang="ru-RU" sz="6000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/>
            </a:r>
            <a:br>
              <a:rPr lang="ru-RU" sz="6000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</a:rPr>
            </a:br>
            <a:endParaRPr lang="ru-RU" sz="6000" dirty="0">
              <a:solidFill>
                <a:srgbClr val="7030A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11269662" flipV="1">
            <a:off x="4282069" y="4536996"/>
            <a:ext cx="533738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dirty="0" smtClean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4.листья </a:t>
            </a:r>
            <a:r>
              <a:rPr lang="ru-RU" sz="6000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растений</a:t>
            </a:r>
            <a:br>
              <a:rPr lang="ru-RU" sz="6000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</a:rPr>
            </a:br>
            <a:endParaRPr lang="ru-RU" sz="6000" dirty="0">
              <a:solidFill>
                <a:srgbClr val="00B05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21219164">
            <a:off x="1315844" y="3692090"/>
            <a:ext cx="5634915" cy="1080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6000" dirty="0" smtClean="0">
                <a:solidFill>
                  <a:schemeClr val="accent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5.лисица</a:t>
            </a:r>
            <a:endParaRPr lang="ru-RU" sz="6000" dirty="0">
              <a:solidFill>
                <a:schemeClr val="accent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890985" flipH="1">
            <a:off x="7809866" y="3105835"/>
            <a:ext cx="390668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dirty="0" smtClean="0">
                <a:solidFill>
                  <a:schemeClr val="accent3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2.полевой </a:t>
            </a:r>
            <a:r>
              <a:rPr lang="ru-RU" sz="6000" dirty="0">
                <a:solidFill>
                  <a:schemeClr val="accent3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слизень</a:t>
            </a:r>
            <a:br>
              <a:rPr lang="ru-RU" sz="6000" dirty="0">
                <a:solidFill>
                  <a:schemeClr val="accent3"/>
                </a:solidFill>
                <a:latin typeface="Arial" panose="020B0604020202020204" pitchFamily="34" charset="0"/>
                <a:ea typeface="Calibri" panose="020F0502020204030204" pitchFamily="34" charset="0"/>
              </a:rPr>
            </a:br>
            <a:endParaRPr lang="ru-RU" sz="6000" dirty="0">
              <a:solidFill>
                <a:schemeClr val="accent3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8350" y="5370950"/>
            <a:ext cx="8675649" cy="19528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4000" u="sng" dirty="0">
                <a:solidFill>
                  <a:srgbClr val="0099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Ответ</a:t>
            </a:r>
            <a:endParaRPr lang="ru-RU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42153</a:t>
            </a:r>
            <a:endParaRPr lang="ru-RU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61743" y="5386324"/>
            <a:ext cx="2430966" cy="1163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25099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dirty="0" smtClean="0"/>
              <a:t>       Задача </a:t>
            </a:r>
            <a:r>
              <a:rPr lang="ru-RU" sz="6000" dirty="0"/>
              <a:t>№</a:t>
            </a:r>
            <a:r>
              <a:rPr lang="ru-RU" sz="6000" dirty="0" smtClean="0"/>
              <a:t>1</a:t>
            </a:r>
            <a:endParaRPr lang="ru-RU" sz="6000" dirty="0"/>
          </a:p>
        </p:txBody>
      </p:sp>
      <p:cxnSp>
        <p:nvCxnSpPr>
          <p:cNvPr id="3" name="Прямая со стрелкой 2"/>
          <p:cNvCxnSpPr/>
          <p:nvPr/>
        </p:nvCxnSpPr>
        <p:spPr>
          <a:xfrm>
            <a:off x="9379527" y="4852150"/>
            <a:ext cx="30739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 стрелкой 3"/>
          <p:cNvCxnSpPr/>
          <p:nvPr/>
        </p:nvCxnSpPr>
        <p:spPr>
          <a:xfrm>
            <a:off x="7730836" y="4852150"/>
            <a:ext cx="29527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>
            <a:off x="2154381" y="4852150"/>
            <a:ext cx="31432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5155622" y="4852150"/>
            <a:ext cx="28575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775855" y="2199663"/>
            <a:ext cx="11610351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основании правила экологической пирамиды определите,</a:t>
            </a:r>
            <a:endParaRPr kumimoji="0" lang="ru-RU" alt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сколько змееядов может вырасти, если масса взрослого змееяда 2 кг. при наличии 20</a:t>
            </a: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000 кг. злаковые растений, если цепь питания имеет вид:</a:t>
            </a:r>
            <a:endParaRPr kumimoji="0" lang="ru-RU" alt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10800000" flipV="1">
            <a:off x="775854" y="4494204"/>
            <a:ext cx="109035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злаки         кузнечики        лягушки      змеи       </a:t>
            </a:r>
            <a:r>
              <a:rPr lang="ru-RU" alt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змееяд</a:t>
            </a:r>
            <a:r>
              <a:rPr lang="ru-RU" altLang="ru-RU" sz="3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altLang="ru-RU" sz="3600" dirty="0"/>
          </a:p>
        </p:txBody>
      </p:sp>
    </p:spTree>
    <p:extLst>
      <p:ext uri="{BB962C8B-B14F-4D97-AF65-F5344CB8AC3E}">
        <p14:creationId xmlns:p14="http://schemas.microsoft.com/office/powerpoint/2010/main" val="33824910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dirty="0" smtClean="0"/>
              <a:t>      Решение задачи № </a:t>
            </a:r>
            <a:r>
              <a:rPr lang="ru-RU" sz="5400" dirty="0"/>
              <a:t>1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11381" y="2244436"/>
            <a:ext cx="10390910" cy="4446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1.согласно правилу экологической пирамиды, биомасса каждого последующего трофического уровня уменьшается приблизительно 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10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следовательно для питания змееяда надо 20 кг. змей, для питания этих змей необходимо 200 кг. лягушек, для питания этих лягушек необходимо 2000 кг. Д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ля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питания этих кузнечиков необходимо 20000 кг. 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злаковых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растений.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Следовательно, при наличии 20000 кг. </a:t>
            </a:r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злаковых </a:t>
            </a: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растений может вырасти 1 змееяд.</a:t>
            </a:r>
          </a:p>
        </p:txBody>
      </p:sp>
    </p:spTree>
    <p:extLst>
      <p:ext uri="{BB962C8B-B14F-4D97-AF65-F5344CB8AC3E}">
        <p14:creationId xmlns:p14="http://schemas.microsoft.com/office/powerpoint/2010/main" val="16315757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7308" y="900545"/>
            <a:ext cx="10751127" cy="566850"/>
          </a:xfrm>
        </p:spPr>
        <p:txBody>
          <a:bodyPr/>
          <a:lstStyle/>
          <a:p>
            <a:r>
              <a:rPr lang="ru-RU" dirty="0" smtClean="0"/>
              <a:t>           </a:t>
            </a:r>
            <a:r>
              <a:rPr lang="ru-RU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Детритная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(цепь 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разложения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782291" y="2409602"/>
            <a:ext cx="376843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Хищники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782291" y="3691692"/>
            <a:ext cx="376843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             </a:t>
            </a:r>
            <a:r>
              <a:rPr lang="ru-RU" dirty="0" err="1" smtClean="0"/>
              <a:t>Детритрофаг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782291" y="4973782"/>
            <a:ext cx="376843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                 Детрит</a:t>
            </a:r>
            <a:endParaRPr lang="ru-RU" dirty="0"/>
          </a:p>
        </p:txBody>
      </p:sp>
      <p:cxnSp>
        <p:nvCxnSpPr>
          <p:cNvPr id="8" name="Прямая со стрелкой 7"/>
          <p:cNvCxnSpPr>
            <a:stCxn id="6" idx="0"/>
          </p:cNvCxnSpPr>
          <p:nvPr/>
        </p:nvCxnSpPr>
        <p:spPr>
          <a:xfrm flipV="1">
            <a:off x="5666509" y="4606092"/>
            <a:ext cx="0" cy="36769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5" idx="0"/>
            <a:endCxn id="4" idx="2"/>
          </p:cNvCxnSpPr>
          <p:nvPr/>
        </p:nvCxnSpPr>
        <p:spPr>
          <a:xfrm flipV="1">
            <a:off x="5666509" y="3324002"/>
            <a:ext cx="0" cy="36769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13221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</a:t>
            </a:r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Составить цепь питания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C:\Users\Ravganiyt\Downloads\shredded-paper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734" y="2184481"/>
            <a:ext cx="2406071" cy="2064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026" y="4435735"/>
            <a:ext cx="2483413" cy="2166303"/>
          </a:xfrm>
          <a:prstGeom prst="rect">
            <a:avLst/>
          </a:prstGeom>
        </p:spPr>
      </p:pic>
      <p:pic>
        <p:nvPicPr>
          <p:cNvPr id="8" name="Рисунок 7" descr="C:\Users\Ravganiyt\Downloads\yastreb+ptitci+yastrebi+yastreba+9848665533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8563" y="4560644"/>
            <a:ext cx="2438654" cy="204139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632" y="2597616"/>
            <a:ext cx="2348738" cy="213045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780" y="2231866"/>
            <a:ext cx="2295200" cy="1969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9485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7517" y="1012569"/>
            <a:ext cx="10584873" cy="522316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</a:t>
            </a:r>
            <a:r>
              <a:rPr lang="ru-RU" sz="4000" b="1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Достижение результата –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000" b="1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это правильное использование знаний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000" b="1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на практике</a:t>
            </a:r>
            <a:r>
              <a:rPr lang="ru-RU" sz="4000" b="1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4000" b="1" i="1" dirty="0" smtClean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62684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</a:t>
            </a:r>
            <a:r>
              <a:rPr lang="ru-RU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Детритная</a:t>
            </a: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цепь питания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C:\Users\Ravganiyt\Downloads\yastreb+ptitci+yastrebi+yastreba+984866553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6367" y="1664489"/>
            <a:ext cx="1735306" cy="230055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C:\Users\Ravganiyt\Downloads\shredded-paper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67" y="4273320"/>
            <a:ext cx="1844078" cy="20181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240" y="3499634"/>
            <a:ext cx="1870611" cy="221269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3655" y="2718148"/>
            <a:ext cx="1946666" cy="223141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8340" y="2311716"/>
            <a:ext cx="2009681" cy="2375835"/>
          </a:xfrm>
          <a:prstGeom prst="rect">
            <a:avLst/>
          </a:prstGeom>
        </p:spPr>
      </p:pic>
      <p:sp>
        <p:nvSpPr>
          <p:cNvPr id="8" name="Стрелка вправо 7"/>
          <p:cNvSpPr/>
          <p:nvPr/>
        </p:nvSpPr>
        <p:spPr>
          <a:xfrm rot="20197332">
            <a:off x="2182022" y="4788002"/>
            <a:ext cx="430680" cy="4750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 rot="19569754">
            <a:off x="4631714" y="4337490"/>
            <a:ext cx="369473" cy="4569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 flipH="1" flipV="1">
            <a:off x="4535777" y="2791907"/>
            <a:ext cx="45719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 rot="19569754">
            <a:off x="7031452" y="3529023"/>
            <a:ext cx="369473" cy="4569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 rot="19569754">
            <a:off x="9469499" y="2963534"/>
            <a:ext cx="456336" cy="426132"/>
          </a:xfrm>
          <a:prstGeom prst="rightArrow">
            <a:avLst>
              <a:gd name="adj1" fmla="val 50000"/>
              <a:gd name="adj2" fmla="val 607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62208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Задача № 2</a:t>
            </a:r>
            <a:endParaRPr lang="ru-RU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54954" y="2118732"/>
            <a:ext cx="9887118" cy="34552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rgbClr val="000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Ласки регулирует </a:t>
            </a: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численность лесных мышевидных грызунов. Как изменится состояние обитателей лесного биоценоза при полном истреблении или резком сокращении численности </a:t>
            </a:r>
            <a:r>
              <a:rPr lang="ru-RU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ласк?</a:t>
            </a:r>
            <a:endParaRPr lang="ru-RU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61996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</a:t>
            </a:r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задачи № 2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80585" y="2413338"/>
            <a:ext cx="984585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buAutoNum type="arabicParenR"/>
            </a:pPr>
            <a:r>
              <a:rPr lang="ru-RU" sz="2800" dirty="0" smtClean="0">
                <a:solidFill>
                  <a:srgbClr val="000000"/>
                </a:solidFill>
                <a:latin typeface="Verdana" panose="020B0604030504040204" pitchFamily="34" charset="0"/>
              </a:rPr>
              <a:t>Сначала </a:t>
            </a:r>
            <a:r>
              <a:rPr lang="ru-RU" sz="2800" dirty="0">
                <a:solidFill>
                  <a:srgbClr val="000000"/>
                </a:solidFill>
                <a:latin typeface="Verdana" panose="020B0604030504040204" pitchFamily="34" charset="0"/>
              </a:rPr>
              <a:t>численность мышевидных грызунов резко возрастет, т. к. </a:t>
            </a:r>
            <a:r>
              <a:rPr lang="ru-RU" sz="2800" dirty="0" smtClean="0">
                <a:solidFill>
                  <a:srgbClr val="000000"/>
                </a:solidFill>
                <a:latin typeface="Verdana" panose="020B0604030504040204" pitchFamily="34" charset="0"/>
              </a:rPr>
              <a:t>нет ласк.</a:t>
            </a:r>
          </a:p>
          <a:p>
            <a:pPr marL="514350" indent="-514350" algn="just">
              <a:buAutoNum type="arabicParenR"/>
            </a:pPr>
            <a:endParaRPr lang="ru-RU" sz="280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algn="just"/>
            <a:r>
              <a:rPr lang="ru-RU" sz="2800" dirty="0">
                <a:solidFill>
                  <a:srgbClr val="000000"/>
                </a:solidFill>
                <a:latin typeface="Verdana" panose="020B0604030504040204" pitchFamily="34" charset="0"/>
              </a:rPr>
              <a:t>2) Затем начнёт снижаться, под действием болезней и паразитов, т. к. они уничтожат свою кормовую базу —увеличится конкуренция (а также </a:t>
            </a:r>
            <a:r>
              <a:rPr lang="ru-RU" sz="2800" dirty="0" smtClean="0">
                <a:solidFill>
                  <a:srgbClr val="000000"/>
                </a:solidFill>
                <a:latin typeface="Verdana" panose="020B0604030504040204" pitchFamily="34" charset="0"/>
              </a:rPr>
              <a:t>ласки </a:t>
            </a:r>
            <a:r>
              <a:rPr lang="ru-RU" sz="2800" dirty="0">
                <a:solidFill>
                  <a:srgbClr val="000000"/>
                </a:solidFill>
                <a:latin typeface="Verdana" panose="020B0604030504040204" pitchFamily="34" charset="0"/>
              </a:rPr>
              <a:t>уничтожали больных и ослабленных животных).</a:t>
            </a:r>
            <a:endParaRPr lang="ru-RU" sz="2800" b="0" i="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20835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№ 3</a:t>
            </a:r>
            <a:endParaRPr lang="ru-RU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54953" y="2479964"/>
            <a:ext cx="10455155" cy="1673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Почему зерноядные птицы в разные периоды жизни (расселения, размножения) могут занимать в пищевых цепях место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консументов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 и II порядков?</a:t>
            </a:r>
            <a:endParaRPr lang="ru-RU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36222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Решение задачи </a:t>
            </a:r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 3</a:t>
            </a:r>
            <a:endParaRPr lang="ru-RU" sz="5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69795" y="2551837"/>
            <a:ext cx="827420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зерноядные птицы питаются зернами — являются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консументами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 порядка.</a:t>
            </a:r>
          </a:p>
          <a:p>
            <a:pPr algn="just"/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своих птенцов выкармливают насекомыми (животная пища более богата белками для выкармливания потомства) — в этот момент являются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консументами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II порядка.</a:t>
            </a:r>
            <a:endParaRPr lang="ru-RU" sz="32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81890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Задача </a:t>
            </a:r>
            <a:r>
              <a:rPr lang="ru-RU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6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92727" y="2202873"/>
            <a:ext cx="11249891" cy="416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solidFill>
                  <a:srgbClr val="000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Одна самка </a:t>
            </a:r>
            <a:r>
              <a:rPr lang="ru-RU" sz="2800" dirty="0" smtClean="0">
                <a:solidFill>
                  <a:srgbClr val="000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рыбы осетра </a:t>
            </a:r>
            <a:r>
              <a:rPr lang="ru-RU" sz="2800" dirty="0">
                <a:solidFill>
                  <a:srgbClr val="000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вымётывает до </a:t>
            </a:r>
            <a:r>
              <a:rPr lang="ru-RU" sz="2800" dirty="0" smtClean="0">
                <a:solidFill>
                  <a:srgbClr val="000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600 тыс. </a:t>
            </a:r>
            <a:r>
              <a:rPr lang="ru-RU" sz="2800" dirty="0">
                <a:solidFill>
                  <a:srgbClr val="000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икринок. Объясните, по­че­му численность этого вида не воз­рас­та­ет в водоёмах беспредельно.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38125" algn="just">
              <a:spcAft>
                <a:spcPts val="0"/>
              </a:spcAft>
            </a:pPr>
            <a:r>
              <a:rPr lang="ru-RU" sz="2800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1) при наружном оплодотворении у рыб в воде не все икринки бывают оплодотворены;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38125" algn="just">
              <a:spcAft>
                <a:spcPts val="0"/>
              </a:spcAft>
            </a:pPr>
            <a:r>
              <a:rPr lang="ru-RU" sz="2800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2) до и после оплодотворения икринки рыб, образовавшиеся мальки и молодь гибнут из-за воздействия на них абиотических и биотических факторов среды.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52439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Решение задачи </a:t>
            </a:r>
            <a: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6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55963" y="2729345"/>
            <a:ext cx="922712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38125" algn="just">
              <a:spcAft>
                <a:spcPts val="0"/>
              </a:spcAft>
            </a:pPr>
            <a:r>
              <a:rPr lang="ru-RU" sz="2800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1) при наружном оплодотворении у рыб в воде не все икринки бывают оплодотворены;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38125" algn="just">
              <a:spcAft>
                <a:spcPts val="0"/>
              </a:spcAft>
            </a:pPr>
            <a:r>
              <a:rPr lang="ru-RU" sz="2800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2) до и после оплодотворения икринки рыб, образовавшиеся мальки и молодь гибнут из-за воздействия на них абиотических и биотических факторов среды.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2479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Задача </a:t>
            </a:r>
            <a: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6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54954" y="2627974"/>
            <a:ext cx="8487810" cy="30600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Сокращение численности волков из-за отстрела в тундре приводит к уменьшению ягеля-корма северных </a:t>
            </a:r>
            <a:r>
              <a:rPr lang="ru-RU" sz="4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оленей.    Почему</a:t>
            </a:r>
            <a:r>
              <a:rPr lang="ru-RU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ru-RU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40832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Решение задачи </a:t>
            </a:r>
            <a: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6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58982" y="2687782"/>
            <a:ext cx="9559636" cy="2566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1) сокращение численности волков приводит к увеличению численности олене;</a:t>
            </a:r>
            <a:endParaRPr lang="ru-RU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2) увеличение численности оленей приводит к истощению их кормовой базы –ягеля.</a:t>
            </a:r>
            <a:endParaRPr lang="ru-RU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85063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88473" y="928255"/>
            <a:ext cx="10224654" cy="3214254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ru-RU" sz="66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</a:t>
            </a:r>
            <a:r>
              <a:rPr lang="ru-RU" sz="66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66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6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 </a:t>
            </a:r>
            <a:r>
              <a:rPr lang="ru-RU" sz="66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66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молекулярной </a:t>
            </a:r>
            <a:r>
              <a:rPr lang="ru-RU" sz="66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биологии.</a:t>
            </a:r>
            <a:endParaRPr lang="ru-RU" sz="6600" i="1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18509" y="4045527"/>
            <a:ext cx="7362104" cy="1593273"/>
          </a:xfrm>
        </p:spPr>
        <p:txBody>
          <a:bodyPr>
            <a:noAutofit/>
          </a:bodyPr>
          <a:lstStyle/>
          <a:p>
            <a:r>
              <a:rPr lang="ru-RU" sz="4400" dirty="0">
                <a:solidFill>
                  <a:srgbClr val="FFFF00"/>
                </a:solidFill>
              </a:rPr>
              <a:t>А = Т, Г = Ц    А+Ц = Г+Т</a:t>
            </a:r>
          </a:p>
          <a:p>
            <a:r>
              <a:rPr lang="ru-RU" sz="4400" dirty="0">
                <a:solidFill>
                  <a:srgbClr val="FFFF00"/>
                </a:solidFill>
              </a:rPr>
              <a:t>(А+Т)+ ( Г+ Ц)= 100%</a:t>
            </a:r>
          </a:p>
          <a:p>
            <a:endParaRPr lang="ru-RU" sz="4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7560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54955" y="484909"/>
            <a:ext cx="9776281" cy="2770909"/>
          </a:xfrm>
        </p:spPr>
        <p:txBody>
          <a:bodyPr/>
          <a:lstStyle/>
          <a:p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Решение</a:t>
            </a:r>
            <a:b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8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</a:t>
            </a:r>
            <a:r>
              <a:rPr lang="ru-RU" sz="8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8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8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экологических задач.          </a:t>
            </a:r>
            <a:endParaRPr lang="ru-RU" sz="8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06583" y="3837709"/>
            <a:ext cx="12067308" cy="1546979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Продуценты     </a:t>
            </a:r>
            <a:r>
              <a:rPr lang="ru-RU" sz="4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косументы</a:t>
            </a:r>
            <a:r>
              <a:rPr lang="ru-RU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4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Редуцеты</a:t>
            </a:r>
            <a:endParaRPr lang="ru-RU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4738255" y="4128655"/>
            <a:ext cx="1" cy="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Стрелка вправо 29"/>
          <p:cNvSpPr/>
          <p:nvPr/>
        </p:nvSpPr>
        <p:spPr>
          <a:xfrm>
            <a:off x="4306253" y="4042985"/>
            <a:ext cx="570548" cy="316123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трелка вправо 30"/>
          <p:cNvSpPr/>
          <p:nvPr/>
        </p:nvSpPr>
        <p:spPr>
          <a:xfrm>
            <a:off x="8209142" y="4059383"/>
            <a:ext cx="534657" cy="253779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541" y="4803927"/>
            <a:ext cx="1944564" cy="1084448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123" y="4761040"/>
            <a:ext cx="2133368" cy="1084448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4509" y="4803927"/>
            <a:ext cx="1920097" cy="1015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4281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2000" y="1953492"/>
            <a:ext cx="1040476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dirty="0"/>
          </a:p>
          <a:p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пуриновых оснований равно количеству пиримидиновых 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оснований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</a:t>
            </a:r>
            <a:r>
              <a:rPr lang="ru-RU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аденина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равно количеству </a:t>
            </a:r>
            <a:r>
              <a:rPr lang="ru-RU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тимина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количество гуанина равно количеству </a:t>
            </a:r>
            <a:r>
              <a:rPr lang="ru-RU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цитозина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А = Т, Т=А  Г=Ц, Ц=Г</a:t>
            </a:r>
          </a:p>
          <a:p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(А+Т)+ ( Г+ Ц)= 100%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341419" y="332510"/>
            <a:ext cx="7924800" cy="16209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cs typeface="Aharoni" panose="02010803020104030203" pitchFamily="2" charset="-79"/>
              </a:rPr>
              <a:t>             </a:t>
            </a:r>
            <a:r>
              <a:rPr lang="ru-RU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Правило </a:t>
            </a:r>
            <a:r>
              <a:rPr lang="ru-RU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Чаргаффа</a:t>
            </a:r>
            <a:r>
              <a:rPr lang="ru-RU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3416292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75854" y="2244437"/>
            <a:ext cx="10238509" cy="2990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4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В </a:t>
            </a:r>
            <a:r>
              <a:rPr lang="ru-RU" sz="4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одной цепи ДНК Т составляет </a:t>
            </a:r>
            <a:r>
              <a:rPr lang="ru-RU" sz="44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18 </a:t>
            </a:r>
            <a:r>
              <a:rPr lang="ru-RU" sz="4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% от общего количества нуклеотидов. Определите количество (%) каждого из остальных видов нуклеотидов.</a:t>
            </a:r>
            <a:endParaRPr lang="ru-RU" sz="4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 rot="20918891">
            <a:off x="6677905" y="356217"/>
            <a:ext cx="4655741" cy="15622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Задача № 1</a:t>
            </a:r>
          </a:p>
        </p:txBody>
      </p:sp>
    </p:spTree>
    <p:extLst>
      <p:ext uri="{BB962C8B-B14F-4D97-AF65-F5344CB8AC3E}">
        <p14:creationId xmlns:p14="http://schemas.microsoft.com/office/powerpoint/2010/main" val="15004110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99309" y="1676400"/>
            <a:ext cx="9310255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Руководствуемся правилом </a:t>
            </a:r>
            <a:r>
              <a:rPr lang="ru-RU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Чаргаффа</a:t>
            </a:r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(А+Т) + ( Г+ Ц) = 100%.</a:t>
            </a:r>
          </a:p>
          <a:p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Таким </a:t>
            </a:r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образом, Т- </a:t>
            </a: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18%, </a:t>
            </a:r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значит А - </a:t>
            </a: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18%, </a:t>
            </a:r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А+Т </a:t>
            </a: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=18%+18% </a:t>
            </a:r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%;</a:t>
            </a:r>
          </a:p>
          <a:p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100% - </a:t>
            </a: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= </a:t>
            </a: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64 </a:t>
            </a:r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%, что приходится на </a:t>
            </a:r>
          </a:p>
          <a:p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Ц+ Г, поэтому </a:t>
            </a: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Ц=32% </a:t>
            </a:r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</a:p>
          <a:p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 = </a:t>
            </a: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32%.</a:t>
            </a:r>
            <a:endParaRPr lang="ru-RU" sz="36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 rot="20851602">
            <a:off x="5355653" y="251503"/>
            <a:ext cx="5639423" cy="16765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6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ru-RU" sz="4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Решение        задачи </a:t>
            </a:r>
            <a:r>
              <a:rPr lang="ru-RU" sz="4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№ 1</a:t>
            </a:r>
            <a:endParaRPr lang="ru-RU" sz="48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18325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14400" y="2008909"/>
            <a:ext cx="9809018" cy="34881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ru-RU" sz="40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Белок </a:t>
            </a:r>
            <a:r>
              <a:rPr lang="ru-RU" sz="4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состоит из </a:t>
            </a:r>
            <a:r>
              <a:rPr lang="ru-RU" sz="40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14 </a:t>
            </a:r>
            <a:r>
              <a:rPr lang="ru-RU" sz="4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аминокислот. Сколько будет нуклеотидов в участке молекулы ДНК и  </a:t>
            </a:r>
            <a:r>
              <a:rPr lang="ru-RU" sz="40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иРНК</a:t>
            </a:r>
            <a:r>
              <a:rPr lang="ru-RU" sz="4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0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Сколько </a:t>
            </a:r>
            <a:r>
              <a:rPr lang="ru-RU" sz="4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молекул </a:t>
            </a:r>
            <a:r>
              <a:rPr lang="ru-RU" sz="40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тРНК</a:t>
            </a:r>
            <a:r>
              <a:rPr lang="ru-RU" sz="4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необходимо для переноса </a:t>
            </a:r>
            <a:r>
              <a:rPr lang="ru-RU" sz="40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14 </a:t>
            </a:r>
            <a:r>
              <a:rPr lang="ru-RU" sz="4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аминокислот?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3" name="Овал 2"/>
          <p:cNvSpPr/>
          <p:nvPr/>
        </p:nvSpPr>
        <p:spPr>
          <a:xfrm rot="20846537">
            <a:off x="5141515" y="305797"/>
            <a:ext cx="5592931" cy="15017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54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Задача </a:t>
            </a:r>
            <a:r>
              <a:rPr lang="ru-RU" sz="5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№ 2</a:t>
            </a:r>
          </a:p>
        </p:txBody>
      </p:sp>
    </p:spTree>
    <p:extLst>
      <p:ext uri="{BB962C8B-B14F-4D97-AF65-F5344CB8AC3E}">
        <p14:creationId xmlns:p14="http://schemas.microsoft.com/office/powerpoint/2010/main" val="7023357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39091" y="2036618"/>
            <a:ext cx="10349345" cy="3854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1.Число </a:t>
            </a:r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нуклеотидов в ДНК равно </a:t>
            </a: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14х3=42 </a:t>
            </a:r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нуклеотидов.</a:t>
            </a:r>
            <a:endParaRPr lang="ru-RU" sz="36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2.Число нуклеотидов на </a:t>
            </a:r>
            <a:r>
              <a:rPr lang="ru-RU" sz="36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иРНК</a:t>
            </a:r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равна числу нуклеотидов цепи ДНК, тоже</a:t>
            </a:r>
            <a:r>
              <a:rPr lang="ru-RU" sz="3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42 </a:t>
            </a:r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нуклеотидов.</a:t>
            </a:r>
            <a:endParaRPr lang="ru-RU" sz="36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Для переноса </a:t>
            </a: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14 аминокислот </a:t>
            </a:r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необходимо  </a:t>
            </a: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14 молекул </a:t>
            </a:r>
            <a:r>
              <a:rPr lang="ru-RU" sz="36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тРНК</a:t>
            </a:r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36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 rot="20851602">
            <a:off x="5825289" y="236821"/>
            <a:ext cx="5145259" cy="1624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6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ru-RU" sz="4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Решение        задачи </a:t>
            </a:r>
            <a:r>
              <a:rPr lang="ru-RU" sz="4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№ </a:t>
            </a:r>
            <a:r>
              <a:rPr lang="ru-RU" sz="4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ru-RU" sz="48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852040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Ravganiyt\Downloads\hello_html_mf036faa (2)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672" y="146757"/>
            <a:ext cx="10224655" cy="62956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5160816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10800000" flipV="1">
            <a:off x="1330036" y="2615740"/>
            <a:ext cx="9590513" cy="28296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Участок 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молекулы ДНК   имеет следующую структуру – АЦГЦТАТАГ-. </a:t>
            </a:r>
            <a:endParaRPr lang="ru-RU" sz="3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Определите последовательность нуклеотидов на </a:t>
            </a:r>
            <a:r>
              <a:rPr lang="ru-RU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иРНК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соответствующую последовательность аминокислот, используя таблицу генетического кода.</a:t>
            </a:r>
            <a:endParaRPr lang="ru-RU" sz="3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 rot="20851602">
            <a:off x="5253064" y="383722"/>
            <a:ext cx="5806426" cy="20127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6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Задача № 3</a:t>
            </a:r>
            <a:endParaRPr lang="ru-RU" sz="60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7900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33055" y="2369127"/>
            <a:ext cx="9490363" cy="30928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4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Последовательность нуклеотидов на  </a:t>
            </a:r>
            <a:r>
              <a:rPr lang="ru-RU" sz="44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иРНК</a:t>
            </a:r>
            <a:r>
              <a:rPr lang="ru-RU" sz="44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sz="44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ru-RU" sz="4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УГЦГАУАУГ-</a:t>
            </a:r>
            <a:endParaRPr lang="ru-RU" sz="4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Последовательность аминокислот:  </a:t>
            </a:r>
            <a:r>
              <a:rPr lang="ru-RU" sz="44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цис</a:t>
            </a:r>
            <a:r>
              <a:rPr lang="ru-RU" sz="44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ru-RU" sz="44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асп</a:t>
            </a:r>
            <a:r>
              <a:rPr lang="ru-RU" sz="44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-иле</a:t>
            </a:r>
            <a:r>
              <a:rPr lang="ru-RU" sz="4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4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 rot="20851602">
            <a:off x="5381187" y="248713"/>
            <a:ext cx="5639423" cy="19129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6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ru-RU" sz="4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Решение        задачи </a:t>
            </a:r>
            <a:r>
              <a:rPr lang="ru-RU" sz="4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№ 3</a:t>
            </a:r>
            <a:endParaRPr lang="ru-RU" sz="48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08566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86691" y="1052946"/>
            <a:ext cx="11111345" cy="4808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2000250" algn="l"/>
              </a:tabLst>
            </a:pP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Известно, что все виды РНК син­те­зи­ру­ют­ся на ДНК-матрице. Фраг­мент молекулы ДНК, на ко­то­ром синтезируется уча­сток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тРНК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имеет сле­ду­ю­щую последовательность нук­лео­ти­дов ТТГГАААААЦГГАЦТ. Уста­но­ви­те нуклеотидную по­сле­до­ва­тель­ность участка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тРНК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ко­то­рый синтезируется на дан­ном фрагменте. Какой кодон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иРНК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будет со­от­вет­ство­вать центральному ан­ти­ко­до­ну этой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тРНК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Какая ами­но­кис­ло­та будет транс­пор­ти­ро­вать­ся этой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тРНК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Ответ поясните. Для ре­ше­ния задания ис­поль­зуй­те таблицу ге­не­ти­че­ско­го кода.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650559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39091" y="900545"/>
            <a:ext cx="11014363" cy="5401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38125">
              <a:spcAft>
                <a:spcPts val="0"/>
              </a:spcAft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1) По принципу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комплементарности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на основе ДНК находим последовательность нуклеотидов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тРНК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38125">
              <a:spcAft>
                <a:spcPts val="0"/>
              </a:spcAft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Нуклеотидная последовательность участка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тРНК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ААЦЦУУУУУГЦЦУГА;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38125">
              <a:spcAft>
                <a:spcPts val="0"/>
              </a:spcAft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2) Центральный участок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иТРНК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– антикодон;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нуклеотидная последовательность антикодона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тРНК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— УУУ;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38125">
              <a:spcAft>
                <a:spcPts val="0"/>
              </a:spcAft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3) По принципу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комплементарности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на основе антикодона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тРНК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находим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нуклеотидную последовательность кодона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иРНК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— ААА;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38125">
              <a:spcAft>
                <a:spcPts val="0"/>
              </a:spcAft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4) По таблице генетического кода на основе кодона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иРНК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определяем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аминокислту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 транспортируемая аминокислота — лизин.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37653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9762428" cy="728480"/>
          </a:xfrm>
        </p:spPr>
        <p:txBody>
          <a:bodyPr/>
          <a:lstStyle/>
          <a:p>
            <a:pPr fontAlgn="base"/>
            <a:r>
              <a:rPr lang="ru-RU" sz="4400" dirty="0" smtClean="0"/>
              <a:t>      </a:t>
            </a:r>
            <a:r>
              <a:rPr lang="ru-RU" sz="5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Автотрофы </a:t>
            </a:r>
            <a:r>
              <a:rPr lang="ru-RU" sz="5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5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продуценты)</a:t>
            </a:r>
            <a:endParaRPr lang="ru-RU" sz="5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56068" y="2575775"/>
            <a:ext cx="643943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3600" b="1" dirty="0">
                <a:solidFill>
                  <a:srgbClr val="4242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Автотрофы</a:t>
            </a:r>
            <a:r>
              <a:rPr lang="ru-RU" sz="3600" dirty="0">
                <a:solidFill>
                  <a:srgbClr val="4242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живые организмы, которые производят свою пищу, то есть собственные органические соединения, из простых молекул, таких как углекислый газ. </a:t>
            </a:r>
            <a:endParaRPr lang="ru-RU" sz="3600" b="0" i="0" dirty="0">
              <a:solidFill>
                <a:srgbClr val="42424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0658" y="2575776"/>
            <a:ext cx="3554569" cy="3477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83719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25236" y="1330035"/>
            <a:ext cx="9767455" cy="422563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800" i="1" dirty="0" smtClean="0"/>
              <a:t>            Решение </a:t>
            </a:r>
            <a:r>
              <a:rPr lang="ru-RU" sz="4800" i="1" dirty="0"/>
              <a:t>задач </a:t>
            </a:r>
            <a:endParaRPr lang="ru-RU" sz="4800" i="1" dirty="0" smtClean="0"/>
          </a:p>
          <a:p>
            <a:r>
              <a:rPr lang="ru-RU" sz="4800" i="1" dirty="0" smtClean="0"/>
              <a:t>   на энергетический обмен.</a:t>
            </a:r>
            <a:endParaRPr lang="ru-RU" sz="4800" i="1" dirty="0"/>
          </a:p>
        </p:txBody>
      </p:sp>
    </p:spTree>
    <p:extLst>
      <p:ext uri="{BB962C8B-B14F-4D97-AF65-F5344CB8AC3E}">
        <p14:creationId xmlns:p14="http://schemas.microsoft.com/office/powerpoint/2010/main" val="23334125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7456" y="706583"/>
            <a:ext cx="8382000" cy="69313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66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ru-RU" sz="48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Энергетический обмен</a:t>
            </a:r>
            <a:endParaRPr lang="ru-RU" sz="48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34290" y="1856509"/>
            <a:ext cx="1118061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 smtClean="0">
                <a:solidFill>
                  <a:srgbClr val="402000"/>
                </a:solidFill>
                <a:latin typeface="Arial" panose="020B0604020202020204" pitchFamily="34" charset="0"/>
              </a:rPr>
              <a:t>	</a:t>
            </a:r>
            <a:r>
              <a:rPr lang="ru-RU" sz="2000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</a:t>
            </a:r>
            <a:r>
              <a:rPr lang="ru-RU" sz="20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этап: подготовительный.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Протекает </a:t>
            </a:r>
            <a:r>
              <a:rPr lang="ru-RU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впищеварительном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тракте или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внутри вторичных лизосом. На этом этапе крупные молекулы полимеров распадаются на мономеры: белки – на аминокислоты, полисахариды – на простые сахара, жиры - на жирные кислоты и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глицерин.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этом выделяется небольшое количество энергии, которая рассеивается в виде теплоты.</a:t>
            </a:r>
          </a:p>
          <a:p>
            <a:r>
              <a:rPr lang="ru-RU" sz="2000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Второй </a:t>
            </a:r>
            <a:r>
              <a:rPr lang="ru-RU" sz="20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этап: бескислородный (неполного окисления).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Образовавшиеся в процессе пищеварения небольшие молекулы поступают в цитоплазму клеток и подвергаются дальнейшему расщеплению, которое может проходить и без присутствия кислорода. Поскольку главным источником энергии является глюкоза, то рассмотрим течение процессов неполного окисления на примере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гликолиза. Образуются 2 молекулы ПВК  и 2 молекулы АТФ</a:t>
            </a:r>
            <a:r>
              <a:rPr lang="ru-RU" sz="2000" dirty="0" smtClean="0">
                <a:solidFill>
                  <a:srgbClr val="402000"/>
                </a:solidFill>
                <a:latin typeface="Arial" panose="020B0604020202020204" pitchFamily="34" charset="0"/>
              </a:rPr>
              <a:t>.</a:t>
            </a:r>
            <a:endParaRPr lang="ru-RU" sz="2000" b="0" i="0" dirty="0">
              <a:solidFill>
                <a:srgbClr val="402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34290" y="4718831"/>
            <a:ext cx="1098665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Третий </a:t>
            </a:r>
            <a:r>
              <a:rPr lang="ru-RU" sz="20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этап: кислородный (полное окисление)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Этот этап нуждается в присутствии молекулярного кислорода и называется ещё </a:t>
            </a:r>
            <a:r>
              <a:rPr lang="ru-RU" sz="2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дыханием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Протекает в митохондриях. Образуются 36 молекул АТФ.</a:t>
            </a:r>
          </a:p>
          <a:p>
            <a:r>
              <a:rPr lang="ru-RU" sz="2400" dirty="0" smtClean="0">
                <a:solidFill>
                  <a:srgbClr val="402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402000"/>
                </a:solidFill>
                <a:latin typeface="Times New Roman" panose="02020603050405020304" pitchFamily="18" charset="0"/>
                <a:cs typeface="Aharoni" panose="02010803020104030203" pitchFamily="2" charset="-79"/>
              </a:rPr>
              <a:t>При полном расщеплении 1 молекулы глюкозы образуется 38 молекул АТФ</a:t>
            </a:r>
            <a:r>
              <a:rPr lang="ru-RU" sz="2400" dirty="0" smtClean="0">
                <a:solidFill>
                  <a:srgbClr val="402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830539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888183" y="637310"/>
            <a:ext cx="5043054" cy="80356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66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Задача </a:t>
            </a:r>
            <a:r>
              <a:rPr lang="ru-RU" sz="6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№ 1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11383" y="1856510"/>
            <a:ext cx="1028007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ru-RU" sz="4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процессе гликолиза образовалось </a:t>
            </a:r>
            <a:endParaRPr lang="ru-RU" sz="4000" dirty="0" smtClean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40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56 </a:t>
            </a:r>
            <a:r>
              <a:rPr lang="ru-RU" sz="4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молекул пировиноградной </a:t>
            </a:r>
            <a:r>
              <a:rPr lang="ru-RU" sz="40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кислоты (</a:t>
            </a:r>
            <a:r>
              <a:rPr lang="ru-RU" sz="4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ПВК). Определите, какое количество молекул глюкозы подверглось расщеплению и сколько молекул  АТФ </a:t>
            </a:r>
            <a:r>
              <a:rPr lang="ru-RU" sz="40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образовалось </a:t>
            </a:r>
            <a:r>
              <a:rPr lang="ru-RU" sz="4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полном окислении.</a:t>
            </a:r>
            <a:endParaRPr lang="ru-RU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82520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18363" y="775856"/>
            <a:ext cx="5902037" cy="77585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66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8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Решение  задачи </a:t>
            </a:r>
            <a:r>
              <a:rPr lang="ru-RU" sz="4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№ 1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648691" y="2345563"/>
            <a:ext cx="9171709" cy="3319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arenR"/>
            </a:pP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гликолизе одна молекула глюкозы расщепляется с образованием 2-х молекул ПВК, следовательно, гликолизу подверглось: 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56 : 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2= 28 молекул глюкозы;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arenR"/>
            </a:pP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полном окислении одной молекулы глюкозы образуется 38 молекул АТФ;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arenR"/>
            </a:pP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полном окислении 28 молекул глюкозы образуется: 28 х 38 = 1064 молекул АТФ.</a:t>
            </a:r>
            <a:endParaRPr lang="ru-RU" sz="2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218985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652655" y="942109"/>
            <a:ext cx="4932218" cy="77585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66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Задача </a:t>
            </a:r>
            <a:r>
              <a:rPr lang="ru-RU" sz="6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№ </a:t>
            </a:r>
            <a:r>
              <a:rPr lang="ru-RU" sz="66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ru-RU" sz="66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05347" y="2493818"/>
            <a:ext cx="9518072" cy="2200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гидролизе образовалось 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1900 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молекул АТФ. Определите какое количество глюкозы подверглось расщеплению и сколько молекул АТФ образовалось в результате 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гликолиза 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полного окисления?</a:t>
            </a:r>
            <a:endParaRPr lang="ru-RU" sz="3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679506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79818" y="928256"/>
            <a:ext cx="5902037" cy="96981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66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8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Решение  задачи </a:t>
            </a:r>
            <a:r>
              <a:rPr lang="ru-RU" sz="4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№ </a:t>
            </a:r>
            <a:r>
              <a:rPr lang="ru-RU" sz="48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ru-RU" sz="48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80655" y="2078182"/>
            <a:ext cx="10155381" cy="32537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arenR"/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гидролизе из одной молекулы глюкозы образуется 36 молекул АТФ, следовательно, гидролизу подверглось 1800: 36 = 50 молекул АТФ.</a:t>
            </a:r>
            <a:endParaRPr lang="ru-RU" sz="2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arenR"/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гликолизе одна молекула глюкозы расщепляется до двух молекул ПВК с образованием двух молекул АТФ, следовательно, 50 х 2= 100 молекул ПВК.</a:t>
            </a:r>
            <a:endParaRPr lang="ru-RU" sz="2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arenR"/>
              <a:tabLst>
                <a:tab pos="5173345" algn="l"/>
              </a:tabLst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полном окислении одной молекулы глюкозы образуется 38 молекул АТФ, следовательно, при полном окислении 50 молекул глюкозы образовалось 50 х 38=1900 молекул АТФ ( или 1800 + 100=1900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ru-RU" sz="2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789764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88473" y="817419"/>
            <a:ext cx="9698182" cy="4544290"/>
          </a:xfrm>
        </p:spPr>
        <p:txBody>
          <a:bodyPr/>
          <a:lstStyle/>
          <a:p>
            <a:r>
              <a:rPr lang="ru-RU" i="1" dirty="0" smtClean="0"/>
              <a:t>   </a:t>
            </a:r>
            <a:br>
              <a:rPr lang="ru-RU" i="1" dirty="0" smtClean="0"/>
            </a:br>
            <a:r>
              <a:rPr lang="ru-RU" i="1" dirty="0"/>
              <a:t/>
            </a:r>
            <a:br>
              <a:rPr lang="ru-RU" i="1" dirty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/>
              <a:t/>
            </a:r>
            <a:br>
              <a:rPr lang="ru-RU" i="1" dirty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/>
              <a:t/>
            </a:r>
            <a:br>
              <a:rPr lang="ru-RU" i="1" dirty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/>
              <a:t/>
            </a:r>
            <a:br>
              <a:rPr lang="ru-RU" i="1" dirty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/>
              <a:t/>
            </a:r>
            <a:br>
              <a:rPr lang="ru-RU" i="1" dirty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/>
              <a:t/>
            </a:r>
            <a:br>
              <a:rPr lang="ru-RU" i="1" dirty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/>
              <a:t/>
            </a:r>
            <a:br>
              <a:rPr lang="ru-RU" i="1" dirty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sz="8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Генетические </a:t>
            </a:r>
            <a:r>
              <a:rPr lang="ru-RU" sz="8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br>
              <a:rPr lang="ru-RU" sz="8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80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8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законы Моргана</a:t>
            </a:r>
            <a:br>
              <a:rPr lang="ru-RU" sz="8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8000" i="1" dirty="0"/>
          </a:p>
        </p:txBody>
      </p:sp>
    </p:spTree>
    <p:extLst>
      <p:ext uri="{BB962C8B-B14F-4D97-AF65-F5344CB8AC3E}">
        <p14:creationId xmlns:p14="http://schemas.microsoft.com/office/powerpoint/2010/main" val="361943124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10662973" cy="728480"/>
          </a:xfrm>
        </p:spPr>
        <p:txBody>
          <a:bodyPr/>
          <a:lstStyle/>
          <a:p>
            <a:r>
              <a:rPr lang="ru-RU" dirty="0"/>
              <a:t>Генетические задачи на законы Моргана.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65018" y="2396835"/>
            <a:ext cx="11152909" cy="4059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Помните, что:</a:t>
            </a:r>
            <a:endParaRPr lang="ru-RU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Генотипы скрещиваемых особей и гибридов следует писать в хромосомной форме.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полном сцеплении особь, гетерозиготная по всем рассматриваемым признакам, образует два типа гамет.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При неполном сцеплении происходит образование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кроссоверных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некроссоверных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гамет; при этом рекомбинантных особей всегда образуется меньше.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Расщепление гибридов при сцепленном наследовании отличается от расщепления при независимом наследовании.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162975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10399737" cy="728480"/>
          </a:xfrm>
        </p:spPr>
        <p:txBody>
          <a:bodyPr/>
          <a:lstStyle/>
          <a:p>
            <a:r>
              <a:rPr lang="ru-RU" dirty="0"/>
              <a:t>Закон </a:t>
            </a:r>
            <a:r>
              <a:rPr lang="ru-RU" dirty="0" smtClean="0"/>
              <a:t>полного </a:t>
            </a:r>
            <a:r>
              <a:rPr lang="ru-RU" dirty="0"/>
              <a:t>сцепления </a:t>
            </a:r>
            <a:r>
              <a:rPr lang="ru-RU" dirty="0" smtClean="0"/>
              <a:t>Моргана.</a:t>
            </a:r>
            <a:br>
              <a:rPr lang="ru-RU" dirty="0" smtClean="0"/>
            </a:br>
            <a:r>
              <a:rPr lang="ru-RU" dirty="0"/>
              <a:t> </a:t>
            </a:r>
            <a:r>
              <a:rPr lang="ru-RU" dirty="0" smtClean="0"/>
              <a:t>                      Задача № 1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63236" y="2078182"/>
            <a:ext cx="1172094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Дигетерозиготное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растение тыквы с белой окраской плодов и дисковидной формы плодов скрестили с растением с имеющим желтую окраску плодов и  шаровидной формы плодов. Известно, что оба доминантных гена (белая окраска плодов и дисковидная форма плодов) локализованы в одной хромосоме, кроссинговера не происходит. Составьте схему решения задачи. Определите генотипы родителей, фенотипы и генотипы потомства, соотношение особей с разными генотипами и фенотипами. Какой закон при этом проявляется?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70366046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79818" y="290946"/>
            <a:ext cx="5902037" cy="9144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66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8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Решение  задачи </a:t>
            </a:r>
            <a:r>
              <a:rPr lang="ru-RU" sz="4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№ 1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66799" y="1205346"/>
            <a:ext cx="9989127" cy="47622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А-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белая окраска плода, 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желтая окраска плода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дисковидная форма плода,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шаровидная форма плода 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Р: 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♀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АаВв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х  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♂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аавв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G: 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АВ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ав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ав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F1:  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АаВв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белые дисковидные 50%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аавв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желтые шаровидные 50%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полном сцеплении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дигетерозиготная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особь образует два типа гамет (АВ и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ав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Кроссинговер не происходит. В потомстве образуются две фенотипические группы (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АаВв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аавв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59238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189" y="947920"/>
            <a:ext cx="5620847" cy="728480"/>
          </a:xfrm>
        </p:spPr>
        <p:txBody>
          <a:bodyPr/>
          <a:lstStyle/>
          <a:p>
            <a:r>
              <a:rPr lang="ru-RU" sz="6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Гетеротрофы</a:t>
            </a:r>
            <a:endParaRPr lang="ru-RU" sz="6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0587" y="3036994"/>
            <a:ext cx="2805710" cy="181592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59854" y="2756080"/>
            <a:ext cx="637246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Гетеротрофы</a:t>
            </a:r>
            <a:r>
              <a:rPr lang="ru-RU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- организмы, использующие для питания исключительно или преимущественно органические вещества, произведенные другими видами (автотрофами) , и неспособные синтезировать вещества своего тела из неорганических веществ.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4368" y="4971522"/>
            <a:ext cx="2733777" cy="178620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5581" y="947919"/>
            <a:ext cx="2867018" cy="1970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59327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2975" y="947920"/>
            <a:ext cx="10223789" cy="952318"/>
          </a:xfrm>
        </p:spPr>
        <p:txBody>
          <a:bodyPr/>
          <a:lstStyle/>
          <a:p>
            <a:r>
              <a:rPr lang="ru-RU" dirty="0" smtClean="0"/>
              <a:t>Закон неполного сцепления Моргана.                                      Задача №2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09600" y="2064327"/>
            <a:ext cx="11416145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скрещивании растений овсы с раннеспелой нормального роста с растением позднеспелым гигантского роста, в первом поколении все растения оказались раннеспелыми нормального роста. При анализирующем скрещивании гибридов из F1 в потомстве было четыре фенотипические группы: 1202 раннеспелые нормального роста, 1213 позднеспелые гигантского роста, 309 раннеспелые гигантского роста, 315 позднеспелые нормального роста. Составьте схему решения задачи. Определите генотипы родителей и потомства в двух скрещиваниях. Объясните формирование четырех фенотипических групп во втором скрещивании.</a:t>
            </a:r>
          </a:p>
        </p:txBody>
      </p:sp>
    </p:spTree>
    <p:extLst>
      <p:ext uri="{BB962C8B-B14F-4D97-AF65-F5344CB8AC3E}">
        <p14:creationId xmlns:p14="http://schemas.microsoft.com/office/powerpoint/2010/main" val="333177561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0691" y="947920"/>
            <a:ext cx="7505676" cy="728480"/>
          </a:xfrm>
        </p:spPr>
        <p:txBody>
          <a:bodyPr/>
          <a:lstStyle/>
          <a:p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задачи № 2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68583" y="2202873"/>
            <a:ext cx="10141526" cy="46746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раннеспелость,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а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позднеспелость.</a:t>
            </a:r>
            <a:b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нормальный рост,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гигантский рост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P: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♀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ААВВ   х  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♂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аавв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G:    АВ               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ав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F1:         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АаВв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раннеспелые нормального роста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Р: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♀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АаВв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х   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♂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аавв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G: АВ,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Ав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аВ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ав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ав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Fа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ru-RU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АаВв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раннеспелые нормального роста 1202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аавв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позднеспелые гигантского роста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1213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Аавв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раннеспелые гигантского роста 309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АаВв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позднеспелые нормального роста 315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97445580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46910" y="1122218"/>
            <a:ext cx="9670472" cy="455814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i="1" dirty="0"/>
              <a:t>Решение задач</a:t>
            </a:r>
            <a:br>
              <a:rPr lang="ru-RU" sz="6600" i="1" dirty="0"/>
            </a:br>
            <a:r>
              <a:rPr lang="ru-RU" sz="6600" i="1" dirty="0"/>
              <a:t> на митоз и мейоз.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val="360641708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36618" y="947920"/>
            <a:ext cx="7879749" cy="728480"/>
          </a:xfrm>
        </p:spPr>
        <p:txBody>
          <a:bodyPr/>
          <a:lstStyle/>
          <a:p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№ 1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25237" y="2507672"/>
            <a:ext cx="96012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Хромосомный набор соматических клеток </a:t>
            </a:r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яблони 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равен </a:t>
            </a:r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34. 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Определите хромосомный набор и число молекул ДНК в одной из клеток семязачатка перед началом мейоза, в анафазе мейоза I и анафазе мейоза II. Объясните, какие процессы происходят в эти периоды и как они влияют на изменение числа ДНК и хромосом. 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61195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Решение задачи №1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92727" y="2216727"/>
            <a:ext cx="10557163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В профазе 1 мейоза число хромосом равно 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(хромосомы состоят из двух хроматид), а число молекул ДНК равно 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68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потому что в интерфазе происходит удвоение молекул ДНК.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В профазе 2 мейоза число хромосом 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равно 17,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 как после первого деления число хромосом уменьшается в 2 раза. (но хромосомы состоят из двух хроматид), а число молекул ДНК равно 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34,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потому что после первого деления удвоения ДНК не происходит.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В конце телофазы 2 число хромосом равно  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 (</a:t>
            </a:r>
            <a:r>
              <a:rPr lang="ru-RU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однохроматидные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хромосомы), число молекул ДНК равно тоже 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17.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027912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57055" y="947920"/>
            <a:ext cx="7159312" cy="728480"/>
          </a:xfrm>
        </p:spPr>
        <p:txBody>
          <a:bodyPr/>
          <a:lstStyle/>
          <a:p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 № 2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30036" y="2258291"/>
            <a:ext cx="9337963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solidFill>
                <a:srgbClr val="000000"/>
              </a:solidFill>
              <a:latin typeface="PT Sans"/>
            </a:endParaRPr>
          </a:p>
          <a:p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Общая масса молекул ДНК в 46 хромосомах ядра соматической клетки человека составляет 6•10</a:t>
            </a:r>
            <a:r>
              <a:rPr lang="ru-RU" sz="3200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-9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мг. Определите, чему равна масса всех молекул ДНК в ядрах в конце интерфазы, конце телофазы мейоза I и телофазы мейоза II. Ответ поясните.</a:t>
            </a:r>
            <a:endParaRPr lang="ru-RU" sz="32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169400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Решение задачи № 2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7200" y="2286000"/>
            <a:ext cx="1088967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 1) В интерфазе при подготовке к мейозу в ядре происходит удвоение ДНК, поэтому масса ДНК в ядре составляет 2 х 6•10</a:t>
            </a:r>
            <a:r>
              <a:rPr lang="ru-RU" sz="2800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-9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= 12•10</a:t>
            </a:r>
            <a:r>
              <a:rPr lang="ru-RU" sz="2800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-9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мг .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2)В конце телофазы мейоза 1 образуется две клетки, масса ДНК в каждом ядре равна 6•10</a:t>
            </a:r>
            <a:r>
              <a:rPr lang="ru-RU" sz="2800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-9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мг (в ядрах находятся по 23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двухроматидные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хромосомы);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3)Перед мейозом 2 не происходит удвоения ДНК. В ядрах половых клеток (телофаза 2) находится гаплоидный набор хромосом (23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однохроматидные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хромосомы), поэтому масса молекул ДНК в ядрах- 3•10</a:t>
            </a:r>
            <a:r>
              <a:rPr lang="ru-RU" sz="2800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-9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мг 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612587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7236" y="1537854"/>
            <a:ext cx="8129131" cy="138545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6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6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Рефлексия</a:t>
            </a:r>
            <a:r>
              <a:rPr lang="ru-RU" sz="6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6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6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60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6600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60218" y="2133600"/>
            <a:ext cx="11014364" cy="46228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1.сегодня я </a:t>
            </a:r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узнал…</a:t>
            </a:r>
            <a:endParaRPr lang="ru-RU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2.было интересно…</a:t>
            </a:r>
            <a:endParaRPr lang="ru-RU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3.было трудно…</a:t>
            </a:r>
            <a:endParaRPr lang="ru-RU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4.я выполнял задания…</a:t>
            </a:r>
            <a:endParaRPr lang="ru-RU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5.я понял, что…</a:t>
            </a:r>
            <a:endParaRPr lang="ru-RU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6.теперь я могу…</a:t>
            </a:r>
            <a:endParaRPr lang="ru-RU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7.я почувствовал, что…</a:t>
            </a:r>
            <a:endParaRPr lang="ru-RU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8.я приобрел</a:t>
            </a:r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endParaRPr lang="ru-RU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539345" y="2355273"/>
            <a:ext cx="5652655" cy="405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9.я научился…</a:t>
            </a:r>
            <a:endParaRPr lang="ru-RU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10.у меня получилось …</a:t>
            </a:r>
            <a:endParaRPr lang="ru-RU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11.я смог…</a:t>
            </a:r>
            <a:endParaRPr lang="ru-RU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12.я попробую…</a:t>
            </a:r>
            <a:endParaRPr lang="ru-RU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13.меня удивило…</a:t>
            </a:r>
            <a:endParaRPr lang="ru-RU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14.урок дал мне для жизни…</a:t>
            </a:r>
            <a:endParaRPr lang="ru-RU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15.мне захотелось…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77883004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             Генеалогической метод.</a:t>
            </a:r>
            <a:br>
              <a:rPr lang="ru-RU" b="1" dirty="0" smtClean="0"/>
            </a:br>
            <a:r>
              <a:rPr lang="ru-RU" b="1" dirty="0"/>
              <a:t> </a:t>
            </a:r>
            <a:r>
              <a:rPr lang="ru-RU" b="1" dirty="0" smtClean="0"/>
              <a:t>             Задача на родословное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00891" y="2168434"/>
            <a:ext cx="11106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38125" algn="just"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изображённой на ри­сун­ке ро­до­слов­ной уста­но­ви­те ха­рак­тер про­яв­ле­ния при­зна­ка (доминантный, рецессивный), обо­зна­чен­но­го чёрным цветом. Опре­де­ли­те ге­но­тип людей под но­ме­ра­ми 1, 2, 3. Определите, сцеп­лен ли на­сле­ду­е­мый при­знак с полом?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https://bio-ege.sdamgia.ru/get_file?id=2344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145" y="3602183"/>
            <a:ext cx="7855528" cy="29371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89985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Решение задачи на родословное.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71055" y="2729345"/>
            <a:ext cx="1116676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38125" algn="just">
              <a:spcAft>
                <a:spcPts val="0"/>
              </a:spcAft>
            </a:pPr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при­знак рецессивный, передаётся через поколение;</a:t>
            </a:r>
            <a:endParaRPr lang="ru-RU" sz="3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38125" algn="just">
              <a:spcAft>
                <a:spcPts val="0"/>
              </a:spcAft>
            </a:pP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2) отец (1) </a:t>
            </a:r>
            <a:r>
              <a:rPr lang="ru-RU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гомозиготен</a:t>
            </a:r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или </a:t>
            </a:r>
            <a:r>
              <a:rPr lang="ru-RU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гетерозиготен</a:t>
            </a:r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его дочь (3) –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гетерозиготна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мать (2)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гомозиготна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3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38125" algn="just">
              <a:spcAft>
                <a:spcPts val="0"/>
              </a:spcAft>
            </a:pP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3) признак, не сцеп­лен с полом, т. к. у жен­щи­ны (2) ро­дил­ся сын без дан­но­го </a:t>
            </a:r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признака.</a:t>
            </a:r>
            <a:endParaRPr lang="ru-R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22263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72732" y="412124"/>
            <a:ext cx="8371268" cy="1831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Продуценты</a:t>
            </a:r>
            <a:r>
              <a:rPr lang="ru-RU" sz="2400" b="1" dirty="0" smtClean="0">
                <a:solidFill>
                  <a:srgbClr val="357EB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(производители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производят органические вещества из неорганических. Это растения, а так же фото- и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хемосинтезирующие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бактерии.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72732" y="1725769"/>
            <a:ext cx="8205013" cy="25659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Консументы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(потребители) потребляют готовые органические вещества.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консументы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порядка питаются продуцентами (корова, карп, пчела)</a:t>
            </a: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консументы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 порядка питаются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консументами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первого (волк, щука,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оса)и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т. д.</a:t>
            </a:r>
            <a:endParaRPr lang="ru-RU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 rot="10800000" flipV="1">
            <a:off x="772731" y="4339934"/>
            <a:ext cx="3993231" cy="2068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Редуценты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(разрушители) разрушают (минерализуют) органические вещества до неорганических – бактерии и грибы.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4765" y="439369"/>
            <a:ext cx="2465052" cy="192975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4109" y="2595086"/>
            <a:ext cx="2605708" cy="18937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416" y="4585280"/>
            <a:ext cx="6248401" cy="2040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76927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Источники информации: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209105" y="3000776"/>
            <a:ext cx="76000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http://900igr.net/up/datai/197078/0016-010-.</a:t>
            </a:r>
            <a:r>
              <a:rPr lang="en-US" dirty="0" smtClean="0">
                <a:hlinkClick r:id="rId2"/>
              </a:rPr>
              <a:t>jpg</a:t>
            </a:r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09104" y="4282749"/>
            <a:ext cx="7929654" cy="646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natworld.info/raznoe-o-prirode/troficheskie-urovni-tipy-znachenie-shemy-i-opredelenie-pishhevoj-cepi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 rot="10800000" flipV="1">
            <a:off x="1209104" y="3731139"/>
            <a:ext cx="79348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img1.liveinternet.ru/images/attach/c/2/71/609/71609810_57201112030651.jpg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 rot="10800000" flipV="1">
            <a:off x="1209106" y="3340780"/>
            <a:ext cx="79294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50mm.ru/images/suha_derbent/25_suha_derbent.jpg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209104" y="2621281"/>
            <a:ext cx="79348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6"/>
              </a:rPr>
              <a:t>http://</a:t>
            </a:r>
            <a:r>
              <a:rPr lang="en-US" dirty="0" smtClean="0">
                <a:hlinkClick r:id="rId6"/>
              </a:rPr>
              <a:t>kartinkinaden.ru/uploads/posts/2015-10/1446033823_35.jpg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 rot="10800000" flipV="1">
            <a:off x="1209104" y="4971694"/>
            <a:ext cx="79348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7"/>
              </a:rPr>
              <a:t>https://</a:t>
            </a:r>
            <a:r>
              <a:rPr lang="en-US" dirty="0" smtClean="0">
                <a:hlinkClick r:id="rId7"/>
              </a:rPr>
              <a:t>www.walldevil.com/wallpapers/w01/preview/poison-dart-frogs-amphibians-dart-frogs-wallpaper.jpg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 rot="10800000" flipV="1">
            <a:off x="1209104" y="5813483"/>
            <a:ext cx="79294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8"/>
              </a:rPr>
              <a:t>http://</a:t>
            </a:r>
            <a:r>
              <a:rPr lang="en-US" dirty="0" smtClean="0">
                <a:hlinkClick r:id="rId8"/>
              </a:rPr>
              <a:t>www.fotokonkurs.ru/uploads/photos/contests/2012/06/19/5/08b943ff4e6674f2f6b3693001bc8c13/1024.jpg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433789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12890" y="2153367"/>
            <a:ext cx="74311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loveopium.ru/content/2015/10/immortal/10.jpg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12890" y="953037"/>
            <a:ext cx="74311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http://www.freenatureimages.eu/animals/mammalia,%20zoogdieren,%20mammals/Apodemus%20sylvaticus,%20Wood%20Mouse/Apodemus%20sylvaticus%2012,%20Bosmuis,%</a:t>
            </a:r>
            <a:r>
              <a:rPr lang="en-US" dirty="0" smtClean="0">
                <a:hlinkClick r:id="rId3"/>
              </a:rPr>
              <a:t>20Saxifraga-Rudmer%20Zwerver.jpg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12890" y="2799698"/>
            <a:ext cx="70795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s1.1zoom.ru/big3/159/Foxes_458953.jpg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12890" y="3169030"/>
            <a:ext cx="74311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www.fonstola.ru/pic/201603/1024x600/fonstola.ru-225905.jpg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712889" y="3982995"/>
            <a:ext cx="7420159" cy="369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6"/>
              </a:rPr>
              <a:t>https://</a:t>
            </a:r>
            <a:r>
              <a:rPr lang="en-US" dirty="0" smtClean="0">
                <a:hlinkClick r:id="rId6"/>
              </a:rPr>
              <a:t>i.ytimg.com/vi/KuSfi2v_378/maxresdefault.jpg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 rot="10800000" flipV="1">
            <a:off x="1712889" y="4352329"/>
            <a:ext cx="71949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7"/>
              </a:rPr>
              <a:t>http://</a:t>
            </a:r>
            <a:r>
              <a:rPr lang="en-US" dirty="0" smtClean="0">
                <a:hlinkClick r:id="rId7"/>
              </a:rPr>
              <a:t>biolicey2vrn.ru/Ekolog/16-2_reducenty.jpg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 rot="10800000" flipV="1">
            <a:off x="1712889" y="4721662"/>
            <a:ext cx="6604690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https://bio-ege.sdamgia.ru/test?theme=218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918949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81826" y="909860"/>
            <a:ext cx="4172756" cy="2097173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/>
              <a:t>            </a:t>
            </a:r>
            <a:r>
              <a:rPr lang="ru-RU" sz="4400" b="1" dirty="0" smtClean="0"/>
              <a:t>Продуценты</a:t>
            </a:r>
            <a:endParaRPr lang="ru-RU" sz="4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068355" y="909860"/>
            <a:ext cx="3986136" cy="2097173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b="1" dirty="0"/>
              <a:t> </a:t>
            </a:r>
            <a:r>
              <a:rPr lang="ru-RU" sz="4000" b="1" dirty="0" smtClean="0"/>
              <a:t>                          </a:t>
            </a:r>
            <a:r>
              <a:rPr lang="ru-RU" sz="4000" b="1" dirty="0" err="1" smtClean="0"/>
              <a:t>Консументы</a:t>
            </a:r>
            <a:r>
              <a:rPr lang="ru-RU" sz="4000" b="1" dirty="0" smtClean="0"/>
              <a:t>  </a:t>
            </a:r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508906" y="4494077"/>
            <a:ext cx="3915177" cy="2114281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800" b="1" dirty="0" smtClean="0"/>
              <a:t>               </a:t>
            </a:r>
            <a:r>
              <a:rPr lang="ru-RU" sz="4800" b="1" dirty="0" err="1" smtClean="0"/>
              <a:t>Редуценты</a:t>
            </a:r>
            <a:endParaRPr lang="ru-RU" sz="4800" dirty="0"/>
          </a:p>
        </p:txBody>
      </p:sp>
      <p:sp>
        <p:nvSpPr>
          <p:cNvPr id="5" name="Стрелка вправо 4"/>
          <p:cNvSpPr/>
          <p:nvPr/>
        </p:nvSpPr>
        <p:spPr>
          <a:xfrm>
            <a:off x="5254582" y="1808925"/>
            <a:ext cx="1813773" cy="5075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 rot="2485097">
            <a:off x="3815217" y="3313426"/>
            <a:ext cx="1940348" cy="6659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 rot="13358253" flipV="1">
            <a:off x="2873992" y="3380544"/>
            <a:ext cx="2104982" cy="6601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 rot="19075921">
            <a:off x="6966222" y="3429032"/>
            <a:ext cx="1815359" cy="611692"/>
          </a:xfrm>
          <a:prstGeom prst="rightArrow">
            <a:avLst>
              <a:gd name="adj1" fmla="val 52479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 rot="8406782">
            <a:off x="7829843" y="3543148"/>
            <a:ext cx="1779813" cy="6097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36545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1527" y="947920"/>
            <a:ext cx="8164840" cy="728480"/>
          </a:xfrm>
        </p:spPr>
        <p:txBody>
          <a:bodyPr/>
          <a:lstStyle/>
          <a:p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пищевая </a:t>
            </a: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цепь?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04551" y="2485623"/>
            <a:ext cx="10599313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4400" b="1" dirty="0">
                <a:solidFill>
                  <a:srgbClr val="4242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Пищевая (трофическая) цепь</a:t>
            </a:r>
            <a:r>
              <a:rPr lang="ru-RU" sz="4400" dirty="0">
                <a:solidFill>
                  <a:srgbClr val="4242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— это последовательность того, кто кого ест в биологическом сообществе (экосистеме) для получения питательных веществ и </a:t>
            </a:r>
            <a:r>
              <a:rPr lang="ru-RU" sz="4400" dirty="0" smtClean="0">
                <a:solidFill>
                  <a:srgbClr val="4242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энергии, поддерживающих жизнедеятельность.</a:t>
            </a:r>
            <a:endParaRPr lang="ru-RU" sz="4400" i="0" dirty="0">
              <a:solidFill>
                <a:srgbClr val="42424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41508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1760" y="605307"/>
            <a:ext cx="10222105" cy="1275007"/>
          </a:xfrm>
        </p:spPr>
        <p:txBody>
          <a:bodyPr/>
          <a:lstStyle/>
          <a:p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</a:t>
            </a:r>
            <a:r>
              <a:rPr lang="ru-RU" sz="6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кологическая пирамида.</a:t>
            </a:r>
            <a:endParaRPr lang="ru-RU" sz="6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53792" y="2485623"/>
            <a:ext cx="11050073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Экологическая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пирамида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 графическое изображение соотношения между продуцентами и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консументами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всех уровней (травоядных, хищников, видов, питающихся другими хищниками) в экосистеме.</a:t>
            </a:r>
          </a:p>
        </p:txBody>
      </p:sp>
    </p:spTree>
    <p:extLst>
      <p:ext uri="{BB962C8B-B14F-4D97-AF65-F5344CB8AC3E}">
        <p14:creationId xmlns:p14="http://schemas.microsoft.com/office/powerpoint/2010/main" val="326759285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вет директоров">
  <a:themeElements>
    <a:clrScheme name="Ion Boardroom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 Boardroom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F1C4790-FE3C-4020-8CA7-00621DA7BBBC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1057</TotalTime>
  <Words>1877</Words>
  <Application>Microsoft Office PowerPoint</Application>
  <PresentationFormat>Широкоэкранный</PresentationFormat>
  <Paragraphs>244</Paragraphs>
  <Slides>61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61</vt:i4>
      </vt:variant>
    </vt:vector>
  </HeadingPairs>
  <TitlesOfParts>
    <vt:vector size="70" baseType="lpstr">
      <vt:lpstr>Aharoni</vt:lpstr>
      <vt:lpstr>Arial</vt:lpstr>
      <vt:lpstr>Calibri</vt:lpstr>
      <vt:lpstr>Century Gothic</vt:lpstr>
      <vt:lpstr>PT Sans</vt:lpstr>
      <vt:lpstr>Times New Roman</vt:lpstr>
      <vt:lpstr>Verdana</vt:lpstr>
      <vt:lpstr>Wingdings 3</vt:lpstr>
      <vt:lpstr>Совет директоров</vt:lpstr>
      <vt:lpstr>    «Решение задач.              Подготовка к ЕГЭ»</vt:lpstr>
      <vt:lpstr>Презентация PowerPoint</vt:lpstr>
      <vt:lpstr>    Решение              Решение экологических задач.          </vt:lpstr>
      <vt:lpstr>      Автотрофы (продуценты)</vt:lpstr>
      <vt:lpstr>   Гетеротрофы</vt:lpstr>
      <vt:lpstr>Презентация PowerPoint</vt:lpstr>
      <vt:lpstr>Презентация PowerPoint</vt:lpstr>
      <vt:lpstr>Что такое пищевая цепь?</vt:lpstr>
      <vt:lpstr> Экологическая пирамида.</vt:lpstr>
      <vt:lpstr>Экологические  пирамиды</vt:lpstr>
      <vt:lpstr> Что такое экологическая пирамида ?</vt:lpstr>
      <vt:lpstr>   Закон пирамиды энергии Линдемана или правило 10%. </vt:lpstr>
      <vt:lpstr>           Пастбищная (цепь выедания)</vt:lpstr>
      <vt:lpstr>Составьте цепь питания</vt:lpstr>
      <vt:lpstr>Установить последовательность:</vt:lpstr>
      <vt:lpstr>       Задача №1</vt:lpstr>
      <vt:lpstr>      Решение задачи № 1</vt:lpstr>
      <vt:lpstr>           Детритная (цепь разложения)</vt:lpstr>
      <vt:lpstr>    Составить цепь питания</vt:lpstr>
      <vt:lpstr>  Детритная цепь питания</vt:lpstr>
      <vt:lpstr>          Задача № 2</vt:lpstr>
      <vt:lpstr>   Решение задачи № 2</vt:lpstr>
      <vt:lpstr>Задача № 3</vt:lpstr>
      <vt:lpstr>     Решение задачи № 3</vt:lpstr>
      <vt:lpstr>    Задача № 4</vt:lpstr>
      <vt:lpstr>  Решение задачи № 4</vt:lpstr>
      <vt:lpstr>      Задача № 5</vt:lpstr>
      <vt:lpstr>   Решение задачи № 5</vt:lpstr>
      <vt:lpstr>           Решение задач по молекулярной          биологии.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      Генетические задачи на законы Моргана </vt:lpstr>
      <vt:lpstr>Генетические задачи на законы Моргана.</vt:lpstr>
      <vt:lpstr>Закон полного сцепления Моргана.                        Задача № 1</vt:lpstr>
      <vt:lpstr>Презентация PowerPoint</vt:lpstr>
      <vt:lpstr>Закон неполного сцепления Моргана.                                      Задача №2</vt:lpstr>
      <vt:lpstr>Решение задачи № 2</vt:lpstr>
      <vt:lpstr>Презентация PowerPoint</vt:lpstr>
      <vt:lpstr>Задача № 1</vt:lpstr>
      <vt:lpstr>     Решение задачи №1</vt:lpstr>
      <vt:lpstr>Задача  № 2</vt:lpstr>
      <vt:lpstr>   Решение задачи № 2</vt:lpstr>
      <vt:lpstr>       Рефлексия  </vt:lpstr>
      <vt:lpstr>             Генеалогической метод.               Задача на родословное</vt:lpstr>
      <vt:lpstr>Решение задачи на родословное.</vt:lpstr>
      <vt:lpstr>Источники информации: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 – класс на тему: «Решение экологических задач»</dc:title>
  <dc:creator>Ravganiyt</dc:creator>
  <cp:lastModifiedBy>Ravganiyt</cp:lastModifiedBy>
  <cp:revision>123</cp:revision>
  <dcterms:created xsi:type="dcterms:W3CDTF">2018-04-15T20:32:40Z</dcterms:created>
  <dcterms:modified xsi:type="dcterms:W3CDTF">2019-03-12T18:44:09Z</dcterms:modified>
</cp:coreProperties>
</file>