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7" r:id="rId7"/>
    <p:sldId id="263" r:id="rId8"/>
    <p:sldId id="266" r:id="rId9"/>
    <p:sldId id="264" r:id="rId10"/>
    <p:sldId id="265" r:id="rId11"/>
    <p:sldId id="270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63FF-2E9E-48FB-9BB3-52CF919B2A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14B2-D5DF-497C-B2E1-73095A8617D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petrushki.net/uploads/posts/2011-11/1322405932_petrushki.net_fizkultura-posle-rodov.-vosstanovlenie.jpg"/>
          <p:cNvPicPr>
            <a:picLocks noChangeAspect="1" noChangeArrowheads="1"/>
          </p:cNvPicPr>
          <p:nvPr userDrawn="1"/>
        </p:nvPicPr>
        <p:blipFill>
          <a:blip r:embed="rId2" cstate="print"/>
          <a:srcRect t="6276"/>
          <a:stretch>
            <a:fillRect/>
          </a:stretch>
        </p:blipFill>
        <p:spPr bwMode="auto">
          <a:xfrm>
            <a:off x="179512" y="116632"/>
            <a:ext cx="3059832" cy="2150858"/>
          </a:xfrm>
          <a:prstGeom prst="rect">
            <a:avLst/>
          </a:prstGeom>
          <a:noFill/>
        </p:spPr>
      </p:pic>
      <p:pic>
        <p:nvPicPr>
          <p:cNvPr id="12296" name="Picture 8" descr="http://o-sustavah.ru/wp-content/uploads/2012/12/%D0%9B%D0%B5%D1%87%D0%B5%D0%B1%D0%BD%D0%B0%D1%8F-%D1%84%D0%B8%D0%B7%D0%BA%D1%83%D0%BB%D1%8C%D1%82%D1%83%D1%80%D0%B0-%D0%BF%D1%80%D0%B8-%D0%B0%D1%80%D1%82%D1%80%D0%BE%D0%B7%D0%B5-300x198.jpg"/>
          <p:cNvPicPr>
            <a:picLocks noChangeAspect="1" noChangeArrowheads="1"/>
          </p:cNvPicPr>
          <p:nvPr userDrawn="1"/>
        </p:nvPicPr>
        <p:blipFill>
          <a:blip r:embed="rId3" cstate="print"/>
          <a:srcRect b="-2594"/>
          <a:stretch>
            <a:fillRect/>
          </a:stretch>
        </p:blipFill>
        <p:spPr bwMode="auto">
          <a:xfrm>
            <a:off x="5796136" y="116632"/>
            <a:ext cx="3151495" cy="21827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8" name="Picture 10" descr="http://www.fisio.ru/images/2-2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20688"/>
            <a:ext cx="2406911" cy="432048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 userDrawn="1"/>
        </p:nvSpPr>
        <p:spPr>
          <a:xfrm>
            <a:off x="179512" y="2348880"/>
            <a:ext cx="3096344" cy="5040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796136" y="2348880"/>
            <a:ext cx="3168352" cy="5040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2" name="Picture 14" descr="http://informing.ru/uploads/posts/2013-09/1378882299_fizku.jpg"/>
          <p:cNvPicPr>
            <a:picLocks noChangeAspect="1" noChangeArrowheads="1"/>
          </p:cNvPicPr>
          <p:nvPr userDrawn="1"/>
        </p:nvPicPr>
        <p:blipFill>
          <a:blip r:embed="rId5" cstate="print"/>
          <a:srcRect l="8491" r="8350"/>
          <a:stretch>
            <a:fillRect/>
          </a:stretch>
        </p:blipFill>
        <p:spPr bwMode="auto">
          <a:xfrm>
            <a:off x="179512" y="2852936"/>
            <a:ext cx="3096344" cy="2304256"/>
          </a:xfrm>
          <a:prstGeom prst="rect">
            <a:avLst/>
          </a:prstGeom>
          <a:noFill/>
        </p:spPr>
      </p:pic>
      <p:pic>
        <p:nvPicPr>
          <p:cNvPr id="12306" name="Picture 18" descr="http://spbmy.ru/img/news/08/16082.jpg"/>
          <p:cNvPicPr>
            <a:picLocks noChangeAspect="1" noChangeArrowheads="1"/>
          </p:cNvPicPr>
          <p:nvPr userDrawn="1"/>
        </p:nvPicPr>
        <p:blipFill>
          <a:blip r:embed="rId6" cstate="print"/>
          <a:srcRect l="4284" r="5755"/>
          <a:stretch>
            <a:fillRect/>
          </a:stretch>
        </p:blipFill>
        <p:spPr bwMode="auto">
          <a:xfrm>
            <a:off x="5796136" y="2852936"/>
            <a:ext cx="3168352" cy="23042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07504" y="0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6597352"/>
            <a:ext cx="2123728" cy="26064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7504" y="5013176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07504" y="3356992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7504" y="1772816"/>
            <a:ext cx="2088232" cy="2160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14B2-D5DF-497C-B2E1-73095A8617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124" name="AutoShape 4" descr="http://fizkult-frunz.ru/news/images/logocentr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0"/>
            <a:ext cx="2016224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4" descr="http://informing.ru/uploads/posts/2013-09/1378882299_fizku.jpg"/>
          <p:cNvPicPr>
            <a:picLocks noChangeAspect="1" noChangeArrowheads="1"/>
          </p:cNvPicPr>
          <p:nvPr userDrawn="1"/>
        </p:nvPicPr>
        <p:blipFill>
          <a:blip r:embed="rId2" cstate="print"/>
          <a:srcRect l="8491" r="8350"/>
          <a:stretch>
            <a:fillRect/>
          </a:stretch>
        </p:blipFill>
        <p:spPr bwMode="auto">
          <a:xfrm>
            <a:off x="107504" y="260648"/>
            <a:ext cx="2016224" cy="1500445"/>
          </a:xfrm>
          <a:prstGeom prst="rect">
            <a:avLst/>
          </a:prstGeom>
          <a:noFill/>
        </p:spPr>
      </p:pic>
      <p:pic>
        <p:nvPicPr>
          <p:cNvPr id="10" name="Picture 8" descr="http://o-sustavah.ru/wp-content/uploads/2012/12/%D0%9B%D0%B5%D1%87%D0%B5%D0%B1%D0%BD%D0%B0%D1%8F-%D1%84%D0%B8%D0%B7%D0%BA%D1%83%D0%BB%D1%8C%D1%82%D1%83%D1%80%D0%B0-%D0%BF%D1%80%D0%B8-%D0%B0%D1%80%D1%82%D1%80%D0%BE%D0%B7%D0%B5-300x198.jpg"/>
          <p:cNvPicPr>
            <a:picLocks noChangeAspect="1" noChangeArrowheads="1"/>
          </p:cNvPicPr>
          <p:nvPr userDrawn="1"/>
        </p:nvPicPr>
        <p:blipFill>
          <a:blip r:embed="rId3" cstate="print"/>
          <a:srcRect b="-2594"/>
          <a:stretch>
            <a:fillRect/>
          </a:stretch>
        </p:blipFill>
        <p:spPr bwMode="auto">
          <a:xfrm>
            <a:off x="107504" y="1988840"/>
            <a:ext cx="2007840" cy="1390616"/>
          </a:xfrm>
          <a:prstGeom prst="rect">
            <a:avLst/>
          </a:prstGeom>
          <a:noFill/>
        </p:spPr>
      </p:pic>
      <p:pic>
        <p:nvPicPr>
          <p:cNvPr id="11" name="Picture 18" descr="http://spbmy.ru/img/news/08/16082.jpg"/>
          <p:cNvPicPr>
            <a:picLocks noChangeAspect="1" noChangeArrowheads="1"/>
          </p:cNvPicPr>
          <p:nvPr userDrawn="1"/>
        </p:nvPicPr>
        <p:blipFill>
          <a:blip r:embed="rId4" cstate="print"/>
          <a:srcRect l="4284" r="5755"/>
          <a:stretch>
            <a:fillRect/>
          </a:stretch>
        </p:blipFill>
        <p:spPr bwMode="auto">
          <a:xfrm>
            <a:off x="107504" y="3573016"/>
            <a:ext cx="2016224" cy="1466345"/>
          </a:xfrm>
          <a:prstGeom prst="rect">
            <a:avLst/>
          </a:prstGeom>
          <a:noFill/>
        </p:spPr>
      </p:pic>
      <p:pic>
        <p:nvPicPr>
          <p:cNvPr id="12" name="Picture 2" descr="http://petrushki.net/uploads/posts/2011-11/1322405932_petrushki.net_fizkultura-posle-rodov.-vosstanovlenie.jpg"/>
          <p:cNvPicPr>
            <a:picLocks noChangeAspect="1" noChangeArrowheads="1"/>
          </p:cNvPicPr>
          <p:nvPr userDrawn="1"/>
        </p:nvPicPr>
        <p:blipFill>
          <a:blip r:embed="rId5" cstate="print"/>
          <a:srcRect t="6276"/>
          <a:stretch>
            <a:fillRect/>
          </a:stretch>
        </p:blipFill>
        <p:spPr bwMode="auto">
          <a:xfrm>
            <a:off x="107504" y="5229200"/>
            <a:ext cx="2016224" cy="13916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123728" y="0"/>
            <a:ext cx="107504" cy="6858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63FF-2E9E-48FB-9BB3-52CF919B2AA3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14B2-D5DF-497C-B2E1-73095A86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5373216"/>
            <a:ext cx="4644008" cy="118199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Урок-соревнование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Бухтиярова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А.П., </a:t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МКОУ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В-Красноярская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средняя школа Северного района Новосибирской области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5373216"/>
            <a:ext cx="3892547" cy="14847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и обобщение знаний по теме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«Опорно-двигательная система»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1429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«Третий лишний»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ds04.infourok.ru/uploads/ex/0c47/00064dd6-8d92779a/img19.jpg"/>
          <p:cNvPicPr>
            <a:picLocks noChangeAspect="1" noChangeArrowheads="1"/>
          </p:cNvPicPr>
          <p:nvPr/>
        </p:nvPicPr>
        <p:blipFill>
          <a:blip r:embed="rId2"/>
          <a:srcRect t="82361" r="75920"/>
          <a:stretch>
            <a:fillRect/>
          </a:stretch>
        </p:blipFill>
        <p:spPr bwMode="auto">
          <a:xfrm>
            <a:off x="4143372" y="1571612"/>
            <a:ext cx="2201847" cy="1209683"/>
          </a:xfrm>
          <a:prstGeom prst="rect">
            <a:avLst/>
          </a:prstGeom>
          <a:noFill/>
        </p:spPr>
      </p:pic>
      <p:pic>
        <p:nvPicPr>
          <p:cNvPr id="6150" name="Picture 6" descr="https://farm9.staticflickr.com/8755/16739721037_4805240d6b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85794"/>
            <a:ext cx="832699" cy="2286016"/>
          </a:xfrm>
          <a:prstGeom prst="rect">
            <a:avLst/>
          </a:prstGeom>
          <a:noFill/>
        </p:spPr>
      </p:pic>
      <p:pic>
        <p:nvPicPr>
          <p:cNvPr id="6152" name="Picture 8" descr="https://pre00.deviantart.net/4e31/th/pre/i/2008/150/c/d/bones_study_by_3dangelo.jpg"/>
          <p:cNvPicPr>
            <a:picLocks noChangeAspect="1" noChangeArrowheads="1"/>
          </p:cNvPicPr>
          <p:nvPr/>
        </p:nvPicPr>
        <p:blipFill>
          <a:blip r:embed="rId4" cstate="print"/>
          <a:srcRect l="54200"/>
          <a:stretch>
            <a:fillRect/>
          </a:stretch>
        </p:blipFill>
        <p:spPr bwMode="auto">
          <a:xfrm>
            <a:off x="7072330" y="857232"/>
            <a:ext cx="1214446" cy="2120767"/>
          </a:xfrm>
          <a:prstGeom prst="rect">
            <a:avLst/>
          </a:prstGeom>
          <a:noFill/>
        </p:spPr>
      </p:pic>
      <p:pic>
        <p:nvPicPr>
          <p:cNvPr id="6156" name="Picture 12" descr="http://present5.com/presentforday2/20170119/8_lekciya_images/8_lekciya_4.jpg"/>
          <p:cNvPicPr>
            <a:picLocks noChangeAspect="1" noChangeArrowheads="1"/>
          </p:cNvPicPr>
          <p:nvPr/>
        </p:nvPicPr>
        <p:blipFill>
          <a:blip r:embed="rId5"/>
          <a:srcRect l="8594" t="8334" r="81250"/>
          <a:stretch>
            <a:fillRect/>
          </a:stretch>
        </p:blipFill>
        <p:spPr bwMode="auto">
          <a:xfrm>
            <a:off x="3071802" y="3500438"/>
            <a:ext cx="548757" cy="2786058"/>
          </a:xfrm>
          <a:prstGeom prst="rect">
            <a:avLst/>
          </a:prstGeom>
          <a:noFill/>
        </p:spPr>
      </p:pic>
      <p:pic>
        <p:nvPicPr>
          <p:cNvPr id="6158" name="Picture 14" descr="https://farm8.staticflickr.com/7654/16921314006_2b908bd87e_b.jpg"/>
          <p:cNvPicPr>
            <a:picLocks noChangeAspect="1" noChangeArrowheads="1"/>
          </p:cNvPicPr>
          <p:nvPr/>
        </p:nvPicPr>
        <p:blipFill>
          <a:blip r:embed="rId6"/>
          <a:srcRect l="30427" t="15738" r="9957" b="43978"/>
          <a:stretch>
            <a:fillRect/>
          </a:stretch>
        </p:blipFill>
        <p:spPr bwMode="auto">
          <a:xfrm>
            <a:off x="4214810" y="3500438"/>
            <a:ext cx="1285884" cy="2281407"/>
          </a:xfrm>
          <a:prstGeom prst="rect">
            <a:avLst/>
          </a:prstGeom>
          <a:noFill/>
        </p:spPr>
      </p:pic>
      <p:pic>
        <p:nvPicPr>
          <p:cNvPr id="6162" name="Picture 18" descr="https://somatology.webnode.cz/_files/200000038-9c3689d308/dolni_koncetina.png"/>
          <p:cNvPicPr>
            <a:picLocks noChangeAspect="1" noChangeArrowheads="1"/>
          </p:cNvPicPr>
          <p:nvPr/>
        </p:nvPicPr>
        <p:blipFill>
          <a:blip r:embed="rId7"/>
          <a:srcRect l="38279" t="50812" r="27850" b="19188"/>
          <a:stretch>
            <a:fillRect/>
          </a:stretch>
        </p:blipFill>
        <p:spPr bwMode="auto">
          <a:xfrm>
            <a:off x="6643702" y="3571876"/>
            <a:ext cx="1000132" cy="22860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00496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2786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43966" y="2714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1474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00694" y="621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358214" y="61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28604"/>
            <a:ext cx="2668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Челночный бег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dn2.arhivurokov.ru/multiurok/html/2018/09/30/s_5bb0f8f075c76/960393_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5834103" cy="4375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635795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Задайте вопросы команде соперников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85728"/>
            <a:ext cx="3632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 в ворота.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Записать название мышц на время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204" b="7719"/>
          <a:stretch>
            <a:fillRect/>
          </a:stretch>
        </p:blipFill>
        <p:spPr bwMode="auto">
          <a:xfrm>
            <a:off x="2786050" y="1142984"/>
            <a:ext cx="5279180" cy="559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357166"/>
            <a:ext cx="3452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Обгони!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Определить травму по описанию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1357298"/>
            <a:ext cx="3020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Резкая боль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Припухлость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Невозможность движения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формы и длины (если это конечность)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Искривление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9" y="350043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формы сустава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Невозможность движения сустава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5072074"/>
            <a:ext cx="4492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растущий отек вследствие разрыва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кровеносных сосудов и кровоизлияний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34" y="785794"/>
            <a:ext cx="4360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 урока.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1928802"/>
            <a:ext cx="5643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«Движение как таковое может по своему действию заменить любое лекарство, но все средства мира не в состоянии заменить действие движения»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Тиссо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642918"/>
            <a:ext cx="286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Эпиграф к уроку: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92880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Закрепление и обобщение знаний по теме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«Опорно-двигательная система»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m0-tub-ru.yandex.net/i?id=bef96ea2683028d77b4113057084122f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876"/>
            <a:ext cx="25622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785794"/>
            <a:ext cx="628654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Раскрыть условия правильного формирования   скелета   и осанки.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2.Выяснить значение двигательной активности для сохранения здоровья.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3.Воспитывать  бережное отношение к своему здоровью.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428604"/>
            <a:ext cx="47149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Старт!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Подбери понятие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1428736"/>
            <a:ext cx="6143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Неподвижное соединение костей скелета.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Привычное положение тела в пространстве.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Совокупность костей человеческого организма, пассивная часть опорно-двигательного аппарата.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Подвижное соединение костей.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Разновидность костной ткани, состоящая из перегородок, заполненных красным костным мозгом.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Нарушение целостности кости.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Временное понижение работоспособности.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Искривление позвоночника вправо или влево относительно своей оси.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2857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Преодолей барьер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Соотнесите название костей и их виды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1397000"/>
          <a:ext cx="6357982" cy="431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91"/>
                <a:gridCol w="3178991"/>
              </a:tblGrid>
              <a:tr h="53975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костей</a:t>
                      </a:r>
                      <a:endParaRPr lang="ru-RU" dirty="0"/>
                    </a:p>
                  </a:txBody>
                  <a:tcPr/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dirty="0" smtClean="0"/>
                        <a:t>А) Лопатка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Трубчатые</a:t>
                      </a:r>
                      <a:endParaRPr lang="ru-RU" dirty="0"/>
                    </a:p>
                  </a:txBody>
                  <a:tcPr/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dirty="0" smtClean="0"/>
                        <a:t>Б) Малая берцовая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Смешанные</a:t>
                      </a:r>
                      <a:endParaRPr lang="ru-RU" dirty="0"/>
                    </a:p>
                  </a:txBody>
                  <a:tcPr/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dirty="0" smtClean="0"/>
                        <a:t>В) Позвонки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Плоские</a:t>
                      </a:r>
                      <a:endParaRPr lang="ru-RU" dirty="0"/>
                    </a:p>
                  </a:txBody>
                  <a:tcPr/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dirty="0" smtClean="0"/>
                        <a:t>Г) Ключица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Губчатые</a:t>
                      </a:r>
                      <a:endParaRPr lang="ru-RU" dirty="0"/>
                    </a:p>
                  </a:txBody>
                  <a:tcPr/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dirty="0" smtClean="0"/>
                        <a:t>Д) Тазовые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dirty="0" smtClean="0"/>
                        <a:t>Е)Грудина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dirty="0" smtClean="0"/>
                        <a:t>Ж)Кости </a:t>
                      </a:r>
                      <a:r>
                        <a:rPr lang="ru-RU" dirty="0" err="1" smtClean="0"/>
                        <a:t>пястья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43306" y="28572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каната</a:t>
            </a:r>
          </a:p>
        </p:txBody>
      </p:sp>
      <p:pic>
        <p:nvPicPr>
          <p:cNvPr id="7170" name="Picture 2" descr="http://lohmatik.ru/Lohmatik/stat/prir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318082"/>
            <a:ext cx="4429156" cy="5163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85723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Назвать части скелета по очереди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058" y="500042"/>
            <a:ext cx="3295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Короткая дистанция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Вставить пропущенные слова.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000108"/>
            <a:ext cx="6072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Снаружи кости покрыты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____, обеспечивающей питание и рост костей в толщину.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 вещество кости образовано микроскопическими ячейками и канальцами, по которым из надкостницы в кость проникают многочисленные кровеносные сосуды и нервы. Различают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3___, 4___,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 и смешанные кости. _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 кости (плечевая, бедренная) имеют вид трубки с полостью, заполненной желтым костным мозгом. Концы этих костей утолщены и заполнены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__тканью, содержащей красный костный мозг.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8_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 кости способны выдерживать большие нагрузки.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___кости (лопатки, ребра, тазовые, черепные) состоят из двух пластинок плотного вещества и тонкой прослойки губчатого вещества между ними.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428604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Бросок в корзину.</a:t>
            </a:r>
          </a:p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Найдите верные утверждения и исправьте неверные.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428736"/>
            <a:ext cx="69294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возрастом количество минеральных солей в скелете уменьшается.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Двигательная функция скелета - это опора для всего тела.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Теменная кость - непарная.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Активная часть скелета - это кости.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кровяных клеток - функция скелета.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Пясть, предплюсна и плюсна входят в состав кисти.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Голень входит в состав скелета  нижней конечности.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Соединение позвонков между собой- пример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полуподвижного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соединения костей.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Сколиоз-это искривление верхней части позвоночника.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Мышцы быстрее устают от динамической работы.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482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Урок-соревнование Бухтиярова А.П.,  МКОУ В-Красноярская средняя школа Северного района Новосибирской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28</cp:revision>
  <dcterms:created xsi:type="dcterms:W3CDTF">2014-07-26T20:30:02Z</dcterms:created>
  <dcterms:modified xsi:type="dcterms:W3CDTF">2019-03-25T11:16:06Z</dcterms:modified>
</cp:coreProperties>
</file>