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306" r:id="rId4"/>
    <p:sldId id="258" r:id="rId5"/>
    <p:sldId id="301" r:id="rId6"/>
    <p:sldId id="260" r:id="rId7"/>
    <p:sldId id="302" r:id="rId8"/>
    <p:sldId id="303" r:id="rId9"/>
    <p:sldId id="304" r:id="rId10"/>
    <p:sldId id="307" r:id="rId11"/>
    <p:sldId id="308" r:id="rId12"/>
    <p:sldId id="309" r:id="rId13"/>
    <p:sldId id="310" r:id="rId14"/>
    <p:sldId id="311" r:id="rId15"/>
    <p:sldId id="31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0AD20-576F-43AC-BBA1-F37E89A411E8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664FC-0A20-45B6-85E6-BFEEDA45E6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9699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xmlns="" id="{E37D105E-C86F-4121-AFDF-2E7871976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xmlns="" id="{798E01FB-A8D5-47ED-AF4E-28684F33CD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5E9280-11D4-4402-90D7-7C827F70B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24824F7-2953-4F95-BAB5-7FE1AA1B5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2308C7F-ADA8-4C96-90BF-43DD3A562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ED65-44CA-4CEE-ACE0-7A7F26BFFD3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D2E1E71-ED91-4125-8B33-ECBE1E7AB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FF660A-8AA9-4041-ABA1-592A9766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0FF8-A425-4F32-9E9A-BA24B1DBC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504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943DA7-F419-4BB8-821E-967FEE639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AC96B45-3D3E-4698-B6DD-23B21D8E0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CBAED38-FC98-404F-A6F0-AF445CE06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ED65-44CA-4CEE-ACE0-7A7F26BFFD3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95785D0-0426-4027-BFA7-2ADEC7D0D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5F9FD65-C313-4265-9741-3465C6741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0FF8-A425-4F32-9E9A-BA24B1DBC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730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90C4BC4-56A1-4793-8594-46775A208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D82855C-3214-4478-9C90-FA809E418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0BC4832-AEE5-4637-96AB-58D329F7C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ED65-44CA-4CEE-ACE0-7A7F26BFFD3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6743F6F-3E84-476B-8301-BD64F85DB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19CCDF8-5A11-473E-AFF6-FB35A0C2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0FF8-A425-4F32-9E9A-BA24B1DBC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510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9400C4-D619-45FB-9058-46FD44B3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A7A2566-8A92-41AC-8F1F-8F45ED16B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381F99C-6C5E-4F2F-AD55-A529DEA36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ED65-44CA-4CEE-ACE0-7A7F26BFFD3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576DB27-E1CA-4DFD-AD0F-2F1614B6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771E00C-15D5-411C-8196-B3798E15F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0FF8-A425-4F32-9E9A-BA24B1DBC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908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738443-6779-4E67-BBEC-BB903F1DA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FE6B10E-EBFB-4D78-8A87-249C33895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78B866B-0AD0-4CD9-AC23-B805A0361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ED65-44CA-4CEE-ACE0-7A7F26BFFD3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7C626BC-025B-4CE5-A3C5-966BFD885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FF16FED-7CFC-4D64-B063-F5D741A23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0FF8-A425-4F32-9E9A-BA24B1DBC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8566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2704EE-C45B-4157-A850-FDF23DFDD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2619534-8DF2-4E47-A432-D5B56E8362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C894D6D-B823-4FEA-84C8-A7A481149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B0547B9-E17A-4C56-9F53-176A464FD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ED65-44CA-4CEE-ACE0-7A7F26BFFD3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611A541-CA08-4D38-8F27-E2829D55C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7384014-FE34-48A7-B247-0295E046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0FF8-A425-4F32-9E9A-BA24B1DBC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9240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73E8B3-5518-4F15-9134-46B18832D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E5F6240-A730-4F39-AA4B-6AE17D6BF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DAD045E-E36B-4618-BFA5-01019E0F7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A5E8191-943B-4B54-AA78-54D548723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07B0082-6268-4BCE-BFF5-CF777D9FB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44AC6BA-A7A3-4831-8FD5-630CA76BA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ED65-44CA-4CEE-ACE0-7A7F26BFFD3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3829EE1-72E2-49B1-859A-E7B13537D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660A194-D8AA-4351-B35C-7353773DF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0FF8-A425-4F32-9E9A-BA24B1DBC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154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86D5B1-69B8-434A-B26F-87584E32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CEF40B0-C381-433F-8D3C-ED0C86DD1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ED65-44CA-4CEE-ACE0-7A7F26BFFD3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B37B863-9CEE-43BF-BABE-DFA45F114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614F05F-7E2D-43B6-A7C7-10042FB01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0FF8-A425-4F32-9E9A-BA24B1DBC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065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474B20F-CBE5-437B-BB37-40447B30A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ED65-44CA-4CEE-ACE0-7A7F26BFFD3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7C9CD72-93DA-4F45-964F-82E5EABD5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A01F8F9-5D76-4A36-940C-9DC10903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0FF8-A425-4F32-9E9A-BA24B1DBC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071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7926D0-830B-4901-A1D8-F0527E76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14C1D2C-8605-4649-ABD3-09827C44A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42DF293-61D5-4A6B-B666-EFA2233962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0C259D2-E948-4C4F-BBCE-AE97B623A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ED65-44CA-4CEE-ACE0-7A7F26BFFD3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AF5CCE0-EE97-44B9-A512-9EE44BCC9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3509757-38EB-4992-B8CE-E654B59F9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0FF8-A425-4F32-9E9A-BA24B1DBC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323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B9A6D4-71FB-4652-8A0C-233223E8C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09EB4C84-412E-43F4-8788-FB3A148944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4358A66-6CF3-4402-B895-252B3B87C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C5FC777-3BD6-4C49-B008-2D67A4F59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ED65-44CA-4CEE-ACE0-7A7F26BFFD3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CA29E5E-4387-4730-808E-EFFDD66C6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ABDA816-6856-4B57-B29D-15A897806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0FF8-A425-4F32-9E9A-BA24B1DBC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17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134764-964B-475C-96AC-D47C7508A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C1DD2A2-6E8F-452F-9D07-C99BC7AA0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9698EAE-C219-492C-9640-ED66D0D2B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EED65-44CA-4CEE-ACE0-7A7F26BFFD3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9C9CC84-A0FD-4B53-8C2A-BD933497E2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BE8ADC2-E02F-4388-8E7A-7D9831C15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F0FF8-A425-4F32-9E9A-BA24B1DBC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243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600FB7-FD84-49C7-8A52-175DE011ED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математики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73B12F3-4ADF-44DC-A2C6-67CF1FCA32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класс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учитель: Бажова Наталья Михайловна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МАОУ ПГО «СОШ-Лицей №4 «Интеллект»</a:t>
            </a:r>
          </a:p>
        </p:txBody>
      </p:sp>
    </p:spTree>
    <p:extLst>
      <p:ext uri="{BB962C8B-B14F-4D97-AF65-F5344CB8AC3E}">
        <p14:creationId xmlns:p14="http://schemas.microsoft.com/office/powerpoint/2010/main" xmlns="" val="699005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BC7D42-B8EA-450B-A36D-0A26FC089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63733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 из трех человек тратит на питание около 5000 р. в месяц, что составляет примерно 40% семейного бюджета. 40% оставшихся денег откладывается на покупку мебели. Какая сумма остается на другие расходы?</a:t>
            </a:r>
            <a:b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18A0185-5C10-428D-ACD3-AD85E563A29A}"/>
                  </a:ext>
                </a:extLst>
              </p:cNvPr>
              <p:cNvSpPr txBox="1"/>
              <p:nvPr/>
            </p:nvSpPr>
            <p:spPr>
              <a:xfrm>
                <a:off x="2657061" y="3147392"/>
                <a:ext cx="9534939" cy="34470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5000:0,4=12500</m:t>
                    </m:r>
                    <m:d>
                      <m:d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р</m:t>
                        </m:r>
                      </m:e>
                    </m:d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−бюджет семьи</m:t>
                    </m:r>
                  </m:oMath>
                </a14:m>
                <a:endParaRPr lang="ru-RU" sz="32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AutoNum type="arabicParenR"/>
                </a:pP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12500-5000=7500 (р)- остаток после траты денег на питание</a:t>
                </a:r>
              </a:p>
              <a:p>
                <a:pPr marL="342900" indent="-342900">
                  <a:buAutoNum type="arabicParenR"/>
                </a:pP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7500 ∙ 0,4=3000 (р)- откладывается на покупку мебели</a:t>
                </a:r>
              </a:p>
              <a:p>
                <a:pPr marL="342900" indent="-342900">
                  <a:buAutoNum type="arabicParenR"/>
                </a:pP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7500-3000 = 4500 (р) – другие расходы</a:t>
                </a:r>
              </a:p>
              <a:p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 4500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18A0185-5C10-428D-ACD3-AD85E563A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7061" y="3147392"/>
                <a:ext cx="9534939" cy="3447098"/>
              </a:xfrm>
              <a:prstGeom prst="rect">
                <a:avLst/>
              </a:prstGeom>
              <a:blipFill>
                <a:blip r:embed="rId2" cstate="print"/>
                <a:stretch>
                  <a:fillRect l="-2621" r="-512" b="-60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48633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566EC3-D6E0-43E2-97F8-5ACC7B140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782" y="2883038"/>
            <a:ext cx="10515600" cy="1325563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Ивану Кузьмичу начисляется заработная плата 20000 рублей в месяц. Из этой суммы вычитается налог на доходы физических лиц в размере 13%. Иван Кузьмич хочет сделать ремонт у себя в дома, для чего планирует взять кредит на 1 год в размере 90000 под 16% годовых.</a:t>
            </a:r>
            <a:br>
              <a:rPr lang="ru-RU" sz="3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Требуется рассчитать: </a:t>
            </a:r>
            <a:br>
              <a:rPr lang="ru-RU" sz="3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сумму, получаемую Иваном Кузьмичом после выплат налога; </a:t>
            </a:r>
            <a:br>
              <a:rPr lang="ru-RU" sz="3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ежемесячную сумму выплат по кредиту; </a:t>
            </a:r>
            <a:br>
              <a:rPr lang="ru-RU" sz="3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сделать вывод, сможет ли Иван Кузьмич сделать ремонт на данных условиях, если его ежемесячные расходы (включающие коммунальные и бытовые расходы) составляют 12000?</a:t>
            </a:r>
            <a:br>
              <a:rPr lang="ru-RU" sz="3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409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75A0E2B-B1C9-42C9-B5EF-6666BDD12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783" y="0"/>
            <a:ext cx="10515600" cy="58854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20000∙0,87=17400(р)- зарплата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1) 90000∙1,16=104400(р)-должен выплатить банку за год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104400:12=8700(р)- ежемесячная выплата по кредиту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1) 17400-12000=5400(р) – остается после ежемесячных расходов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5400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8700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Вывод: Иван Кузьмич не сможет сделать ремонт на данных условиях.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4037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F2D9D6-8E80-4999-AE15-011FD1033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20D0F0A-63D6-49D5-BD47-C75C78D76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017" y="1481068"/>
            <a:ext cx="10515600" cy="4351338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сумму кредита, которую может взять Иван Кузьмич под 16 % годовых, чтобы его ежемесячный взнос составил 5400.</a:t>
            </a:r>
          </a:p>
        </p:txBody>
      </p:sp>
    </p:spTree>
    <p:extLst>
      <p:ext uri="{BB962C8B-B14F-4D97-AF65-F5344CB8AC3E}">
        <p14:creationId xmlns:p14="http://schemas.microsoft.com/office/powerpoint/2010/main" xmlns="" val="2339178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4DD3A11-C704-42CA-9FD2-EC4239F91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173" y="113333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Лесенка успеха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EFF152-0394-42B9-99A4-6E93F84AB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713" y="1242529"/>
            <a:ext cx="10515600" cy="435133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Нижняя ступенька – у меня ничего не получилось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ступенька – у меня были проблемы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Верхняя ступенька – мне все удалось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BE298E29-0620-4EA0-9914-09B3ACE44B70}"/>
              </a:ext>
            </a:extLst>
          </p:cNvPr>
          <p:cNvCxnSpPr/>
          <p:nvPr/>
        </p:nvCxnSpPr>
        <p:spPr>
          <a:xfrm>
            <a:off x="5247861" y="6109252"/>
            <a:ext cx="1643269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B53D28CF-6F15-4FE4-BFFC-93247C1F22AC}"/>
              </a:ext>
            </a:extLst>
          </p:cNvPr>
          <p:cNvCxnSpPr/>
          <p:nvPr/>
        </p:nvCxnSpPr>
        <p:spPr>
          <a:xfrm flipV="1">
            <a:off x="6877878" y="5194852"/>
            <a:ext cx="0" cy="92765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7AF2EE0A-E6EE-4E6E-9350-B8C1DE574249}"/>
              </a:ext>
            </a:extLst>
          </p:cNvPr>
          <p:cNvCxnSpPr/>
          <p:nvPr/>
        </p:nvCxnSpPr>
        <p:spPr>
          <a:xfrm>
            <a:off x="6891130" y="5168348"/>
            <a:ext cx="1404731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1B55B461-37A7-4AD6-A567-CD0259967FC7}"/>
              </a:ext>
            </a:extLst>
          </p:cNvPr>
          <p:cNvCxnSpPr/>
          <p:nvPr/>
        </p:nvCxnSpPr>
        <p:spPr>
          <a:xfrm flipV="1">
            <a:off x="8335617" y="4293704"/>
            <a:ext cx="0" cy="87464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9237AA4D-FAD7-4B01-8218-F20A15B5CEA4}"/>
              </a:ext>
            </a:extLst>
          </p:cNvPr>
          <p:cNvCxnSpPr/>
          <p:nvPr/>
        </p:nvCxnSpPr>
        <p:spPr>
          <a:xfrm>
            <a:off x="8309113" y="4293704"/>
            <a:ext cx="1311965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https://kerzhaev.ru/wp-content/uploads/2012/08/Man-Thinking-05.png">
            <a:extLst>
              <a:ext uri="{FF2B5EF4-FFF2-40B4-BE49-F238E27FC236}">
                <a16:creationId xmlns:a16="http://schemas.microsoft.com/office/drawing/2014/main" xmlns="" id="{FDB90D96-D83A-4848-97DC-5468F9AF8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5174" y="3233530"/>
            <a:ext cx="1861930" cy="1861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s://kerzhaev.ru/wp-content/uploads/2012/08/Man-Thinking-05.png">
            <a:extLst>
              <a:ext uri="{FF2B5EF4-FFF2-40B4-BE49-F238E27FC236}">
                <a16:creationId xmlns:a16="http://schemas.microsoft.com/office/drawing/2014/main" xmlns="" id="{B2B111B9-E2A7-4E86-8705-DF9C005FA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9261" y="4260573"/>
            <a:ext cx="1861930" cy="1861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s://kerzhaev.ru/wp-content/uploads/2012/08/Man-Thinking-05.png">
            <a:extLst>
              <a:ext uri="{FF2B5EF4-FFF2-40B4-BE49-F238E27FC236}">
                <a16:creationId xmlns:a16="http://schemas.microsoft.com/office/drawing/2014/main" xmlns="" id="{87FC51C1-FD27-48E2-ACAD-283C3C648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9539" y="2378765"/>
            <a:ext cx="1861930" cy="1861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076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731F9E-C16F-4A28-BAAE-1EBAAE7BE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7BB6E92-C329-40F4-A8B3-B1AC9F0B0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658" y="53139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урок!</a:t>
            </a:r>
          </a:p>
          <a:p>
            <a:pPr algn="ctr"/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Изображение выглядит как коллекция картинок&#10;&#10;Описание создано автоматически">
            <a:extLst>
              <a:ext uri="{FF2B5EF4-FFF2-40B4-BE49-F238E27FC236}">
                <a16:creationId xmlns:a16="http://schemas.microsoft.com/office/drawing/2014/main" xmlns="" id="{CF027FE4-602A-4D50-A6CC-0FBD016E4C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88138" y="1901809"/>
            <a:ext cx="3881805" cy="416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3567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2C5C26-A49E-4EB9-ADA9-FBA73AEB9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466924C-24AE-4C03-A334-02F9D73D5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44D7196-5A55-42EC-AF4B-EDD8757D4692}"/>
              </a:ext>
            </a:extLst>
          </p:cNvPr>
          <p:cNvSpPr/>
          <p:nvPr/>
        </p:nvSpPr>
        <p:spPr>
          <a:xfrm>
            <a:off x="557853" y="462564"/>
            <a:ext cx="3061252" cy="11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Доход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469AEED-10AC-4E4A-8562-8EDD2F9B46FB}"/>
              </a:ext>
            </a:extLst>
          </p:cNvPr>
          <p:cNvSpPr/>
          <p:nvPr/>
        </p:nvSpPr>
        <p:spPr>
          <a:xfrm>
            <a:off x="591615" y="2447551"/>
            <a:ext cx="3254670" cy="11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Ежемесячный</a:t>
            </a:r>
            <a:r>
              <a:rPr lang="ru-RU" dirty="0"/>
              <a:t> </a:t>
            </a:r>
            <a:r>
              <a:rPr lang="ru-RU" sz="4000" dirty="0"/>
              <a:t>платеж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9B9DF293-DD77-4D88-8F1C-AF435C445102}"/>
              </a:ext>
            </a:extLst>
          </p:cNvPr>
          <p:cNvSpPr/>
          <p:nvPr/>
        </p:nvSpPr>
        <p:spPr>
          <a:xfrm>
            <a:off x="4293704" y="265043"/>
            <a:ext cx="3061252" cy="11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Расход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3E89748-366C-483C-A316-412ECC3E4834}"/>
              </a:ext>
            </a:extLst>
          </p:cNvPr>
          <p:cNvSpPr/>
          <p:nvPr/>
        </p:nvSpPr>
        <p:spPr>
          <a:xfrm>
            <a:off x="4406979" y="1784942"/>
            <a:ext cx="3061252" cy="11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Кредит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4B9A2CA-3812-4832-BF04-0BFB9745672E}"/>
              </a:ext>
            </a:extLst>
          </p:cNvPr>
          <p:cNvSpPr/>
          <p:nvPr/>
        </p:nvSpPr>
        <p:spPr>
          <a:xfrm>
            <a:off x="895468" y="4344820"/>
            <a:ext cx="3061252" cy="11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Бюджет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6D82ED0-9C04-4DA0-8C47-8E422A9498C4}"/>
              </a:ext>
            </a:extLst>
          </p:cNvPr>
          <p:cNvSpPr/>
          <p:nvPr/>
        </p:nvSpPr>
        <p:spPr>
          <a:xfrm>
            <a:off x="4555908" y="3433891"/>
            <a:ext cx="3061252" cy="11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Процент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E28B980-3AC5-46AC-8FE7-E9319A5529D7}"/>
              </a:ext>
            </a:extLst>
          </p:cNvPr>
          <p:cNvSpPr/>
          <p:nvPr/>
        </p:nvSpPr>
        <p:spPr>
          <a:xfrm>
            <a:off x="5777949" y="5153834"/>
            <a:ext cx="3061252" cy="11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Заработная плата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6F37CAA2-56E5-44D0-9E63-B2C7BB7E9F55}"/>
              </a:ext>
            </a:extLst>
          </p:cNvPr>
          <p:cNvSpPr/>
          <p:nvPr/>
        </p:nvSpPr>
        <p:spPr>
          <a:xfrm>
            <a:off x="8189844" y="3339548"/>
            <a:ext cx="3061252" cy="11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Дефолт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5239A2A5-20A1-4262-B0F4-49E80B1BEE10}"/>
              </a:ext>
            </a:extLst>
          </p:cNvPr>
          <p:cNvSpPr/>
          <p:nvPr/>
        </p:nvSpPr>
        <p:spPr>
          <a:xfrm>
            <a:off x="8594035" y="1755913"/>
            <a:ext cx="3061252" cy="11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Убыток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943ED0FF-0CCF-41A9-A792-1A2DFC63D3BA}"/>
              </a:ext>
            </a:extLst>
          </p:cNvPr>
          <p:cNvSpPr/>
          <p:nvPr/>
        </p:nvSpPr>
        <p:spPr>
          <a:xfrm>
            <a:off x="8680174" y="251792"/>
            <a:ext cx="3061252" cy="11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Прибыль </a:t>
            </a:r>
          </a:p>
        </p:txBody>
      </p:sp>
    </p:spTree>
    <p:extLst>
      <p:ext uri="{BB962C8B-B14F-4D97-AF65-F5344CB8AC3E}">
        <p14:creationId xmlns:p14="http://schemas.microsoft.com/office/powerpoint/2010/main" xmlns="" val="8582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82E597-7B19-442C-9059-CD7CE2849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586948" cy="132556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ED25971-FFE4-4344-9F30-A7CDD1A5A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нового Вы можете узнать на уроке, чему научиться?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6D821C8-CECD-4ED2-8780-5256C8C544FD}"/>
              </a:ext>
            </a:extLst>
          </p:cNvPr>
          <p:cNvSpPr/>
          <p:nvPr/>
        </p:nvSpPr>
        <p:spPr>
          <a:xfrm>
            <a:off x="2299036" y="515683"/>
            <a:ext cx="62618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Я и финансы</a:t>
            </a:r>
          </a:p>
        </p:txBody>
      </p:sp>
    </p:spTree>
    <p:extLst>
      <p:ext uri="{BB962C8B-B14F-4D97-AF65-F5344CB8AC3E}">
        <p14:creationId xmlns:p14="http://schemas.microsoft.com/office/powerpoint/2010/main" xmlns="" val="313132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B9F2F5-7574-40A8-8BC7-8DAB20950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426" y="463826"/>
            <a:ext cx="10515600" cy="455874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понятия «доходы» и «расходы» или «прибыль» и «убыток», объясните смысл выражения: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+ (–3) + (+8) + (–9) + (+2)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0831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>
            <a:extLst>
              <a:ext uri="{FF2B5EF4-FFF2-40B4-BE49-F238E27FC236}">
                <a16:creationId xmlns:a16="http://schemas.microsoft.com/office/drawing/2014/main" xmlns="" id="{BB8F1C57-B000-46B3-A022-2626444FEC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760" y="646251"/>
            <a:ext cx="9028249" cy="2057192"/>
          </a:xfrm>
          <a:solidFill>
            <a:srgbClr val="00CC00">
              <a:alpha val="25882"/>
            </a:srgbClr>
          </a:solidFill>
          <a:ln w="57150" cmpd="thickThin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3600" b="1">
                <a:solidFill>
                  <a:srgbClr val="336600"/>
                </a:solidFill>
              </a:rPr>
              <a:t>На рубль - копейки, на доллары - центы,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3600" b="1">
                <a:solidFill>
                  <a:srgbClr val="336600"/>
                </a:solidFill>
              </a:rPr>
              <a:t>Бегут-набегают в банке ... </a:t>
            </a:r>
          </a:p>
        </p:txBody>
      </p:sp>
      <p:pic>
        <p:nvPicPr>
          <p:cNvPr id="35862" name="Picture 22">
            <a:extLst>
              <a:ext uri="{FF2B5EF4-FFF2-40B4-BE49-F238E27FC236}">
                <a16:creationId xmlns:a16="http://schemas.microsoft.com/office/drawing/2014/main" xmlns="" id="{381174E1-4313-4D54-BE93-3468C3420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84308" y="2913379"/>
            <a:ext cx="4230824" cy="3388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nimBg="1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4F7735C8-53AE-4FAA-A685-2EF47E2CC3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01526733"/>
              </p:ext>
            </p:extLst>
          </p:nvPr>
        </p:nvGraphicFramePr>
        <p:xfrm>
          <a:off x="864705" y="818460"/>
          <a:ext cx="10515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309683087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598913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29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Найти 5% от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Найти 25% от 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2600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Найти число, если его 20% равны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Найти число, если его 10% равны 13,5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1966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Найти, сколько процентов 2,1 составляет от 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Найти, сколько процентов 15 составляет от 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4120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6713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540800C-6779-41AB-9B3C-F872736A0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6452" y="3803375"/>
            <a:ext cx="5459897" cy="2517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оценивания:</a:t>
            </a:r>
          </a:p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«3»- 1 правильный ответ</a:t>
            </a:r>
          </a:p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«4» – 2 правильных ответа</a:t>
            </a:r>
          </a:p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«5» – все правильно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A1F9E6BD-489C-4855-9773-700EFED568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20613359"/>
              </p:ext>
            </p:extLst>
          </p:nvPr>
        </p:nvGraphicFramePr>
        <p:xfrm>
          <a:off x="3144077" y="407643"/>
          <a:ext cx="5659643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9643">
                  <a:extLst>
                    <a:ext uri="{9D8B030D-6E8A-4147-A177-3AD203B41FA5}">
                      <a16:colId xmlns:a16="http://schemas.microsoft.com/office/drawing/2014/main" xmlns="" val="3096830875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xmlns="" val="598913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вариант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вариант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329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82600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01966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64120674"/>
                  </a:ext>
                </a:extLst>
              </a:tr>
            </a:tbl>
          </a:graphicData>
        </a:graphic>
      </p:graphicFrame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9D0AAA27-A7E9-428C-BE3B-FB8C885D4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6289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E8BAEC3-1A77-436E-B311-E38C9EB61C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96602393"/>
              </p:ext>
            </p:extLst>
          </p:nvPr>
        </p:nvGraphicFramePr>
        <p:xfrm>
          <a:off x="268355" y="106017"/>
          <a:ext cx="11353801" cy="6742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379">
                  <a:extLst>
                    <a:ext uri="{9D8B030D-6E8A-4147-A177-3AD203B41FA5}">
                      <a16:colId xmlns:a16="http://schemas.microsoft.com/office/drawing/2014/main" xmlns="" val="3698296962"/>
                    </a:ext>
                  </a:extLst>
                </a:gridCol>
                <a:gridCol w="9890422">
                  <a:extLst>
                    <a:ext uri="{9D8B030D-6E8A-4147-A177-3AD203B41FA5}">
                      <a16:colId xmlns:a16="http://schemas.microsoft.com/office/drawing/2014/main" xmlns="" val="3831467523"/>
                    </a:ext>
                  </a:extLst>
                </a:gridCol>
              </a:tblGrid>
              <a:tr h="88827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7142684"/>
                  </a:ext>
                </a:extLst>
              </a:tr>
              <a:tr h="916546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 мамы было 4800 рублей. Она взяла 5/8 от этой суммы, чтобы оплатить коммунальные услуги. Сколько денег взяла мама?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2527688"/>
                  </a:ext>
                </a:extLst>
              </a:tr>
              <a:tr h="1309352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Семья из трех человек тратит на питание около 5000 р. в месяц, что составляет примерно 40% семейного бюджета. 40% оставшихся денег откладывается на покупку мебели. Какая сумма остается на другие расходы?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3521026"/>
                  </a:ext>
                </a:extLst>
              </a:tr>
              <a:tr h="3273379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Ивану Кузьмичу начисляется заработная плата 20000 рублей в месяц. Из этой суммы вычитается налог на доходы физических лиц в размере 13%. Иван Кузьмич хочет сделать ремонт у себя в дома, для чего планирует взять кредит на 1 год в размере 90000 под 16% годовых.</a:t>
                      </a:r>
                    </a:p>
                    <a:p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Требуется рассчитать: а) сумму, получаемую Иваном Кузьмичом после выплат налога; б) ежемесячную сумму выплат по кредиту; в) сделать вывод, сможет ли Иван Кузьмич сделать ремонт на данных условиях, если его ежемесячные расходы (включающие коммунальные и бытовые расходы) составляют 12000?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0191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43646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572EA7-6196-4A2E-A443-CE388FFCC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259742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мамы было 4800 рублей. Она взяла 5/8 от этой суммы, чтобы оплатить коммунальные услуги. Сколько денег взяла мама?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DB1FD6E-90F7-4E56-8D3D-C28C0AB95F67}"/>
                  </a:ext>
                </a:extLst>
              </p:cNvPr>
              <p:cNvSpPr txBox="1"/>
              <p:nvPr/>
            </p:nvSpPr>
            <p:spPr>
              <a:xfrm>
                <a:off x="1603513" y="2551042"/>
                <a:ext cx="7288696" cy="19629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4400" smtClean="0">
                          <a:latin typeface="Cambria Math" panose="02040503050406030204" pitchFamily="18" charset="0"/>
                        </a:rPr>
                        <m:t>4800</m:t>
                      </m:r>
                      <m:r>
                        <a:rPr lang="ru-RU" sz="4400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i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4400" i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ru-RU" sz="4400" i="0">
                          <a:latin typeface="Cambria Math" panose="02040503050406030204" pitchFamily="18" charset="0"/>
                        </a:rPr>
                        <m:t>=3000</m:t>
                      </m:r>
                      <m:r>
                        <a:rPr lang="ru-RU" sz="4400" b="0" i="0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ru-RU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4400" b="0" i="0" smtClean="0">
                              <a:latin typeface="Cambria Math" panose="02040503050406030204" pitchFamily="18" charset="0"/>
                            </a:rPr>
                            <m:t>р</m:t>
                          </m:r>
                        </m:e>
                      </m:d>
                    </m:oMath>
                  </m:oMathPara>
                </a14:m>
                <a:endParaRPr lang="ru-RU" sz="4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 3000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DB1FD6E-90F7-4E56-8D3D-C28C0AB95F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3513" y="2551042"/>
                <a:ext cx="7288696" cy="1962973"/>
              </a:xfrm>
              <a:prstGeom prst="rect">
                <a:avLst/>
              </a:prstGeom>
              <a:blipFill>
                <a:blip r:embed="rId2" cstate="print"/>
                <a:stretch>
                  <a:fillRect l="-4599" b="-164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883944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547</Words>
  <Application>Microsoft Office PowerPoint</Application>
  <PresentationFormat>Произвольный</PresentationFormat>
  <Paragraphs>68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Урок математики</vt:lpstr>
      <vt:lpstr>Слайд 2</vt:lpstr>
      <vt:lpstr>Тема: </vt:lpstr>
      <vt:lpstr>Используя понятия «доходы» и «расходы» или «прибыль» и «убыток», объясните смысл выражения:  0 + (–3) + (+8) + (–9) + (+2)</vt:lpstr>
      <vt:lpstr>Слайд 5</vt:lpstr>
      <vt:lpstr>Слайд 6</vt:lpstr>
      <vt:lpstr>Слайд 7</vt:lpstr>
      <vt:lpstr>Слайд 8</vt:lpstr>
      <vt:lpstr>У мамы было 4800 рублей. Она взяла 5/8 от этой суммы, чтобы оплатить коммунальные услуги. Сколько денег взяла мама? Решение:</vt:lpstr>
      <vt:lpstr>Семья из трех человек тратит на питание около 5000 р. в месяц, что составляет примерно 40% семейного бюджета. 40% оставшихся денег откладывается на покупку мебели. Какая сумма остается на другие расходы? Решение: </vt:lpstr>
      <vt:lpstr>Ивану Кузьмичу начисляется заработная плата 20000 рублей в месяц. Из этой суммы вычитается налог на доходы физических лиц в размере 13%. Иван Кузьмич хочет сделать ремонт у себя в дома, для чего планирует взять кредит на 1 год в размере 90000 под 16% годовых. Требуется рассчитать:  а) сумму, получаемую Иваном Кузьмичом после выплат налога;  б) ежемесячную сумму выплат по кредиту;  в) сделать вывод, сможет ли Иван Кузьмич сделать ремонт на данных условиях, если его ежемесячные расходы (включающие коммунальные и бытовые расходы) составляют 12000?  </vt:lpstr>
      <vt:lpstr>Слайд 12</vt:lpstr>
      <vt:lpstr>Домашнее задание</vt:lpstr>
      <vt:lpstr>Лесенка успеха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и финансы</dc:title>
  <dc:creator>Сергей Зангиров</dc:creator>
  <cp:lastModifiedBy>андрей</cp:lastModifiedBy>
  <cp:revision>13</cp:revision>
  <dcterms:created xsi:type="dcterms:W3CDTF">2019-02-09T16:10:57Z</dcterms:created>
  <dcterms:modified xsi:type="dcterms:W3CDTF">2019-03-27T09:42:43Z</dcterms:modified>
</cp:coreProperties>
</file>