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2"/>
  </p:notesMasterIdLst>
  <p:sldIdLst>
    <p:sldId id="256" r:id="rId2"/>
    <p:sldId id="257" r:id="rId3"/>
    <p:sldId id="282" r:id="rId4"/>
    <p:sldId id="261" r:id="rId5"/>
    <p:sldId id="258" r:id="rId6"/>
    <p:sldId id="263" r:id="rId7"/>
    <p:sldId id="262" r:id="rId8"/>
    <p:sldId id="283" r:id="rId9"/>
    <p:sldId id="281" r:id="rId10"/>
    <p:sldId id="264" r:id="rId11"/>
    <p:sldId id="265" r:id="rId12"/>
    <p:sldId id="267" r:id="rId13"/>
    <p:sldId id="260" r:id="rId14"/>
    <p:sldId id="268" r:id="rId15"/>
    <p:sldId id="269" r:id="rId16"/>
    <p:sldId id="270" r:id="rId17"/>
    <p:sldId id="271" r:id="rId18"/>
    <p:sldId id="272" r:id="rId19"/>
    <p:sldId id="273" r:id="rId20"/>
    <p:sldId id="285" r:id="rId21"/>
    <p:sldId id="274" r:id="rId22"/>
    <p:sldId id="284" r:id="rId23"/>
    <p:sldId id="275" r:id="rId24"/>
    <p:sldId id="286" r:id="rId25"/>
    <p:sldId id="276" r:id="rId26"/>
    <p:sldId id="292" r:id="rId27"/>
    <p:sldId id="277" r:id="rId28"/>
    <p:sldId id="291" r:id="rId29"/>
    <p:sldId id="278" r:id="rId30"/>
    <p:sldId id="304" r:id="rId31"/>
    <p:sldId id="305" r:id="rId32"/>
    <p:sldId id="280" r:id="rId33"/>
    <p:sldId id="299" r:id="rId34"/>
    <p:sldId id="297" r:id="rId35"/>
    <p:sldId id="298" r:id="rId36"/>
    <p:sldId id="300" r:id="rId37"/>
    <p:sldId id="301" r:id="rId38"/>
    <p:sldId id="302" r:id="rId39"/>
    <p:sldId id="303" r:id="rId40"/>
    <p:sldId id="30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-196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7F0CC-0A7D-4B40-812D-2401BFAAFE8F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0DD93C-3D7C-46FB-BF08-86652E5A2D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каком произведении часы играют важную</a:t>
            </a:r>
            <a:r>
              <a:rPr lang="ru-RU" baseline="0" dirty="0" smtClean="0"/>
              <a:t> роль? Кто автор?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DD93C-3D7C-46FB-BF08-86652E5A2D9D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DD93C-3D7C-46FB-BF08-86652E5A2D9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20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642918"/>
            <a:ext cx="7813576" cy="25574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Муниципальное бюджетное учреждение дополнительного образования 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«</a:t>
            </a:r>
            <a:r>
              <a:rPr lang="ru-RU" sz="1800" dirty="0" err="1" smtClean="0">
                <a:solidFill>
                  <a:schemeClr val="bg1"/>
                </a:solidFill>
              </a:rPr>
              <a:t>Хандыгская</a:t>
            </a:r>
            <a:r>
              <a:rPr lang="ru-RU" sz="1800" dirty="0" smtClean="0">
                <a:solidFill>
                  <a:schemeClr val="bg1"/>
                </a:solidFill>
              </a:rPr>
              <a:t> детская школа искусств»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МР «</a:t>
            </a:r>
            <a:r>
              <a:rPr lang="ru-RU" sz="1800" dirty="0" err="1" smtClean="0">
                <a:solidFill>
                  <a:schemeClr val="bg1"/>
                </a:solidFill>
              </a:rPr>
              <a:t>Томпонский</a:t>
            </a:r>
            <a:r>
              <a:rPr lang="ru-RU" sz="1800" dirty="0" smtClean="0">
                <a:solidFill>
                  <a:schemeClr val="bg1"/>
                </a:solidFill>
              </a:rPr>
              <a:t> район»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Методическая разработка преподавателя по предмету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« Слушание музыки»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Широких Ольги Федоровны</a:t>
            </a:r>
            <a:br>
              <a:rPr lang="ru-RU" sz="1800" dirty="0" smtClean="0">
                <a:solidFill>
                  <a:schemeClr val="bg1"/>
                </a:solidFill>
              </a:rPr>
            </a:b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« Я хочу увидеть музыку»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Карточки\0cebe105d105fbc7fb8f162d40a405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92895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Карточки\img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42852"/>
            <a:ext cx="30003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4 класс\depositphotos_9254677-stock-illustration-musical-instruments-icons-set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928934"/>
            <a:ext cx="28575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Карточки\maxresdefaul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928934"/>
            <a:ext cx="27860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4 класс\img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3" y="2928934"/>
            <a:ext cx="292895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3" descr="C:\Users\User\Desktop\Карточки\di-zhao-700-befcd-flute-with-kc-piccolo.jpg"/>
          <p:cNvPicPr>
            <a:picLocks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142852"/>
            <a:ext cx="27146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86454"/>
            <a:ext cx="8258204" cy="538146"/>
          </a:xfrm>
        </p:spPr>
        <p:txBody>
          <a:bodyPr/>
          <a:lstStyle/>
          <a:p>
            <a:pPr algn="ctr"/>
            <a:r>
              <a:rPr lang="ru-RU" dirty="0" smtClean="0"/>
              <a:t>Карточка №3</a:t>
            </a:r>
            <a:endParaRPr lang="ru-RU" dirty="0"/>
          </a:p>
        </p:txBody>
      </p:sp>
      <p:pic>
        <p:nvPicPr>
          <p:cNvPr id="5" name="Рисунок 4" descr="http://900igr.net/up/datai/77966/0012-012-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1"/>
            <a:ext cx="2857520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арточки\img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14290"/>
            <a:ext cx="3000395" cy="2928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Карточки\ori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14290"/>
            <a:ext cx="282415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Карточки\0_20233d_3aece2d1_orig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143248"/>
            <a:ext cx="28575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4 класс\maxresdefaul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143248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User\Desktop\Карточки\marsh_derevyannyh_soldatikov_2_28151332-1024x768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3143248"/>
            <a:ext cx="28575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Desktop\1 класс\Римский-Корсаков. 3 чуда\cs1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Desktop\1 класс\Римский-Корсаков. 3 чуда\hqdefaul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42852"/>
            <a:ext cx="292895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арточки\82ddf00c6c85bec5d689031776f37d784a0f3eb9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786058"/>
            <a:ext cx="271464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4 класс\img2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786058"/>
            <a:ext cx="300039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331642" y="6000768"/>
            <a:ext cx="6669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</a:t>
            </a:r>
            <a:r>
              <a:rPr lang="ru-RU" dirty="0" smtClean="0"/>
              <a:t>арточка №4</a:t>
            </a:r>
            <a:endParaRPr lang="ru-RU" dirty="0"/>
          </a:p>
        </p:txBody>
      </p:sp>
      <p:pic>
        <p:nvPicPr>
          <p:cNvPr id="21506" name="Picture 2" descr="http://otvet.imgsmail.ru/download/u_8bef139bad338c8dec85bd169c615bff_8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142852"/>
            <a:ext cx="3000364" cy="2643206"/>
          </a:xfrm>
          <a:prstGeom prst="rect">
            <a:avLst/>
          </a:prstGeom>
          <a:noFill/>
        </p:spPr>
      </p:pic>
      <p:pic>
        <p:nvPicPr>
          <p:cNvPr id="24578" name="Picture 2" descr="https://i.pinimg.com/236x/15/2b/3d/152b3df7d067b87c282aacc410eb246c--o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2783335"/>
            <a:ext cx="2928958" cy="3083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929330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Карточка № 5</a:t>
            </a:r>
            <a:endParaRPr lang="ru-RU" dirty="0"/>
          </a:p>
        </p:txBody>
      </p:sp>
      <p:pic>
        <p:nvPicPr>
          <p:cNvPr id="5" name="Рисунок 4" descr="C:\Users\User\Desktop\Карточки\i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285728"/>
            <a:ext cx="285752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арточки\59b5dde547cc4d5d2a723032c9169d8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85728"/>
            <a:ext cx="275748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Карточки\8e2f345f6e1561dac0ef54e6fad4fba9_1200x630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071810"/>
            <a:ext cx="2928958" cy="253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Карточки\slide-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071810"/>
            <a:ext cx="2786082" cy="253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s://family.by/uploads/posts/1389950420_schelk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28"/>
            <a:ext cx="2797988" cy="2786082"/>
          </a:xfrm>
          <a:prstGeom prst="rect">
            <a:avLst/>
          </a:prstGeom>
          <a:noFill/>
        </p:spPr>
      </p:pic>
      <p:pic>
        <p:nvPicPr>
          <p:cNvPr id="23556" name="Picture 4" descr="https://artchive.ru/res/media/img/oy800/work/395/3496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9" y="3071810"/>
            <a:ext cx="2786082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Карточки\s120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271464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Карточки\m7xyi6v5jlywjji38ow16jmdi4kuz6c1482ymxsi_thumb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428604"/>
            <a:ext cx="285752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Карточки\slide-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28604"/>
            <a:ext cx="300039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esktop\1 класс\Римский-Корсаков. 3 чуда\cs19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286124"/>
            <a:ext cx="264320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арточки\Гавот из балета ЗОЛУШКА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286124"/>
            <a:ext cx="2928958" cy="2733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Карточки\df83435bc5b3798dd40bbe3d5df838ec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286124"/>
            <a:ext cx="292895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57158" y="6143644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Карточка № 6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72206"/>
            <a:ext cx="8229600" cy="500066"/>
          </a:xfrm>
        </p:spPr>
        <p:txBody>
          <a:bodyPr/>
          <a:lstStyle/>
          <a:p>
            <a:pPr algn="ctr"/>
            <a:r>
              <a:rPr lang="ru-RU" dirty="0" smtClean="0"/>
              <a:t>Карточка № 7</a:t>
            </a:r>
            <a:endParaRPr lang="ru-RU" dirty="0"/>
          </a:p>
        </p:txBody>
      </p:sp>
      <p:pic>
        <p:nvPicPr>
          <p:cNvPr id="4" name="Рисунок 3" descr="C:\Users\User\Desktop\4 класс\img2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7860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://s020.radikal.ru/i700/1408/29/ca205be6b53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00372"/>
            <a:ext cx="3000396" cy="2928958"/>
          </a:xfrm>
          <a:prstGeom prst="rect">
            <a:avLst/>
          </a:prstGeom>
          <a:noFill/>
        </p:spPr>
      </p:pic>
      <p:pic>
        <p:nvPicPr>
          <p:cNvPr id="21508" name="Picture 4" descr="http://a2b2.ru/storage/files/methodologicals/34683/40870_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3" y="3000372"/>
            <a:ext cx="2928958" cy="2928958"/>
          </a:xfrm>
          <a:prstGeom prst="rect">
            <a:avLst/>
          </a:prstGeom>
          <a:noFill/>
        </p:spPr>
      </p:pic>
      <p:pic>
        <p:nvPicPr>
          <p:cNvPr id="21510" name="Picture 6" descr="http://images2.fanpop.com/images/photos/3900000/Cinderella-cinderella-3950046-1203-9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42852"/>
            <a:ext cx="3021303" cy="2857520"/>
          </a:xfrm>
          <a:prstGeom prst="rect">
            <a:avLst/>
          </a:prstGeom>
          <a:noFill/>
        </p:spPr>
      </p:pic>
      <p:pic>
        <p:nvPicPr>
          <p:cNvPr id="21512" name="Picture 8" descr="https://b1.culture.ru/c/6154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000372"/>
            <a:ext cx="2923947" cy="2914648"/>
          </a:xfrm>
          <a:prstGeom prst="rect">
            <a:avLst/>
          </a:prstGeom>
          <a:noFill/>
        </p:spPr>
      </p:pic>
      <p:pic>
        <p:nvPicPr>
          <p:cNvPr id="21514" name="Picture 10" descr="https://rcmuzyka.com/wp-content/uploads/2016/01/Utro-Mankevich-Le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142852"/>
            <a:ext cx="2928958" cy="2886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Карточки\slide-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142852"/>
            <a:ext cx="285751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C:\Users\User\Desktop\Карточки\карточки 1 класс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3" y="142852"/>
            <a:ext cx="292895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900igr.net/up/datai/77966/0012-012-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42852"/>
            <a:ext cx="3071834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Карточки\12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214686"/>
            <a:ext cx="285752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арточки\img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3214686"/>
            <a:ext cx="292895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282" y="6215082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Карточка № 8</a:t>
            </a:r>
            <a:endParaRPr lang="ru-RU" dirty="0"/>
          </a:p>
        </p:txBody>
      </p:sp>
      <p:pic>
        <p:nvPicPr>
          <p:cNvPr id="20482" name="Picture 2" descr="https://99px.ru/sstorage/53/2014/11/tmb_115764_369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214686"/>
            <a:ext cx="3000396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00768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Карточка № 9</a:t>
            </a:r>
            <a:endParaRPr lang="ru-RU" dirty="0"/>
          </a:p>
        </p:txBody>
      </p:sp>
      <p:pic>
        <p:nvPicPr>
          <p:cNvPr id="4" name="Рисунок 3" descr="C:\Users\User\Desktop\Карточки\img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14290"/>
            <a:ext cx="2786082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Карточки\img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14290"/>
            <a:ext cx="307183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арточки\img1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14290"/>
            <a:ext cx="2857520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Карточки\img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3214686"/>
            <a:ext cx="271464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Карточки\img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214686"/>
            <a:ext cx="31146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Карточки\image_image_198260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214686"/>
            <a:ext cx="278608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i/142563/0009-013-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278608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https://ruslania.com/pictures/lookinside/d2c32be50ed4b3ccc716857f064984db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14290"/>
            <a:ext cx="28575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900igr.net/up/datai/142563/0011-016-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14290"/>
            <a:ext cx="278608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ds02.infourok.ru/uploads/ex/0c1d/00048c74-f8b53888/640/img1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143248"/>
            <a:ext cx="285752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.pinimg.com/736x/cf/17/34/cf1734b51137470be955188b03afdb1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143248"/>
            <a:ext cx="292895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.pinimg.com/736x/2a/db/58/2adb580743aeba5dc7163c069e5d30ab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143248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14282" y="6143644"/>
            <a:ext cx="864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Карточка № 10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143644"/>
            <a:ext cx="8229600" cy="500066"/>
          </a:xfrm>
        </p:spPr>
        <p:txBody>
          <a:bodyPr/>
          <a:lstStyle/>
          <a:p>
            <a:pPr algn="ctr"/>
            <a:r>
              <a:rPr lang="ru-RU" dirty="0" smtClean="0"/>
              <a:t>Карточка №11</a:t>
            </a:r>
            <a:endParaRPr lang="ru-RU" dirty="0"/>
          </a:p>
        </p:txBody>
      </p:sp>
      <p:pic>
        <p:nvPicPr>
          <p:cNvPr id="4" name="Рисунок 3" descr="http://www.myshared.ru/thumbs/6/561412/big_thum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21537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143008"/>
          </a:xfrm>
        </p:spPr>
        <p:txBody>
          <a:bodyPr/>
          <a:lstStyle/>
          <a:p>
            <a:pPr algn="ctr"/>
            <a:r>
              <a:rPr lang="ru-RU" dirty="0" smtClean="0"/>
              <a:t>Пояснительная записка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Методическая разработка игры картотеки  «Я хочу увидеть музыку», поможет детям дошкольного и младшего школьного возраста приобщить начинающих музыкантов к шедеврам музыкальной культуры и направлен на развитие самых различных навыков, необходимых для воспитания грамотного слушателя. </a:t>
            </a:r>
          </a:p>
          <a:p>
            <a:pPr algn="ctr">
              <a:buNone/>
            </a:pPr>
            <a:r>
              <a:rPr lang="ru-RU" dirty="0" smtClean="0"/>
              <a:t>Тематика игры: освоение некоторых понятий музыкальных терминов, знание зарубежных и русских композиторов-классиков, их произведения, знание музыкальных инструментов и т.д.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42862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Карточка № 12</a:t>
            </a:r>
            <a:endParaRPr lang="ru-RU" sz="2400" dirty="0"/>
          </a:p>
        </p:txBody>
      </p:sp>
      <p:pic>
        <p:nvPicPr>
          <p:cNvPr id="3" name="Рисунок 2" descr="D:\Desktop\1 класс\Картинки с выставки\443px-hartmann_--_plan_for_a_city_gat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2814072" cy="287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Desktop\1 класс\Картинки с выставки\498px-hartmann_chicks_sketch_for_trilby_balle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786190"/>
            <a:ext cx="2786082" cy="28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Desktop\1 класс\Картинки с выставки\800px-hartmann_paris_catacomb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000109"/>
            <a:ext cx="307183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uzikalkairk.ucoz.ru/_tbkp/04/Gnom_Mucorgski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1000108"/>
            <a:ext cx="278608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www.playcast.ru/uploads/2018/11/03/2607386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857628"/>
            <a:ext cx="2714644" cy="2786082"/>
          </a:xfrm>
          <a:prstGeom prst="rect">
            <a:avLst/>
          </a:prstGeom>
          <a:noFill/>
        </p:spPr>
      </p:pic>
      <p:pic>
        <p:nvPicPr>
          <p:cNvPr id="16388" name="Picture 4" descr="https://artchive.ru/res/media/img/oy800/work/312/578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857628"/>
            <a:ext cx="2857520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molokova.ru/userfiles/%D0%A1%D0%BB%D0%BE%D0%B2%D0%B0%D1%80%D1%8C/%D0%BA%D0%BE%D0%BC%D0%BF%D0%BE%D0%B7%D0%B8%D1%82%D0%BE%D1%80%D1%8B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64399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85918" y="6072206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Карточка № 13</a:t>
            </a:r>
            <a:endParaRPr lang="ru-RU" sz="24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85720" y="2357430"/>
          <a:ext cx="8643995" cy="357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799"/>
                <a:gridCol w="1728799"/>
                <a:gridCol w="1728799"/>
                <a:gridCol w="1728799"/>
                <a:gridCol w="1728799"/>
              </a:tblGrid>
              <a:tr h="3571900">
                <a:tc>
                  <a:txBody>
                    <a:bodyPr/>
                    <a:lstStyle/>
                    <a:p>
                      <a:r>
                        <a:rPr lang="ru-RU" dirty="0" smtClean="0"/>
                        <a:t> «Иван </a:t>
                      </a:r>
                      <a:r>
                        <a:rPr lang="ru-RU" sz="1400" dirty="0" smtClean="0"/>
                        <a:t>Сусанин</a:t>
                      </a:r>
                      <a:r>
                        <a:rPr lang="ru-RU" dirty="0" smtClean="0"/>
                        <a:t>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«Снегурочка»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 «Евгений Онегин»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«Князь Игорь»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«Борис Годунов»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5720" y="3286124"/>
          <a:ext cx="8643998" cy="928694"/>
        </p:xfrm>
        <a:graphic>
          <a:graphicData uri="http://schemas.openxmlformats.org/drawingml/2006/table">
            <a:tbl>
              <a:tblPr/>
              <a:tblGrid>
                <a:gridCol w="8643998"/>
              </a:tblGrid>
              <a:tr h="928694">
                <a:tc>
                  <a:txBody>
                    <a:bodyPr/>
                    <a:lstStyle/>
                    <a:p>
                      <a:r>
                        <a:rPr lang="ru-RU" dirty="0" smtClean="0"/>
                        <a:t>«Картинки</a:t>
                      </a:r>
                    </a:p>
                    <a:p>
                      <a:r>
                        <a:rPr lang="ru-RU" baseline="0" dirty="0" smtClean="0"/>
                        <a:t> с выставки»</a:t>
                      </a:r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143108" y="357187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«Времена года»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714744" y="3571876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«Снегурочка»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500694" y="3643314"/>
            <a:ext cx="165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«Щелкунчик»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500958" y="3500438"/>
            <a:ext cx="1075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«Садко»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28596" y="4572008"/>
            <a:ext cx="1357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«Сказка</a:t>
            </a:r>
          </a:p>
          <a:p>
            <a:r>
              <a:rPr lang="ru-RU" dirty="0" smtClean="0"/>
              <a:t> о царе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Салтане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000232" y="471488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Шехерезада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714745" y="4643446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«Лебединое </a:t>
            </a:r>
          </a:p>
          <a:p>
            <a:r>
              <a:rPr lang="ru-RU" dirty="0" smtClean="0"/>
              <a:t>озеро»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715008" y="4643446"/>
            <a:ext cx="118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«Детский</a:t>
            </a:r>
          </a:p>
          <a:p>
            <a:r>
              <a:rPr lang="ru-RU" dirty="0" smtClean="0"/>
              <a:t>Альбом»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286644" y="464344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«Руслан и </a:t>
            </a:r>
          </a:p>
          <a:p>
            <a:r>
              <a:rPr lang="ru-RU" dirty="0" smtClean="0"/>
              <a:t>Людмила»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305800" cy="50006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Карточка № 14</a:t>
            </a:r>
            <a:endParaRPr lang="ru-RU" sz="2400" dirty="0"/>
          </a:p>
        </p:txBody>
      </p:sp>
      <p:pic>
        <p:nvPicPr>
          <p:cNvPr id="3" name="Рисунок 2" descr="https://avatars.mds.yandex.net/get-pdb/909209/5a14a6ee-877a-4ba4-b269-620a0a768d75/s1200?webp=fals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2634493" cy="2643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mypresentation.ru/documents/4167f6caa3a973760395e2dfd6b60aab/img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000108"/>
            <a:ext cx="25717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www.rasenya.ru/wp-content/uploads/2016/03/komoeditsa-slavyanskiy-prazdni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000109"/>
            <a:ext cx="292110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www.u-f-l.net/images/content/maslenitsa-istorii-i-tradicii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643314"/>
            <a:ext cx="264320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steemitimages.com/p/KWcVEhPeHbtes8kCnjJRK5ysc7JWoChodBzd7KhDsUQXjps6aPJuCsbHG55MDc7QYHXg3GzY8Eqrb1WVie?format=match&amp;mode=fit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7" y="3643314"/>
            <a:ext cx="264320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tdata.ru/u20/photo78D2/20552116623-0/original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643314"/>
            <a:ext cx="2857520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857892"/>
            <a:ext cx="8229600" cy="46670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Карточка №  15</a:t>
            </a:r>
            <a:endParaRPr lang="ru-RU" dirty="0"/>
          </a:p>
        </p:txBody>
      </p:sp>
      <p:pic>
        <p:nvPicPr>
          <p:cNvPr id="4" name="Рисунок 3" descr="https://arhivurokov.ru/videouroki/html/2014/11/29/98694069/98694069_2.jpe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821533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305800" cy="50006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Карточка №16</a:t>
            </a:r>
            <a:endParaRPr lang="ru-RU" sz="2400" dirty="0"/>
          </a:p>
        </p:txBody>
      </p:sp>
      <p:pic>
        <p:nvPicPr>
          <p:cNvPr id="3" name="Рисунок 2" descr="http://2.bp.blogspot.com/-4MredSPFXRk/Vmb6kI4i4XI/AAAAAAAAE0E/JClSsKPgmDM/s1600/snowflake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3"/>
            <a:ext cx="292895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Desktop\1 класс\Шуберт.Шарманщик, Лесной царь\0014-009-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857232"/>
            <a:ext cx="300039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kinodisk.com/shots/6858_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857232"/>
            <a:ext cx="292895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avatars.mds.yandex.net/get-pdb/216365/3113ef1f-ac6f-4480-85f6-544ecf59594c/s1200?webp=false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3643314"/>
            <a:ext cx="285752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demiart.ru/forum/uploads7/post-99590-13068740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571876"/>
            <a:ext cx="293890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Desktop\1 класс\Шуберт Аве Мария\El-Ave-Mari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3571876"/>
            <a:ext cx="2786082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dn.thinglink.me/api/image/602203743022219264/1240/10/scaletowidth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14290"/>
            <a:ext cx="8001026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4348" y="6143644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Карточка № 17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42862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Карточка № 18</a:t>
            </a:r>
            <a:endParaRPr lang="ru-RU" sz="2400" dirty="0"/>
          </a:p>
        </p:txBody>
      </p:sp>
      <p:pic>
        <p:nvPicPr>
          <p:cNvPr id="4" name="Содержимое 3" descr="https://www.uchmag.ru/upload/catalog/posob/_/k/_k_p_l-20_/images/0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785794"/>
            <a:ext cx="8215370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72206"/>
            <a:ext cx="8229600" cy="50006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Карточка № 19</a:t>
            </a:r>
            <a:endParaRPr lang="ru-RU" dirty="0"/>
          </a:p>
        </p:txBody>
      </p:sp>
      <p:pic>
        <p:nvPicPr>
          <p:cNvPr id="4" name="Рисунок 3" descr="https://mtdata.ru/u30/photoB7A0/20110982347-0/origina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821537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35719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Карточка № 20</a:t>
            </a:r>
            <a:endParaRPr lang="ru-RU" sz="2400" dirty="0"/>
          </a:p>
        </p:txBody>
      </p:sp>
      <p:pic>
        <p:nvPicPr>
          <p:cNvPr id="4" name="Содержимое 3" descr="http://old.kerpc.ru/news/2017/08/20/i14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9"/>
            <a:ext cx="2643206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xn--80apjaqkcejc5h2a.xn--p1ai/sites/default/files/illustrations/user13941/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000108"/>
            <a:ext cx="2786082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stgraph.ru/i/sglinks/big/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V="1">
            <a:off x="5929322" y="928670"/>
            <a:ext cx="274129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3.bp.blogspot.com/-wblbTzA6m6U/UVxlMzRROGI/AAAAAAAACOk/mnb5Ju9i6Ps/s1600/%D0%91%D0%B0%D0%B1%D0%B0+%D0%AF%D0%B3%D0%B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857628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mognovse.ru/mogno/793/792723/792723_html_m7f9c33c8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786190"/>
            <a:ext cx="28575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g-fotki.yandex.ru/get/9104/121447594.589/0_ff6cd_94d1d71d_XL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2" y="3786190"/>
            <a:ext cx="278608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042" y="5929330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Карточка № 21 </a:t>
            </a:r>
            <a:endParaRPr lang="ru-RU" sz="2400" dirty="0"/>
          </a:p>
        </p:txBody>
      </p:sp>
      <p:pic>
        <p:nvPicPr>
          <p:cNvPr id="4" name="Рисунок 3" descr="https://ds04.infourok.ru/uploads/ex/0974/0007970b-1cb9ebaf/img1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24663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Актуальность  данной  методической  разработки заключается в том, что на современном этапе развития, общество нуждается в образованной и культурно – развитой личности. </a:t>
            </a:r>
          </a:p>
          <a:p>
            <a:pPr>
              <a:buNone/>
            </a:pPr>
            <a:r>
              <a:rPr lang="ru-RU" dirty="0" smtClean="0"/>
              <a:t>       Она поможет развивать музыкальные способности детей, образное мышление, память, способность понимать художественную красоту музыкального произведения.</a:t>
            </a:r>
          </a:p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8575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Карточка№22</a:t>
            </a:r>
            <a:endParaRPr lang="ru-RU" sz="1400" dirty="0"/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357158" y="6357958"/>
            <a:ext cx="8329642" cy="285752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5" name="Рисунок 4" descr="https://im0-tub-ru.yandex.net/i?id=cab231a6e8f66cf5d709e76579dbbdd0-l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264320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0-tub-ru.yandex.net/i?id=87a75a6440dcd0575b25d6aae5901637-l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500306"/>
            <a:ext cx="2857520" cy="1901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0-tub-ru.yandex.net/i?id=2cdf38d3db2002245874f956edb2a409-l&amp;n=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500042"/>
            <a:ext cx="271464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0-tub-ru.yandex.net/i?id=f4e95285d15a0c9f167d837464666c30-l&amp;n=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500042"/>
            <a:ext cx="285752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0-tub-ru.yandex.net/i?id=ca9f8fa168a74b6dad43bf4536ab0ee0-l&amp;n=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2500306"/>
            <a:ext cx="278608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m0-tub-ru.yandex.net/i?id=7c3f7aca3535ebdd5ce47744dc1b9884-l&amp;n=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2" y="2500306"/>
            <a:ext cx="264320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m0-tub-ru.yandex.net/i?id=c5dddb42ecb8800ec0f4b65042c4efe6-l&amp;n=1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429132"/>
            <a:ext cx="26245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s://im0-tub-ru.yandex.net/i?id=8b42033865ff8983c70242685bea8c0e-l&amp;n=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14678" y="4429132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im0-tub-ru.yandex.net/i?id=865e50faa8f25f48249e8ded310ac4cf-l&amp;n=13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41580" y="2475411"/>
            <a:ext cx="2860840" cy="190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https://im0-tub-ru.yandex.net/i?id=865e50faa8f25f48249e8ded310ac4cf-l&amp;n=13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00760" y="4429132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143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dirty="0" smtClean="0"/>
              <a:t>Карточка № 23</a:t>
            </a: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7072338"/>
            <a:ext cx="8229600" cy="7143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4" name="Рисунок 3" descr="https://im0-tub-ru.yandex.net/i?id=0b23df1b5bd131861cc387b90d94708e-l&amp;n=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278608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im0-tub-ru.yandex.net/i?id=fa2e8b75c7de7c614785efa0d427c5b5-l&amp;n=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1" y="642918"/>
            <a:ext cx="28575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im0-tub-ru.yandex.net/i?id=27bd7c9d689a843bcbf1f5166602d0b2-l&amp;n=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642918"/>
            <a:ext cx="278608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s://im0-tub-ru.yandex.net/i?id=6876534f08c026540bd0e400357a81ea-l&amp;n=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428868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s://im0-tub-ru.yandex.net/i?id=8f9e119fad60488c3ee1a4d1b8c52ec3-l&amp;n=13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1" y="2357430"/>
            <a:ext cx="285752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im0-tub-ru.yandex.net/i?id=fe964208d639fe84b4f6698b2a0e9a89-l&amp;n=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2428868"/>
            <a:ext cx="278608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im0-tub-ru.yandex.net/i?id=f11fe19d4a196e80ee145038dff37269-l&amp;n=13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4357694"/>
            <a:ext cx="2786082" cy="20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https://im0-tub-ru.yandex.net/i?id=fa36992111a4a6c31a4460483ed3c806-l&amp;n=1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4357694"/>
            <a:ext cx="285752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http://itd3.mycdn.me/image?id=834129577418&amp;t=20&amp;plc=WEB&amp;tkn=*xLkLbjjfEJ40oipL43oVQz6ZV1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00760" y="4357694"/>
            <a:ext cx="2786082" cy="20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357166"/>
          <a:ext cx="8358247" cy="3208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753"/>
                <a:gridCol w="2970286"/>
                <a:gridCol w="2901208"/>
              </a:tblGrid>
              <a:tr h="857256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Примерные вопросы и задания по карточке №1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95891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называется </a:t>
                      </a:r>
                    </a:p>
                    <a:p>
                      <a:r>
                        <a:rPr lang="ru-RU" sz="1400" baseline="0" dirty="0" smtClean="0"/>
                        <a:t>произведение и кто автор?  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 все инструменты.</a:t>
                      </a:r>
                    </a:p>
                    <a:p>
                      <a:r>
                        <a:rPr lang="ru-RU" sz="1400" dirty="0" smtClean="0"/>
                        <a:t>Назови их мастеров по</a:t>
                      </a:r>
                      <a:r>
                        <a:rPr lang="ru-RU" sz="1400" baseline="0" dirty="0" smtClean="0"/>
                        <a:t> фамилии  или расскажи  о них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танец нарисован?</a:t>
                      </a:r>
                    </a:p>
                    <a:p>
                      <a:r>
                        <a:rPr lang="ru-RU" sz="1400" dirty="0" smtClean="0"/>
                        <a:t>Он относится к бальным или народным?</a:t>
                      </a:r>
                      <a:r>
                        <a:rPr lang="ru-RU" sz="1400" baseline="0" dirty="0" smtClean="0"/>
                        <a:t> Родина танца.</a:t>
                      </a:r>
                      <a:endParaRPr lang="ru-RU" sz="1400" dirty="0"/>
                    </a:p>
                  </a:txBody>
                  <a:tcPr/>
                </a:tc>
              </a:tr>
              <a:tr h="139196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 появился</a:t>
                      </a:r>
                      <a:r>
                        <a:rPr lang="ru-RU" sz="1400" baseline="0" dirty="0" smtClean="0"/>
                        <a:t> этот инструмент? В каком произведении Чайковского этот инструмент звучит 13 раз 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Значения перепутались.</a:t>
                      </a:r>
                    </a:p>
                    <a:p>
                      <a:r>
                        <a:rPr lang="ru-RU" sz="1400" dirty="0" smtClean="0"/>
                        <a:t>Найди правильный ответ.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это инструмент?</a:t>
                      </a:r>
                    </a:p>
                    <a:p>
                      <a:r>
                        <a:rPr lang="ru-RU" sz="1400" dirty="0" smtClean="0"/>
                        <a:t>К</a:t>
                      </a:r>
                      <a:r>
                        <a:rPr lang="ru-RU" sz="1400" baseline="0" dirty="0" smtClean="0"/>
                        <a:t> каким инструментам он относится к духовым, клавишным? Какой композитор великолепно владел им?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596" y="3643314"/>
          <a:ext cx="8215370" cy="2783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4245"/>
                <a:gridCol w="2919512"/>
                <a:gridCol w="2851613"/>
              </a:tblGrid>
              <a:tr h="56686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Примерные вопросы и задания  по карточке</a:t>
                      </a:r>
                      <a:r>
                        <a:rPr lang="ru-RU" sz="1400" baseline="0" dirty="0" smtClean="0"/>
                        <a:t> №  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126709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 каком произведении этот предмет играет важную роль и кто автор?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 все инструменты.</a:t>
                      </a:r>
                    </a:p>
                    <a:p>
                      <a:r>
                        <a:rPr lang="ru-RU" sz="1400" dirty="0" smtClean="0"/>
                        <a:t>Назови их мастеров по</a:t>
                      </a:r>
                      <a:r>
                        <a:rPr lang="ru-RU" sz="1400" baseline="0" dirty="0" smtClean="0"/>
                        <a:t> фамилии  или расскажи  о них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это инструмент?</a:t>
                      </a:r>
                    </a:p>
                    <a:p>
                      <a:r>
                        <a:rPr lang="ru-RU" sz="1400" dirty="0" smtClean="0"/>
                        <a:t>К</a:t>
                      </a:r>
                      <a:r>
                        <a:rPr lang="ru-RU" sz="1400" baseline="0" dirty="0" smtClean="0"/>
                        <a:t> каким инструментам он относится? Назовите родственные инструменты.</a:t>
                      </a:r>
                      <a:endParaRPr lang="ru-RU" sz="1400" dirty="0"/>
                    </a:p>
                  </a:txBody>
                  <a:tcPr/>
                </a:tc>
              </a:tr>
              <a:tr h="94960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Значения перепутались.</a:t>
                      </a:r>
                    </a:p>
                    <a:p>
                      <a:r>
                        <a:rPr lang="ru-RU" sz="1400" dirty="0" smtClean="0"/>
                        <a:t>Найди правильный ответ.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 все инструменты.</a:t>
                      </a:r>
                    </a:p>
                    <a:p>
                      <a:endParaRPr lang="ru-RU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танец нарисован?</a:t>
                      </a:r>
                    </a:p>
                    <a:p>
                      <a:r>
                        <a:rPr lang="ru-RU" sz="1400" dirty="0" smtClean="0"/>
                        <a:t>Он относится к бальным или народным?</a:t>
                      </a:r>
                      <a:r>
                        <a:rPr lang="ru-RU" sz="1400" baseline="0" dirty="0" smtClean="0"/>
                        <a:t> Родина танца.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8" y="357166"/>
          <a:ext cx="8358247" cy="3511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753"/>
                <a:gridCol w="2970286"/>
                <a:gridCol w="2901208"/>
              </a:tblGrid>
              <a:tr h="634278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Примерные вопросы и задания по карточке №</a:t>
                      </a:r>
                      <a:r>
                        <a:rPr lang="ru-RU" sz="1400" baseline="0" dirty="0" smtClean="0"/>
                        <a:t> 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117379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Перечислите все нарисованные инструменты.  Что у них есть общее?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Какое произведение нарисовано на картине? Кто автор?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инструмент  изображен ?</a:t>
                      </a:r>
                    </a:p>
                    <a:p>
                      <a:r>
                        <a:rPr lang="ru-RU" sz="1400" baseline="0" dirty="0" smtClean="0"/>
                        <a:t> И почему она так называется?</a:t>
                      </a:r>
                    </a:p>
                    <a:p>
                      <a:r>
                        <a:rPr lang="ru-RU" sz="1400" baseline="0" dirty="0" smtClean="0"/>
                        <a:t>По какой легенде?</a:t>
                      </a:r>
                      <a:endParaRPr lang="ru-RU" sz="1400" dirty="0"/>
                    </a:p>
                  </a:txBody>
                  <a:tcPr/>
                </a:tc>
              </a:tr>
              <a:tr h="170390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Что</a:t>
                      </a:r>
                      <a:r>
                        <a:rPr lang="ru-RU" sz="1400" baseline="0" dirty="0" smtClean="0"/>
                        <a:t> здесь изображено? О каких важных событиях извещали они на Руси? В какие праздники они звучали?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Перечисли все инструменты.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Какое произведение нарисовано? Кто автор?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597" y="3464091"/>
          <a:ext cx="8286807" cy="29467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5498"/>
                <a:gridCol w="2944898"/>
                <a:gridCol w="2876411"/>
              </a:tblGrid>
              <a:tr h="472486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Примерные вопросы и задания по карточке №4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10081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называется </a:t>
                      </a:r>
                    </a:p>
                    <a:p>
                      <a:r>
                        <a:rPr lang="ru-RU" sz="1400" baseline="0" dirty="0" smtClean="0"/>
                        <a:t>произведение и кто автор?  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называется </a:t>
                      </a:r>
                    </a:p>
                    <a:p>
                      <a:r>
                        <a:rPr lang="ru-RU" sz="1400" baseline="0" dirty="0" smtClean="0"/>
                        <a:t>произведение и кто автор?  </a:t>
                      </a:r>
                    </a:p>
                    <a:p>
                      <a:r>
                        <a:rPr lang="ru-RU" sz="1400" dirty="0" smtClean="0"/>
                        <a:t>Какую русскую народную</a:t>
                      </a:r>
                      <a:r>
                        <a:rPr lang="ru-RU" sz="1400" baseline="0" dirty="0" smtClean="0"/>
                        <a:t> песню использовал автор в этом произведении?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называется </a:t>
                      </a:r>
                    </a:p>
                    <a:p>
                      <a:r>
                        <a:rPr lang="ru-RU" sz="1400" baseline="0" dirty="0" smtClean="0"/>
                        <a:t>произведение и кто автор?  </a:t>
                      </a:r>
                    </a:p>
                    <a:p>
                      <a:r>
                        <a:rPr lang="ru-RU" sz="1400" dirty="0" smtClean="0"/>
                        <a:t>Какие инструменты использованы для</a:t>
                      </a:r>
                      <a:r>
                        <a:rPr lang="ru-RU" sz="1400" baseline="0" dirty="0" smtClean="0"/>
                        <a:t> этих персонажей?</a:t>
                      </a:r>
                      <a:endParaRPr lang="ru-RU" sz="1400" dirty="0"/>
                    </a:p>
                  </a:txBody>
                  <a:tcPr/>
                </a:tc>
              </a:tr>
              <a:tr h="127037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</a:t>
                      </a:r>
                      <a:r>
                        <a:rPr lang="ru-RU" sz="1400" baseline="0" dirty="0" smtClean="0"/>
                        <a:t> персонаж изображен? У каких композиторов он появляется?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называется </a:t>
                      </a:r>
                    </a:p>
                    <a:p>
                      <a:r>
                        <a:rPr lang="ru-RU" sz="1400" baseline="0" dirty="0" smtClean="0"/>
                        <a:t>произведение и кто автор?  </a:t>
                      </a:r>
                    </a:p>
                    <a:p>
                      <a:r>
                        <a:rPr lang="ru-RU" sz="1400" dirty="0" smtClean="0"/>
                        <a:t>Какие инструмент характеризует</a:t>
                      </a:r>
                      <a:r>
                        <a:rPr lang="ru-RU" sz="1400" baseline="0" dirty="0" smtClean="0"/>
                        <a:t> этот персонаж?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Значения перепутались.</a:t>
                      </a:r>
                    </a:p>
                    <a:p>
                      <a:r>
                        <a:rPr lang="ru-RU" sz="1400" dirty="0" smtClean="0"/>
                        <a:t>Найди правильный ответ.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5" y="695169"/>
          <a:ext cx="842968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282"/>
                <a:gridCol w="2809894"/>
                <a:gridCol w="2833507"/>
              </a:tblGrid>
              <a:tr h="9453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В каком произведении есть</a:t>
                      </a:r>
                      <a:r>
                        <a:rPr lang="ru-RU" sz="1400" baseline="0" dirty="0" smtClean="0"/>
                        <a:t> Китайский танец  «Чай»? Кто автор?</a:t>
                      </a:r>
                      <a:endParaRPr lang="ru-RU" sz="1400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Перечислите</a:t>
                      </a:r>
                      <a:r>
                        <a:rPr lang="ru-RU" sz="1400" baseline="0" dirty="0" smtClean="0"/>
                        <a:t> все изображенные инструменты.  К какой группе они относятся?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</a:t>
                      </a:r>
                      <a:r>
                        <a:rPr lang="ru-RU" sz="1400" baseline="0" dirty="0" smtClean="0"/>
                        <a:t> композитор изображен? Назовите произведения которые вы знаете.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43108" y="214290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</a:t>
            </a:r>
            <a:r>
              <a:rPr lang="ru-RU" dirty="0" smtClean="0"/>
              <a:t> № 5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0034" y="1785926"/>
          <a:ext cx="8429682" cy="828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894"/>
                <a:gridCol w="2809894"/>
                <a:gridCol w="2809894"/>
              </a:tblGrid>
              <a:tr h="8286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Кто нарисован на картинке?</a:t>
                      </a:r>
                      <a:r>
                        <a:rPr lang="ru-RU" sz="1400" baseline="0" dirty="0" smtClean="0"/>
                        <a:t> Назовите автора и название сюиты?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Кто нарисован на картинке? Назовите автора и название сюиты?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Значения перепутались.</a:t>
                      </a:r>
                    </a:p>
                    <a:p>
                      <a:r>
                        <a:rPr lang="ru-RU" sz="1400" dirty="0" smtClean="0"/>
                        <a:t>Найди правильный ответ.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00034" y="3071810"/>
          <a:ext cx="8429682" cy="2786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894"/>
                <a:gridCol w="2809894"/>
                <a:gridCol w="2809894"/>
              </a:tblGrid>
              <a:tr h="131189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персонаж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нарисован на картинке? Кто автор? Назови других героев из этого произведения.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персонаж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нарисован на картинке? Кто автор?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Значения перепутались.</a:t>
                      </a:r>
                    </a:p>
                    <a:p>
                      <a:r>
                        <a:rPr lang="ru-RU" sz="1400" dirty="0" smtClean="0"/>
                        <a:t>Найди правильный ответ.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14741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называется </a:t>
                      </a:r>
                    </a:p>
                    <a:p>
                      <a:r>
                        <a:rPr lang="ru-RU" sz="1400" baseline="0" dirty="0" smtClean="0"/>
                        <a:t>произведение и кто автор?  </a:t>
                      </a:r>
                    </a:p>
                    <a:p>
                      <a:r>
                        <a:rPr lang="ru-RU" sz="1400" dirty="0" smtClean="0"/>
                        <a:t>Какой характер у этого персонажа?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танец нарисован?</a:t>
                      </a:r>
                    </a:p>
                    <a:p>
                      <a:r>
                        <a:rPr lang="ru-RU" sz="1400" dirty="0" smtClean="0"/>
                        <a:t>Он относится к бальным или народным?</a:t>
                      </a:r>
                      <a:r>
                        <a:rPr lang="ru-RU" sz="1400" baseline="0" dirty="0" smtClean="0"/>
                        <a:t> Родина танца.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Какое произведение нарисовано на картине? Кто автор? 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71670" y="2643182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</a:t>
            </a:r>
            <a:r>
              <a:rPr lang="ru-RU" dirty="0" smtClean="0"/>
              <a:t> № 6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1397000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85721" y="680719"/>
          <a:ext cx="8429682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894"/>
                <a:gridCol w="2809894"/>
                <a:gridCol w="2809894"/>
              </a:tblGrid>
              <a:tr h="117920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Значения перепутались.</a:t>
                      </a:r>
                    </a:p>
                    <a:p>
                      <a:r>
                        <a:rPr lang="ru-RU" sz="1400" dirty="0" smtClean="0"/>
                        <a:t>Найди правильный ответ.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персонаж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нарисован на картинке? Кто автор?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Какое произведение нарисовано на картине? Кто автор? К какой драме оно написано?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2118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называется </a:t>
                      </a:r>
                    </a:p>
                    <a:p>
                      <a:r>
                        <a:rPr lang="ru-RU" sz="1400" baseline="0" dirty="0" smtClean="0"/>
                        <a:t>произведение ? Какой персонаж изображен? Кто автор?  </a:t>
                      </a:r>
                    </a:p>
                    <a:p>
                      <a:r>
                        <a:rPr lang="ru-RU" sz="1400" baseline="0" dirty="0" smtClean="0"/>
                        <a:t> Кто автор этой сказки?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Что изображено</a:t>
                      </a:r>
                      <a:r>
                        <a:rPr lang="ru-RU" sz="1400" baseline="0" dirty="0" smtClean="0"/>
                        <a:t> на этой картине?  Каким сказкам-произведениям он подходит?</a:t>
                      </a:r>
                    </a:p>
                    <a:p>
                      <a:r>
                        <a:rPr lang="ru-RU" sz="1400" baseline="0" dirty="0" smtClean="0"/>
                        <a:t>И кто их авторы?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Какое произведение нарисовано на картине? Кто автор? Назови других персонажей.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14546" y="285728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</a:t>
            </a:r>
            <a:r>
              <a:rPr lang="ru-RU" dirty="0" smtClean="0"/>
              <a:t> № 7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9" y="3500439"/>
          <a:ext cx="8358246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2"/>
                <a:gridCol w="2786082"/>
                <a:gridCol w="2786082"/>
              </a:tblGrid>
              <a:tr h="10014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Значения перепутались. Найди правильный ответ.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</a:t>
                      </a:r>
                      <a:r>
                        <a:rPr lang="ru-RU" sz="1400" baseline="0" dirty="0" smtClean="0"/>
                        <a:t> называется </a:t>
                      </a:r>
                    </a:p>
                    <a:p>
                      <a:r>
                        <a:rPr lang="ru-RU" sz="1400" baseline="0" dirty="0" smtClean="0"/>
                        <a:t>произведение ? Какой персонаж изображен? Кто автор?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Перечислите все нарисованные инструменты.  Что у них есть общее?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К какой группе они относятся?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</a:tr>
              <a:tr h="157032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Перечислите</a:t>
                      </a:r>
                      <a:r>
                        <a:rPr lang="ru-RU" sz="1400" baseline="0" dirty="0" smtClean="0"/>
                        <a:t> все изображенные инструменты.  К какой группе они относятся?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это инструмент?</a:t>
                      </a:r>
                    </a:p>
                    <a:p>
                      <a:r>
                        <a:rPr lang="ru-RU" sz="1400" dirty="0" smtClean="0"/>
                        <a:t>К</a:t>
                      </a:r>
                      <a:r>
                        <a:rPr lang="ru-RU" sz="1400" baseline="0" dirty="0" smtClean="0"/>
                        <a:t> каким инструментам он относится к духовым, клавишным? Какой композитор великолепно владел им?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Что изображено</a:t>
                      </a:r>
                      <a:r>
                        <a:rPr lang="ru-RU" sz="1400" baseline="0" dirty="0" smtClean="0"/>
                        <a:t> на карточке? Какие композиторы обращались к  теме « Времена года»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43174" y="3143248"/>
            <a:ext cx="3500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8</a:t>
            </a:r>
            <a:endParaRPr lang="ru-RU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57159" y="1714488"/>
          <a:ext cx="8358246" cy="785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2"/>
                <a:gridCol w="2786082"/>
                <a:gridCol w="2786082"/>
              </a:tblGrid>
              <a:tr h="78581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Кто автор этой драмы? Кто написал музыку к этой драме?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Перечислите названия  музыкальных номеров из этой</a:t>
                      </a:r>
                      <a:r>
                        <a:rPr lang="ru-RU" sz="1400" baseline="0" dirty="0" smtClean="0"/>
                        <a:t> драмы.</a:t>
                      </a:r>
                      <a:r>
                        <a:rPr lang="ru-RU" sz="140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Кратко расскажите содержание</a:t>
                      </a:r>
                      <a:r>
                        <a:rPr lang="ru-RU" sz="1400" baseline="0" dirty="0" smtClean="0"/>
                        <a:t> этой драмы и его смысл.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9" y="2786058"/>
          <a:ext cx="8358243" cy="874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1"/>
                <a:gridCol w="2786081"/>
                <a:gridCol w="2786081"/>
              </a:tblGrid>
              <a:tr h="8743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Перечислите  имена  композиторов.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Назовите </a:t>
                      </a:r>
                      <a:r>
                        <a:rPr lang="ru-RU" sz="1400" baseline="0" dirty="0" smtClean="0"/>
                        <a:t> их произведения, которые вы знаете.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Расскажите  интересные факты из жизни  этих композиторов.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9" y="4000504"/>
          <a:ext cx="8358243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1"/>
                <a:gridCol w="2786081"/>
                <a:gridCol w="2786081"/>
              </a:tblGrid>
              <a:tr h="85725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Общее</a:t>
                      </a:r>
                      <a:r>
                        <a:rPr lang="ru-RU" sz="1400" baseline="0" dirty="0" smtClean="0"/>
                        <a:t> название этого произведения. Что объединяет их?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Перечислите названия  музыкальных номеров из этой</a:t>
                      </a:r>
                      <a:r>
                        <a:rPr lang="ru-RU" sz="1400" baseline="0" dirty="0" smtClean="0"/>
                        <a:t> сюиты.</a:t>
                      </a:r>
                      <a:r>
                        <a:rPr lang="ru-RU" sz="1400" dirty="0" smtClean="0"/>
                        <a:t> 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Автор этой сюиты.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7159" y="642919"/>
          <a:ext cx="835824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2"/>
                <a:gridCol w="2738860"/>
                <a:gridCol w="2833303"/>
              </a:tblGrid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sz="1400" dirty="0" smtClean="0"/>
                        <a:t>Что за это произведение? Кто автор?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Перечислите всех персонажей.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Какие инструменты характеризуют этих персонажей?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14546" y="285728"/>
            <a:ext cx="4500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9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9" y="5286388"/>
          <a:ext cx="8358246" cy="1148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2"/>
                <a:gridCol w="2786082"/>
                <a:gridCol w="2786082"/>
              </a:tblGrid>
              <a:tr h="11487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Перечислите  имена  композиторов.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Назовите </a:t>
                      </a:r>
                      <a:r>
                        <a:rPr lang="ru-RU" sz="1400" baseline="0" dirty="0" smtClean="0"/>
                        <a:t> их произведения, которые вы знаете.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Расскажите  интересные факты из жизни  этих композиторов.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143240" y="1357298"/>
            <a:ext cx="27841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10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071802" y="2500306"/>
            <a:ext cx="300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11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143240" y="3643315"/>
            <a:ext cx="287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12</a:t>
            </a:r>
            <a:endParaRPr lang="ru-RU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14678" y="4929198"/>
            <a:ext cx="2602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 Карточка №13</a:t>
            </a:r>
            <a:endParaRPr lang="ru-RU" sz="1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305800" cy="28575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Карточка № 14</a:t>
            </a:r>
            <a:endParaRPr lang="ru-RU" sz="1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9" y="642918"/>
          <a:ext cx="8501121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261"/>
                <a:gridCol w="3021059"/>
                <a:gridCol w="2950801"/>
              </a:tblGrid>
              <a:tr h="44596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Какие календарные</a:t>
                      </a:r>
                      <a:r>
                        <a:rPr lang="ru-RU" sz="1400" baseline="0" dirty="0" smtClean="0"/>
                        <a:t> праздники, которые показаны на картинке? </a:t>
                      </a:r>
                    </a:p>
                    <a:p>
                      <a:r>
                        <a:rPr lang="ru-RU" sz="1400" dirty="0" smtClean="0"/>
                        <a:t>Сколько</a:t>
                      </a:r>
                      <a:r>
                        <a:rPr lang="ru-RU" sz="1400" baseline="0" dirty="0" smtClean="0"/>
                        <a:t> дней длится каждый праздник?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Опишите каждый праздник. Их обычаи и их значение. Перечислите</a:t>
                      </a:r>
                      <a:r>
                        <a:rPr lang="ru-RU" sz="1400" baseline="0" dirty="0" smtClean="0"/>
                        <a:t>   старославянские  месяца и времена года.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Вопросы:</a:t>
                      </a:r>
                      <a:r>
                        <a:rPr lang="ru-RU" sz="1400" baseline="0" dirty="0" smtClean="0"/>
                        <a:t> Что такое фольклор? Славянский бог солнца? Кто такой </a:t>
                      </a:r>
                      <a:r>
                        <a:rPr lang="ru-RU" sz="1400" baseline="0" dirty="0" err="1" smtClean="0"/>
                        <a:t>Боян</a:t>
                      </a:r>
                      <a:r>
                        <a:rPr lang="ru-RU" sz="1400" baseline="0" dirty="0" smtClean="0"/>
                        <a:t>? Что такое эпос?</a:t>
                      </a:r>
                    </a:p>
                    <a:p>
                      <a:r>
                        <a:rPr lang="ru-RU" sz="1400" baseline="0" dirty="0" smtClean="0"/>
                        <a:t>Что обозначает круг как символ? Как ты понимаете слово:  устное народное творчество?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2714620"/>
          <a:ext cx="8501122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516"/>
                <a:gridCol w="3046448"/>
                <a:gridCol w="2904158"/>
              </a:tblGrid>
              <a:tr h="714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   Определить имена композиторов</a:t>
                      </a:r>
                      <a:r>
                        <a:rPr lang="ru-RU" sz="1400" baseline="0" dirty="0" smtClean="0"/>
                        <a:t> на карточке по списку.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Назовите </a:t>
                      </a:r>
                      <a:r>
                        <a:rPr lang="ru-RU" sz="1400" baseline="0" dirty="0" smtClean="0"/>
                        <a:t> их произведения, которые вы знаете.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Расскажите  интересные факты из жизни  этих композиторов.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71802" y="2357430"/>
            <a:ext cx="3155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15</a:t>
            </a:r>
            <a:endParaRPr lang="ru-RU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714612" y="3714752"/>
            <a:ext cx="385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16</a:t>
            </a:r>
            <a:endParaRPr lang="ru-RU" sz="1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7" y="4000504"/>
          <a:ext cx="8501124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708"/>
                <a:gridCol w="2833708"/>
                <a:gridCol w="2833708"/>
              </a:tblGrid>
              <a:tr h="107157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Какое произведение  нарисовано,</a:t>
                      </a:r>
                      <a:r>
                        <a:rPr lang="ru-RU" sz="1400" baseline="0" dirty="0" smtClean="0"/>
                        <a:t> кто автор?</a:t>
                      </a:r>
                    </a:p>
                    <a:p>
                      <a:r>
                        <a:rPr lang="ru-RU" sz="1400" baseline="0" dirty="0" smtClean="0"/>
                        <a:t> Какой это стиль?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Какой персонаж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нарисован на картинке? Кто автор? </a:t>
                      </a:r>
                    </a:p>
                    <a:p>
                      <a:r>
                        <a:rPr lang="ru-RU" sz="1400" dirty="0" smtClean="0"/>
                        <a:t>Расскажите сюжет этого произведении?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Какое произведение нарисовано на картине? Кто автор? К какой драме оно написано?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1362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Что изображено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 картине? Кто автор</a:t>
                      </a:r>
                      <a:r>
                        <a:rPr lang="ru-RU" sz="1400" baseline="0" dirty="0" smtClean="0"/>
                        <a:t> и из какой оперы?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Какие</a:t>
                      </a:r>
                      <a:r>
                        <a:rPr lang="ru-RU" sz="1400" baseline="0" dirty="0" smtClean="0"/>
                        <a:t> 2</a:t>
                      </a:r>
                      <a:r>
                        <a:rPr lang="ru-RU" sz="1400" dirty="0" smtClean="0"/>
                        <a:t> произведения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нарисовано на картине? Автор музыки? В какой сказке встречаются</a:t>
                      </a:r>
                      <a:r>
                        <a:rPr lang="ru-RU" sz="1400" baseline="0" dirty="0" smtClean="0"/>
                        <a:t> эти п</a:t>
                      </a:r>
                      <a:r>
                        <a:rPr lang="ru-RU" sz="1400" dirty="0" smtClean="0"/>
                        <a:t>ерсонажи?</a:t>
                      </a:r>
                    </a:p>
                    <a:p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Кто автор этого произведения?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Перечисли</a:t>
                      </a:r>
                      <a:r>
                        <a:rPr lang="ru-RU" sz="1400" baseline="0" dirty="0" smtClean="0"/>
                        <a:t> название этих произведений.</a:t>
                      </a:r>
                      <a:endParaRPr lang="ru-RU" sz="1400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367590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 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3500430" y="357166"/>
            <a:ext cx="2372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17</a:t>
            </a:r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698194"/>
          <a:ext cx="8429685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084"/>
                <a:gridCol w="3020848"/>
                <a:gridCol w="2879753"/>
              </a:tblGrid>
              <a:tr h="714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Узнай великих композиторов.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Назовите </a:t>
                      </a:r>
                      <a:r>
                        <a:rPr lang="ru-RU" sz="1400" baseline="0" dirty="0" smtClean="0"/>
                        <a:t> их произведения, которые вы знаете.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Расскажите  интересные факты из жизни  этих композиторов.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8992" y="1785927"/>
            <a:ext cx="24573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18</a:t>
            </a:r>
            <a:endParaRPr lang="ru-RU" sz="1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8" y="2285992"/>
          <a:ext cx="842968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083"/>
                <a:gridCol w="3020848"/>
                <a:gridCol w="2879753"/>
              </a:tblGrid>
              <a:tr h="7143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Какое произведение изображено на картинке?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Назовите композиторов, которые</a:t>
                      </a:r>
                      <a:r>
                        <a:rPr lang="ru-RU" sz="1400" baseline="0" dirty="0" smtClean="0"/>
                        <a:t> обращались этой теме?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Назовите</a:t>
                      </a:r>
                      <a:r>
                        <a:rPr lang="ru-RU" sz="1400" baseline="0" dirty="0" smtClean="0"/>
                        <a:t> месяца и времена года по старо- </a:t>
                      </a:r>
                      <a:r>
                        <a:rPr lang="ru-RU" sz="1400" baseline="0" dirty="0" err="1" smtClean="0"/>
                        <a:t>славянски</a:t>
                      </a:r>
                      <a:r>
                        <a:rPr lang="ru-RU" sz="1400" baseline="0" dirty="0" smtClean="0"/>
                        <a:t>.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7158" y="3555690"/>
          <a:ext cx="8429684" cy="94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083"/>
                <a:gridCol w="3020848"/>
                <a:gridCol w="2879753"/>
              </a:tblGrid>
              <a:tr h="9286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   Определить имена композиторов</a:t>
                      </a:r>
                      <a:r>
                        <a:rPr lang="ru-RU" sz="1400" baseline="0" dirty="0" smtClean="0"/>
                        <a:t> на карточке по списку.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Назовите </a:t>
                      </a:r>
                      <a:r>
                        <a:rPr lang="ru-RU" sz="1400" baseline="0" dirty="0" smtClean="0"/>
                        <a:t> их произведения, которые вы знаете.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Расскажите  интересные факты из жизни  этих композиторов.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00430" y="3143248"/>
            <a:ext cx="23873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19</a:t>
            </a:r>
            <a:endParaRPr lang="ru-RU" sz="14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28596" y="5072074"/>
          <a:ext cx="842968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083"/>
                <a:gridCol w="3020849"/>
                <a:gridCol w="2879752"/>
              </a:tblGrid>
              <a:tr h="121444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</a:t>
                      </a:r>
                      <a:r>
                        <a:rPr lang="ru-RU" sz="1400" baseline="0" dirty="0" smtClean="0"/>
                        <a:t> какого сборника  все эти произведения? Кто автор?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Перечислите  названия</a:t>
                      </a:r>
                      <a:r>
                        <a:rPr lang="ru-RU" sz="1400" baseline="0" dirty="0" smtClean="0"/>
                        <a:t> этих пьес , которые нарисованы на картинках.</a:t>
                      </a:r>
                      <a:r>
                        <a:rPr lang="ru-RU" sz="1400" dirty="0" smtClean="0"/>
                        <a:t>  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Кому</a:t>
                      </a:r>
                      <a:r>
                        <a:rPr lang="ru-RU" sz="1400" baseline="0" dirty="0" smtClean="0"/>
                        <a:t> посвятил этот альбом автор?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baseline="0" dirty="0" smtClean="0"/>
                        <a:t>Сыну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baseline="0" dirty="0" smtClean="0"/>
                        <a:t>Внуку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400" baseline="0" dirty="0" smtClean="0"/>
                        <a:t>Племяннику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57554" y="4572008"/>
            <a:ext cx="2636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Карточка № 20</a:t>
            </a:r>
            <a:endParaRPr lang="ru-RU" sz="1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305800" cy="28575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/>
              <a:t>Карточка № 21</a:t>
            </a:r>
            <a:endParaRPr lang="ru-RU" sz="1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57158" y="928670"/>
          <a:ext cx="8358246" cy="1000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650"/>
                <a:gridCol w="2995248"/>
                <a:gridCol w="2855348"/>
              </a:tblGrid>
              <a:tr h="1000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   Определить имена композиторов</a:t>
                      </a:r>
                      <a:r>
                        <a:rPr lang="ru-RU" sz="1400" baseline="0" dirty="0" smtClean="0"/>
                        <a:t> на карточке по списку.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Назовите </a:t>
                      </a:r>
                      <a:r>
                        <a:rPr lang="ru-RU" sz="1400" baseline="0" dirty="0" smtClean="0"/>
                        <a:t> их произведения, которые вы знаете.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Расскажите  интересные факты из жизни  этих композиторов.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728980" y="2000240"/>
            <a:ext cx="18431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Карточка № 22, 23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357431"/>
            <a:ext cx="83582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400" dirty="0" smtClean="0"/>
              <a:t>Какие  танцы  народов мира вы видите на карточке? Перечислите их. Каков характер каждого танца? По каким деталям одежды  и  атрибутам  вы узнали народность танца?</a:t>
            </a:r>
          </a:p>
          <a:p>
            <a:pPr>
              <a:defRPr/>
            </a:pPr>
            <a:endParaRPr lang="ru-RU" sz="1400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1142984"/>
            <a:ext cx="74295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Настольная игра « Я хочу увидеть музыку»  с карточками , может показать  не  только  свою соревновательную  сторону  , но  и познавательную, поэтому  она  идеально  подходит  для  детей  в  качестве  развивающей  игры.</a:t>
            </a:r>
            <a:endParaRPr lang="ru-RU" sz="32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305800" cy="510334"/>
          </a:xfrm>
        </p:spPr>
        <p:txBody>
          <a:bodyPr>
            <a:normAutofit/>
          </a:bodyPr>
          <a:lstStyle/>
          <a:p>
            <a:pPr algn="ctr"/>
            <a:r>
              <a:rPr lang="ru-RU" sz="1800" dirty="0" smtClean="0"/>
              <a:t>Использованная  литература.</a:t>
            </a:r>
            <a:endParaRPr lang="ru-RU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785918" y="2285992"/>
            <a:ext cx="53004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Н.А. Царева Уроки госпожи мелодии 1 класс.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Н.А. Царева Уроки госпожи мелодии </a:t>
            </a:r>
            <a:r>
              <a:rPr lang="ru-RU" dirty="0" smtClean="0"/>
              <a:t>2 </a:t>
            </a:r>
            <a:r>
              <a:rPr lang="ru-RU" dirty="0" smtClean="0"/>
              <a:t>класс.</a:t>
            </a:r>
          </a:p>
          <a:p>
            <a:pPr marL="342900" indent="-342900">
              <a:buFontTx/>
              <a:buAutoNum type="arabicPeriod"/>
            </a:pPr>
            <a:r>
              <a:rPr lang="ru-RU" dirty="0" smtClean="0"/>
              <a:t>Н.А. Царева Уроки госпожи мелодии </a:t>
            </a:r>
            <a:r>
              <a:rPr lang="ru-RU" dirty="0" smtClean="0"/>
              <a:t>3 класс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 и задачи.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Цель: расширить кругозор  детей, пробудить интерес</a:t>
            </a:r>
          </a:p>
          <a:p>
            <a:pPr algn="ctr">
              <a:buNone/>
            </a:pPr>
            <a:r>
              <a:rPr lang="ru-RU" dirty="0" smtClean="0"/>
              <a:t>к предмету «Слушание музыки»</a:t>
            </a:r>
          </a:p>
          <a:p>
            <a:pPr algn="ctr">
              <a:buNone/>
            </a:pPr>
            <a:r>
              <a:rPr lang="ru-RU" dirty="0" smtClean="0"/>
              <a:t>Задачи</a:t>
            </a:r>
          </a:p>
          <a:p>
            <a:pPr algn="ctr">
              <a:buNone/>
            </a:pPr>
            <a:r>
              <a:rPr lang="ru-RU" dirty="0" smtClean="0"/>
              <a:t>               Образовательные:</a:t>
            </a:r>
          </a:p>
          <a:p>
            <a:pPr algn="ctr">
              <a:buNone/>
            </a:pPr>
            <a:r>
              <a:rPr lang="ru-RU" dirty="0" smtClean="0"/>
              <a:t>Формировать целостное представление о классической, народной музыке. Музыкальное и интеллектуальное развитие детей, понимание основ музыкального творчества.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714356"/>
            <a:ext cx="764386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Форма проведения  :  карточная настольная игра  характеризуется  наглядностью  и  подбором  заданий  разного  уровня  сложности.  Участвовать  в  игре могут  подготовленные и не подготовленные  дети. Таким образом  , игра  выполняет  две  функции – оценочную и  познавательную.  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Методические рекомендации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dirty="0" smtClean="0"/>
              <a:t>       Представленная игра может  использоваться  как в урочной  ,так  и  внеурочной  деятельности  общеобразовательных  организаций реализующих  программы  основного  общего  образования. Преподавателю теоретических дисциплин  рекомендуется  проводить  обобщающий  урок  по  темам  предмета «Слушание музыки» в форме  представленной игры ,а содержание </a:t>
            </a:r>
            <a:r>
              <a:rPr lang="ru-RU" dirty="0" err="1" smtClean="0"/>
              <a:t>целеобразно</a:t>
            </a:r>
            <a:r>
              <a:rPr lang="ru-RU" dirty="0" smtClean="0"/>
              <a:t>  использовать  для составления  заданий письменной  работы, предназначенный  тематического  контроля. Также можно  использовать на  занятиях  кружков, в качестве  познавательно –развлекательного  мероприятия  во  время проведения  летних музыкальных и  оздоровительных  лагерей  с  целью  повышения  интереса  детей  к музыке.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071546"/>
            <a:ext cx="800105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     Игра рассчитана  на учащихся  с 1-3 классов .     Игроков  может  быть  от  2 до 8. В  комплекте  игры  «Я хочу увидеть музыку»  входят от 6 и больше игровых полей . По каждой карточке можно изменять вопросы в любом направлении.  Учащиеся могут отвечать как письменно, так и устно. </a:t>
            </a:r>
          </a:p>
          <a:p>
            <a:pPr algn="ctr"/>
            <a:r>
              <a:rPr lang="ru-RU" sz="2800" dirty="0" smtClean="0"/>
              <a:t>Итоги подводит педагог баллами 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не правильный ответ-0 баллов         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правильный ответ  -3 балла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  полный ответ-5 баллов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/>
              <a:t>   расширенный ответ – 7 баллов                              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Карточки\0_366f6_bff31868_XL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57176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Карточки\img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14290"/>
            <a:ext cx="307183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Карточки\Polka_(NYPL_b12147626-5094855)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5" y="214290"/>
            <a:ext cx="292895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Карточки\s12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57496"/>
            <a:ext cx="264320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Карточки\slide-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6050" y="2857496"/>
            <a:ext cx="314327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ser\Desktop\Карточки\0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3" y="2857496"/>
            <a:ext cx="285752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57200" y="5715016"/>
            <a:ext cx="8229600" cy="609584"/>
          </a:xfrm>
        </p:spPr>
        <p:txBody>
          <a:bodyPr/>
          <a:lstStyle/>
          <a:p>
            <a:pPr algn="ctr"/>
            <a:r>
              <a:rPr lang="ru-RU" dirty="0" smtClean="0"/>
              <a:t>Карточка №1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908</TotalTime>
  <Words>1652</Words>
  <Application>Microsoft Office PowerPoint</Application>
  <PresentationFormat>Экран (4:3)</PresentationFormat>
  <Paragraphs>228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Поток</vt:lpstr>
      <vt:lpstr>Муниципальное бюджетное учреждение дополнительного образования  «Хандыгская детская школа искусств» МР «Томпонский район»   Методическая разработка преподавателя по предмету « Слушание музыки»  Широких Ольги Федоровны </vt:lpstr>
      <vt:lpstr>Пояснительная записка</vt:lpstr>
      <vt:lpstr>АКТУАЛЬНОСТЬ</vt:lpstr>
      <vt:lpstr>Слайд 4</vt:lpstr>
      <vt:lpstr>Цель и задачи.</vt:lpstr>
      <vt:lpstr>Слайд 6</vt:lpstr>
      <vt:lpstr>Методические рекомендации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Карточка № 12</vt:lpstr>
      <vt:lpstr>Слайд 21</vt:lpstr>
      <vt:lpstr>Карточка № 14</vt:lpstr>
      <vt:lpstr>Слайд 23</vt:lpstr>
      <vt:lpstr>Карточка №16</vt:lpstr>
      <vt:lpstr>Слайд 25</vt:lpstr>
      <vt:lpstr>Карточка № 18</vt:lpstr>
      <vt:lpstr>Слайд 27</vt:lpstr>
      <vt:lpstr>Карточка № 20</vt:lpstr>
      <vt:lpstr>Слайд 29</vt:lpstr>
      <vt:lpstr>Карточка№22</vt:lpstr>
      <vt:lpstr>Карточка № 23</vt:lpstr>
      <vt:lpstr>Слайд 32</vt:lpstr>
      <vt:lpstr>Слайд 33</vt:lpstr>
      <vt:lpstr>Слайд 34</vt:lpstr>
      <vt:lpstr>Слайд 35</vt:lpstr>
      <vt:lpstr>Слайд 36</vt:lpstr>
      <vt:lpstr>Карточка № 14</vt:lpstr>
      <vt:lpstr> </vt:lpstr>
      <vt:lpstr>Карточка № 21</vt:lpstr>
      <vt:lpstr>Использованная  литература.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105</cp:revision>
  <dcterms:created xsi:type="dcterms:W3CDTF">2019-02-07T00:47:34Z</dcterms:created>
  <dcterms:modified xsi:type="dcterms:W3CDTF">2019-03-06T05:12:17Z</dcterms:modified>
</cp:coreProperties>
</file>