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78" r:id="rId5"/>
    <p:sldId id="279" r:id="rId6"/>
    <p:sldId id="280" r:id="rId7"/>
    <p:sldId id="272" r:id="rId8"/>
    <p:sldId id="281" r:id="rId9"/>
    <p:sldId id="283" r:id="rId10"/>
    <p:sldId id="284" r:id="rId11"/>
    <p:sldId id="273" r:id="rId12"/>
    <p:sldId id="274" r:id="rId13"/>
    <p:sldId id="285" r:id="rId14"/>
    <p:sldId id="286" r:id="rId15"/>
    <p:sldId id="287" r:id="rId16"/>
    <p:sldId id="289" r:id="rId17"/>
    <p:sldId id="275" r:id="rId18"/>
    <p:sldId id="291" r:id="rId19"/>
    <p:sldId id="292" r:id="rId20"/>
    <p:sldId id="293" r:id="rId21"/>
    <p:sldId id="294" r:id="rId22"/>
    <p:sldId id="295" r:id="rId23"/>
    <p:sldId id="297" r:id="rId24"/>
    <p:sldId id="276" r:id="rId25"/>
    <p:sldId id="298" r:id="rId26"/>
    <p:sldId id="299" r:id="rId27"/>
    <p:sldId id="301" r:id="rId28"/>
    <p:sldId id="302" r:id="rId29"/>
    <p:sldId id="277" r:id="rId30"/>
    <p:sldId id="27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81" autoAdjust="0"/>
    <p:restoredTop sz="94660"/>
  </p:normalViewPr>
  <p:slideViewPr>
    <p:cSldViewPr>
      <p:cViewPr varScale="1">
        <p:scale>
          <a:sx n="70" d="100"/>
          <a:sy n="70" d="100"/>
        </p:scale>
        <p:origin x="-888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BB808BC-DEE5-4BCE-8F6A-BB941F04C8EC}" type="datetimeFigureOut">
              <a:rPr lang="ru-RU" smtClean="0"/>
              <a:pPr/>
              <a:t>08.12.2018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21970EA-E536-4DB4-A345-23FE73DE1A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Роль воспитателя </a:t>
            </a:r>
            <a:br>
              <a:rPr lang="ru-RU" sz="4400" dirty="0" smtClean="0"/>
            </a:br>
            <a:r>
              <a:rPr lang="ru-RU" sz="4400" dirty="0" smtClean="0"/>
              <a:t>в сюжетно-отобразительных</a:t>
            </a:r>
            <a:r>
              <a:rPr lang="en-US" sz="4400" dirty="0" smtClean="0"/>
              <a:t> </a:t>
            </a:r>
            <a:br>
              <a:rPr lang="en-US" sz="4400" dirty="0" smtClean="0"/>
            </a:br>
            <a:r>
              <a:rPr lang="ru-RU" sz="4400" dirty="0" smtClean="0"/>
              <a:t>играх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	Докладчик: </a:t>
            </a:r>
            <a:r>
              <a:rPr lang="ru-RU" dirty="0" err="1" smtClean="0"/>
              <a:t>Шпаковская</a:t>
            </a:r>
            <a:r>
              <a:rPr lang="ru-RU" dirty="0" smtClean="0"/>
              <a:t> Т.</a:t>
            </a:r>
            <a:endParaRPr lang="ru-RU" dirty="0"/>
          </a:p>
        </p:txBody>
      </p:sp>
    </p:spTree>
  </p:cSld>
  <p:clrMapOvr>
    <a:masterClrMapping/>
  </p:clrMapOvr>
  <p:transition advTm="10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780782"/>
            <a:ext cx="4413388" cy="107721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Высказать одобрение 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правильным действиям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0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>Сюжетно-отобразительная игра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en-US" b="1" dirty="0" smtClean="0"/>
              <a:t>		</a:t>
            </a:r>
            <a:r>
              <a:rPr lang="ru-RU" b="1" dirty="0" smtClean="0"/>
              <a:t>1.</a:t>
            </a:r>
            <a:r>
              <a:rPr lang="ru-RU" dirty="0" smtClean="0"/>
              <a:t> Разыгрывает с образными игрушками более </a:t>
            </a:r>
            <a:r>
              <a:rPr lang="ru-RU" i="1" dirty="0" smtClean="0"/>
              <a:t>развернутые сюжеты</a:t>
            </a:r>
            <a:r>
              <a:rPr lang="ru-RU" dirty="0" smtClean="0"/>
              <a:t>: кормление куклы, сборы на прогулку и пр.</a:t>
            </a:r>
            <a:endParaRPr lang="en-US" dirty="0" smtClean="0"/>
          </a:p>
          <a:p>
            <a:pPr lvl="0">
              <a:buNone/>
            </a:pPr>
            <a:r>
              <a:rPr lang="en-US" b="1" dirty="0" smtClean="0"/>
              <a:t>		</a:t>
            </a:r>
            <a:r>
              <a:rPr lang="ru-RU" b="1" dirty="0" smtClean="0"/>
              <a:t>2.</a:t>
            </a:r>
            <a:r>
              <a:rPr lang="ru-RU" dirty="0" smtClean="0"/>
              <a:t> Выполняет два последовательных сюжетных действия с игрушкой: заворачивает куклу в пеленку и баюкает; моет кукле руки и сажает за стол; кормит из ложки, поит из чашки и пр.</a:t>
            </a:r>
          </a:p>
          <a:p>
            <a:pPr lvl="0">
              <a:buNone/>
            </a:pPr>
            <a:r>
              <a:rPr lang="en-US" b="1" dirty="0" smtClean="0"/>
              <a:t>		</a:t>
            </a:r>
            <a:r>
              <a:rPr lang="ru-RU" b="1" dirty="0" smtClean="0"/>
              <a:t>3.</a:t>
            </a:r>
            <a:r>
              <a:rPr lang="ru-RU" dirty="0" smtClean="0"/>
              <a:t> Выполняет более точные игровые действия с игрушками и предметами бытового назначения. Например, подносит ложку от тарелки ко рту куклы, или при ее купании трет губкой, кладет полотенце на личико, ручки и другие части тела куклы.</a:t>
            </a:r>
          </a:p>
          <a:p>
            <a:endParaRPr lang="ru-RU" dirty="0"/>
          </a:p>
        </p:txBody>
      </p:sp>
    </p:spTree>
  </p:cSld>
  <p:clrMapOvr>
    <a:masterClrMapping/>
  </p:clrMapOvr>
  <p:transition advTm="15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en-US" dirty="0" smtClean="0"/>
              <a:t>		</a:t>
            </a:r>
            <a:r>
              <a:rPr lang="ru-RU" dirty="0" smtClean="0"/>
              <a:t>Сначала сюжетно-отобразительная игра состоит из одного действия (например, ребенок кормит куклу), а затем из нескольких взаимосвязанных действий, отражающих целое событие (кормит, моет посуду, одевает куклу на прогулку и т. д.). Однако развитие игры не сводится только к этому. Очень важно, чтобы ребенок сам ставил игровую задачу, определял содержание предстоящего игрового действия: накормлю куклу кашей, уложу спать и т. п. Полезно, когда малыш самостоятельно находит необходимые для этих действий игрушки или предметы, заменяющие их (палочка — термометр, кубик — мыло и т. п.). Тогда ребенок сможет сам занять себя в игре. Самодеятельный характер игры служит основой для ее дальнейшего развития.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/>
              <a:t>Развитие </a:t>
            </a:r>
            <a:r>
              <a:rPr lang="ru-RU" sz="2800" b="1" dirty="0" err="1" smtClean="0"/>
              <a:t>Сюжетно-отобразительной</a:t>
            </a:r>
            <a:r>
              <a:rPr lang="ru-RU" sz="2800" b="1" dirty="0" smtClean="0"/>
              <a:t> игры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ransition advTm="15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ru-RU" dirty="0" smtClean="0"/>
              <a:t>Сюжетно-отобразительная игра, присущая детям раннего возраста, имеет предметное содержание, т. е. представляет собой игру в предметы, манипулирование с игрушками и другим оборудованием. Игра может быть формально подчинена какому-либо социальному сюжету, но фактически он лишь определяет выбор игрушек, задает общую направленность игровым действиям и их последовательности. На первый же план для ребенка выступает успешность действий с предметами, точность их выполнения, а не их социально значимый смысл, т. е. не отображение в игре особенностей поведения человека с учетом социальных целей выполняемых действий и одобряемых обществом способов их достижения.</a:t>
            </a:r>
            <a:endParaRPr lang="ru-RU" dirty="0"/>
          </a:p>
        </p:txBody>
      </p:sp>
    </p:spTree>
  </p:cSld>
  <p:clrMapOvr>
    <a:masterClrMapping/>
  </p:clrMapOvr>
  <p:transition advTm="15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5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5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Формирование </a:t>
            </a:r>
            <a:r>
              <a:rPr lang="ru-RU" sz="2400" dirty="0" err="1" smtClean="0"/>
              <a:t>сюжетно-отобразительной</a:t>
            </a:r>
            <a:r>
              <a:rPr lang="ru-RU" sz="2400" dirty="0" smtClean="0"/>
              <a:t> игры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500" dirty="0" smtClean="0"/>
              <a:t>	</a:t>
            </a:r>
            <a:r>
              <a:rPr lang="ru-RU" sz="3500" dirty="0" smtClean="0"/>
              <a:t>На базе отобразительной предметно-игровой деятельности и обогащения опыта предметной деятельности формируется сюжетно-отобразительная игра, содержанием которой является воспроизведение детьми назначения предметов, смысла действий людей, знакомых им жизненных ситуаций: кормление кукол и укладывание их спать, перевозка груза на автомобиле и др. </a:t>
            </a:r>
          </a:p>
          <a:p>
            <a:pPr>
              <a:buNone/>
            </a:pPr>
            <a:r>
              <a:rPr lang="en-US" dirty="0" smtClean="0"/>
              <a:t>	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advTm="15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5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5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5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5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Предмет-заместитель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ru-RU" dirty="0" smtClean="0"/>
              <a:t>Малыш любит повторять одни и те же действия. Много раз снимать с куклы платье и надевать его, купать игрушки, сооружать бесконечные дорожки и т.д. Таким образом, ребенок приобретает общественно-исторический опыт. В определенный момент в действие включается </a:t>
            </a:r>
            <a:r>
              <a:rPr lang="ru-RU" b="1" u="sng" dirty="0" smtClean="0"/>
              <a:t>предмет-заместитель</a:t>
            </a:r>
            <a:r>
              <a:rPr lang="ru-RU" dirty="0" smtClean="0"/>
              <a:t>. Это происходит тогда, когда ребенок оказывается в состоянии наделять практически любой предмет необходимой по ходу развития игрового замысла ролью (простая палочка может стать ложкой, веслом, указкой и даже человеком). Появление предмета-заместителя — очень хороший показатель психического развития, поскольку помогает малышу в дальнейшем легче усваивать различные символы.</a:t>
            </a:r>
            <a:endParaRPr lang="ru-RU" dirty="0"/>
          </a:p>
        </p:txBody>
      </p:sp>
    </p:spTree>
  </p:cSld>
  <p:clrMapOvr>
    <a:masterClrMapping/>
  </p:clrMapOvr>
  <p:transition advTm="150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3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3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3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3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сюжетно-ролевые игры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None/>
            </a:pPr>
            <a:r>
              <a:rPr lang="en-US" dirty="0" smtClean="0"/>
              <a:t>		</a:t>
            </a:r>
            <a:r>
              <a:rPr lang="ru-RU" dirty="0" smtClean="0"/>
              <a:t>Принять на себя роль — значит поставить себя на место другого и, опять-таки, приобщиться к заманчивому взрослому миру. Попробуйте в игре задать малышу вопрос “ты кто?”. Если он ответит “космонавт”, “шофер” и др., то он принял роль. Сюжетно-отобразительная игра — не пустая забава, она становится основой для возникновения сюжетно-ролевой игры, ведущей деятельности в дошкольном возрасте.</a:t>
            </a:r>
          </a:p>
          <a:p>
            <a:endParaRPr lang="ru-RU" dirty="0"/>
          </a:p>
        </p:txBody>
      </p:sp>
    </p:spTree>
  </p:cSld>
  <p:clrMapOvr>
    <a:masterClrMapping/>
  </p:clrMapOvr>
  <p:transition advTm="15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Основная цель сюжетно-отобразительных игр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ru-RU" dirty="0" smtClean="0"/>
              <a:t>Основной целью обучающих игр (сюжетно-дидактических, игр-инсценировок), направленных на формирование сюжетно-отобразительной игры, должно быть ознакомление детей с назначением разного рода предметов повседневного обихода, приобщение к действиям с ними.</a:t>
            </a:r>
            <a:endParaRPr lang="ru-RU" dirty="0"/>
          </a:p>
        </p:txBody>
      </p:sp>
    </p:spTree>
  </p:cSld>
  <p:clrMapOvr>
    <a:masterClrMapping/>
  </p:clrMapOvr>
  <p:transition advTm="15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Принципы сюжетно-ролевых игр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Умение ребенка действовать с предметами в соответствии с их социальным назначением позволяет ему к концу третьего года жизни перейти к первым сюжетно-ролевым играм. Роль сначала передается ребенком в действии, затем он ее обозначает словом </a:t>
            </a:r>
          </a:p>
          <a:p>
            <a:pPr>
              <a:buNone/>
            </a:pPr>
            <a:r>
              <a:rPr lang="ru-RU" dirty="0" smtClean="0"/>
              <a:t>	(«Я - шофер, солдат» и т. п.). </a:t>
            </a:r>
            <a:endParaRPr lang="ru-RU" dirty="0"/>
          </a:p>
        </p:txBody>
      </p:sp>
    </p:spTree>
  </p:cSld>
  <p:clrMapOvr>
    <a:masterClrMapping/>
  </p:clrMapOvr>
  <p:transition advTm="15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4997" y="0"/>
            <a:ext cx="5489003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Объяснить ребенку принципы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00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99404" y="0"/>
            <a:ext cx="4844596" cy="107721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Закрепить навык 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совместными действиями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0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77435" y="0"/>
            <a:ext cx="5366597" cy="107721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Дать возможность 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Попробовать самостоятельно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0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en-US" dirty="0" smtClean="0"/>
              <a:t>	</a:t>
            </a:r>
            <a:r>
              <a:rPr lang="ru-RU" dirty="0" smtClean="0"/>
              <a:t>На втором и третьем году жизни ребенка перед взрослыми встают новые задачи в развитии игры малыша. При правильной поддержке взрослых дети уже в первой половине второго года начинают переходить от действий, основанных на свойствах предметов и игрушек, к отражению практических смысловых связей между ними, то есть к обыгрыванию доступных пониманию ребенка сюжетов из жизни. Теперь ему интересно не просто катать машину или коляску, а сажать куклу или зайчика и катать их, кормить мишку, готовить обед, как это делает мама, укладывать игрушки в постель, баюкать, причесываться самому и причесывать игрушки расческой, есть самому и кормить ложкой куклу и т. п.</a:t>
            </a:r>
            <a:endParaRPr lang="ru-RU" dirty="0"/>
          </a:p>
        </p:txBody>
      </p:sp>
    </p:spTree>
  </p:cSld>
  <p:clrMapOvr>
    <a:masterClrMapping/>
  </p:clrMapOvr>
  <p:transition advTm="15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84535" y="0"/>
            <a:ext cx="2959465" cy="107721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Объяснить суть 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ситуации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0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8524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643306" y="0"/>
            <a:ext cx="5529527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Передать ребенку инициативу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0000">
    <p:wipe dir="r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558</TotalTime>
  <Words>41</Words>
  <Application>Microsoft Office PowerPoint</Application>
  <PresentationFormat>Экран (4:3)</PresentationFormat>
  <Paragraphs>32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Роль воспитателя  в сюжетно-отобразительных  играх </vt:lpstr>
      <vt:lpstr>Формирование сюжетно-отобразительной игры</vt:lpstr>
      <vt:lpstr>Основная цель сюжетно-отобразительных игр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Сюжетно-отобразительная игра  </vt:lpstr>
      <vt:lpstr>Развитие Сюжетно-отобразительной игры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Предмет-заместитель</vt:lpstr>
      <vt:lpstr>Слайд 25</vt:lpstr>
      <vt:lpstr>Слайд 26</vt:lpstr>
      <vt:lpstr>Слайд 27</vt:lpstr>
      <vt:lpstr>Слайд 28</vt:lpstr>
      <vt:lpstr>сюжетно-ролевые игры</vt:lpstr>
      <vt:lpstr>Принципы сюжетно-ролевых игр</vt:lpstr>
    </vt:vector>
  </TitlesOfParts>
  <Company>***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воспитателя  в сюжетно-отобразительных  играх </dc:title>
  <dc:creator>***</dc:creator>
  <cp:lastModifiedBy>Папа</cp:lastModifiedBy>
  <cp:revision>51</cp:revision>
  <dcterms:created xsi:type="dcterms:W3CDTF">2009-03-11T08:07:04Z</dcterms:created>
  <dcterms:modified xsi:type="dcterms:W3CDTF">2018-12-08T08:19:42Z</dcterms:modified>
</cp:coreProperties>
</file>