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61" r:id="rId5"/>
    <p:sldId id="265" r:id="rId6"/>
    <p:sldId id="289" r:id="rId7"/>
    <p:sldId id="283" r:id="rId8"/>
    <p:sldId id="284" r:id="rId9"/>
    <p:sldId id="285" r:id="rId10"/>
    <p:sldId id="286" r:id="rId11"/>
    <p:sldId id="287" r:id="rId12"/>
    <p:sldId id="266" r:id="rId13"/>
    <p:sldId id="267" r:id="rId14"/>
    <p:sldId id="288" r:id="rId15"/>
    <p:sldId id="273" r:id="rId16"/>
    <p:sldId id="278" r:id="rId17"/>
    <p:sldId id="28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55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802301A-7FAF-4494-BD64-C461911E02EF}" type="datetimeFigureOut">
              <a:rPr lang="ru-RU" smtClean="0"/>
              <a:pPr/>
              <a:t>10.10.2018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84EEEE7-A11F-45F2-B269-B337C39C92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2301A-7FAF-4494-BD64-C461911E02EF}" type="datetimeFigureOut">
              <a:rPr lang="ru-RU" smtClean="0"/>
              <a:pPr/>
              <a:t>10.10.2018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EEEE7-A11F-45F2-B269-B337C39C92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2301A-7FAF-4494-BD64-C461911E02EF}" type="datetimeFigureOut">
              <a:rPr lang="ru-RU" smtClean="0"/>
              <a:pPr/>
              <a:t>10.10.2018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EEEE7-A11F-45F2-B269-B337C39C92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802301A-7FAF-4494-BD64-C461911E02EF}" type="datetimeFigureOut">
              <a:rPr lang="ru-RU" smtClean="0"/>
              <a:pPr/>
              <a:t>10.10.2018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84EEEE7-A11F-45F2-B269-B337C39C92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802301A-7FAF-4494-BD64-C461911E02EF}" type="datetimeFigureOut">
              <a:rPr lang="ru-RU" smtClean="0"/>
              <a:pPr/>
              <a:t>10.10.2018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84EEEE7-A11F-45F2-B269-B337C39C92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2301A-7FAF-4494-BD64-C461911E02EF}" type="datetimeFigureOut">
              <a:rPr lang="ru-RU" smtClean="0"/>
              <a:pPr/>
              <a:t>10.10.2018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EEEE7-A11F-45F2-B269-B337C39C92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2301A-7FAF-4494-BD64-C461911E02EF}" type="datetimeFigureOut">
              <a:rPr lang="ru-RU" smtClean="0"/>
              <a:pPr/>
              <a:t>10.10.2018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EEEE7-A11F-45F2-B269-B337C39C92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802301A-7FAF-4494-BD64-C461911E02EF}" type="datetimeFigureOut">
              <a:rPr lang="ru-RU" smtClean="0"/>
              <a:pPr/>
              <a:t>10.10.2018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84EEEE7-A11F-45F2-B269-B337C39C92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2301A-7FAF-4494-BD64-C461911E02EF}" type="datetimeFigureOut">
              <a:rPr lang="ru-RU" smtClean="0"/>
              <a:pPr/>
              <a:t>10.10.2018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EEEE7-A11F-45F2-B269-B337C39C92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802301A-7FAF-4494-BD64-C461911E02EF}" type="datetimeFigureOut">
              <a:rPr lang="ru-RU" smtClean="0"/>
              <a:pPr/>
              <a:t>10.10.2018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84EEEE7-A11F-45F2-B269-B337C39C92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802301A-7FAF-4494-BD64-C461911E02EF}" type="datetimeFigureOut">
              <a:rPr lang="ru-RU" smtClean="0"/>
              <a:pPr/>
              <a:t>10.10.2018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84EEEE7-A11F-45F2-B269-B337C39C92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802301A-7FAF-4494-BD64-C461911E02EF}" type="datetimeFigureOut">
              <a:rPr lang="ru-RU" smtClean="0"/>
              <a:pPr/>
              <a:t>10.10.2018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84EEEE7-A11F-45F2-B269-B337C39C926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gi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2327616"/>
            <a:ext cx="9144000" cy="122237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Проектная деятельность как форма эффективного сотрудничества с родителями</a:t>
            </a:r>
            <a:r>
              <a:rPr lang="ru-RU" sz="3100" i="1" dirty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sz="3100" i="1" dirty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FF0000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dirty="0">
                <a:solidFill>
                  <a:srgbClr val="FF0000"/>
                </a:solidFill>
                <a:effectLst/>
                <a:latin typeface="Times New Roman"/>
                <a:ea typeface="Calibri"/>
                <a:cs typeface="Times New Roman"/>
              </a:rPr>
              <a:t>(</a:t>
            </a:r>
            <a:r>
              <a:rPr lang="ru-RU" sz="2000" dirty="0" smtClean="0">
                <a:solidFill>
                  <a:srgbClr val="FF0000"/>
                </a:solidFill>
                <a:effectLst/>
                <a:latin typeface="Times New Roman"/>
                <a:ea typeface="Calibri"/>
                <a:cs typeface="Times New Roman"/>
              </a:rPr>
              <a:t>семинар для педагогов)</a:t>
            </a:r>
            <a:r>
              <a:rPr lang="ru-RU" sz="16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1600" dirty="0">
                <a:effectLst/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419872" y="6237312"/>
            <a:ext cx="27485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п. Юганская - Обь. 2018 г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188640"/>
            <a:ext cx="8028384" cy="674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800"/>
              </a:spcAft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Нефтеюганское районное муниципальное общеобразовательное бюджетное учреждение "Обь-Юганская средняя общеобразовательная школа "</a:t>
            </a:r>
            <a:endParaRPr lang="ru-RU" sz="16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660232" y="5229200"/>
            <a:ext cx="20162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Подготовила</a:t>
            </a:r>
            <a:endParaRPr lang="ru-RU" b="1" i="1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b="1" i="1" dirty="0" smtClean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Воспитатель: </a:t>
            </a:r>
          </a:p>
          <a:p>
            <a:r>
              <a:rPr lang="ru-RU" b="1" i="1" dirty="0" smtClean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Каримова </a:t>
            </a:r>
            <a:r>
              <a:rPr lang="ru-RU" b="1" i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А.В.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2576036"/>
            <a:ext cx="2148035" cy="214803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3529863"/>
            <a:ext cx="3024336" cy="2393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09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052736"/>
            <a:ext cx="741682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Если педагог </a:t>
            </a:r>
            <a:r>
              <a:rPr lang="ru-RU" sz="2400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это цвет, то какой?</a:t>
            </a:r>
            <a:br>
              <a:rPr lang="ru-RU" sz="2400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Если педагог </a:t>
            </a:r>
            <a:r>
              <a:rPr lang="ru-RU" sz="2400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это геометрическая фигура, то какая?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Если педагог </a:t>
            </a:r>
            <a:r>
              <a:rPr lang="ru-RU" sz="2400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это настроение, то какое?</a:t>
            </a:r>
            <a:br>
              <a:rPr lang="ru-RU" sz="2400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Если представить, что педагог </a:t>
            </a:r>
            <a:r>
              <a:rPr lang="ru-RU" sz="2400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это сказочный герой, то кто?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Если время года, </a:t>
            </a:r>
            <a:r>
              <a:rPr lang="ru-RU" sz="2400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то какое?</a:t>
            </a:r>
            <a:br>
              <a:rPr lang="ru-RU" sz="2400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Если педагог </a:t>
            </a:r>
            <a:r>
              <a:rPr lang="ru-RU" sz="2400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это вид спорта, то какой?</a:t>
            </a:r>
            <a:br>
              <a:rPr lang="ru-RU" sz="2400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Если педагог </a:t>
            </a:r>
            <a:r>
              <a:rPr lang="ru-RU" sz="2400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это цветок, то это…</a:t>
            </a:r>
            <a:br>
              <a:rPr lang="ru-RU" sz="2400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Если педагог </a:t>
            </a:r>
            <a:r>
              <a:rPr lang="ru-RU" sz="2400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это драгоценный камень, то какой?</a:t>
            </a:r>
            <a:br>
              <a:rPr lang="ru-RU" sz="2400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Если педагог </a:t>
            </a:r>
            <a:r>
              <a:rPr lang="ru-RU" sz="2400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игра, то какая?</a:t>
            </a:r>
            <a:br>
              <a:rPr lang="ru-RU" sz="2400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Если педагог </a:t>
            </a:r>
            <a:r>
              <a:rPr lang="ru-RU" sz="2400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это планета?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59832" y="332656"/>
            <a:ext cx="25658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«Ассоциации». 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586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974260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ru-RU" sz="2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Вам </a:t>
            </a:r>
            <a:r>
              <a:rPr lang="ru-RU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необходимо расшифровать слово «Без этого не может быть самого проекта» </a:t>
            </a:r>
            <a:endParaRPr lang="ru-RU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618461" y="332656"/>
            <a:ext cx="2574423" cy="7294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180340" algn="ctr"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Блиц-игра</a:t>
            </a:r>
            <a:endParaRPr lang="ru-RU" sz="36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12160" y="1052735"/>
            <a:ext cx="15659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(проблема)</a:t>
            </a:r>
            <a:br>
              <a:rPr lang="ru-RU" sz="20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2036746"/>
            <a:ext cx="864096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ru-RU" sz="2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</a:t>
            </a:r>
            <a:r>
              <a:rPr lang="ru-RU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каждую букву </a:t>
            </a:r>
            <a:r>
              <a:rPr lang="ru-RU" sz="2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слова </a:t>
            </a:r>
            <a:r>
              <a:rPr lang="ru-RU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(ДРУЖБА)</a:t>
            </a:r>
            <a:br>
              <a:rPr lang="ru-RU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течение 3 минут необходимо подобрать слова, которые имеют отношение к проектной деятельности</a:t>
            </a:r>
            <a:r>
              <a:rPr lang="ru-RU" sz="2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34490" y="3113186"/>
            <a:ext cx="3914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3672851"/>
            <a:ext cx="3481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52370" y="4187736"/>
            <a:ext cx="3529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17906" y="4680238"/>
            <a:ext cx="4411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52370" y="5262286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55328" y="5754788"/>
            <a:ext cx="3706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943076" y="3135290"/>
            <a:ext cx="70288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дети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715424" y="3719017"/>
            <a:ext cx="21451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реализация, риск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943076" y="4202008"/>
            <a:ext cx="79502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успех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754562" y="4680238"/>
            <a:ext cx="122168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желание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768248" y="5272127"/>
            <a:ext cx="12099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будущее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749849" y="5787559"/>
            <a:ext cx="12344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алгоритм</a:t>
            </a:r>
            <a:endParaRPr lang="ru-RU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775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04664"/>
            <a:ext cx="4104456" cy="928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 smtClean="0">
                <a:solidFill>
                  <a:srgbClr val="C00000"/>
                </a:solidFill>
                <a:latin typeface="Calibri" panose="020F0502020204030204" pitchFamily="34" charset="0"/>
                <a:ea typeface="Times New Roman"/>
                <a:cs typeface="Times New Roman"/>
              </a:rPr>
              <a:t>3. </a:t>
            </a:r>
            <a:r>
              <a:rPr lang="ru-RU" sz="2000" dirty="0" smtClean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Что </a:t>
            </a:r>
            <a:r>
              <a:rPr lang="ru-RU" sz="2000" dirty="0" smtClean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такое «сотрудничество»? 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 smtClean="0">
                <a:solidFill>
                  <a:schemeClr val="tx2"/>
                </a:solidFill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                                                                    </a:t>
            </a:r>
            <a:endParaRPr lang="ru-RU" sz="2000" b="1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15616" y="868893"/>
            <a:ext cx="56166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tx2"/>
                </a:solidFill>
                <a:latin typeface="Calibri" panose="020F0502020204030204" pitchFamily="34" charset="0"/>
                <a:ea typeface="Times New Roman"/>
                <a:cs typeface="Times New Roman"/>
              </a:rPr>
              <a:t> </a:t>
            </a:r>
            <a:r>
              <a:rPr lang="ru-RU" sz="2000" i="1" dirty="0">
                <a:solidFill>
                  <a:srgbClr val="C00000"/>
                </a:solidFill>
                <a:latin typeface="Calibri" panose="020F0502020204030204" pitchFamily="34" charset="0"/>
                <a:ea typeface="Times New Roman"/>
                <a:cs typeface="Times New Roman"/>
              </a:rPr>
              <a:t>(участие в каком-либо общем деле; совместная деятельность</a:t>
            </a:r>
            <a:r>
              <a:rPr lang="ru-RU" sz="2000" i="1" dirty="0" smtClean="0">
                <a:solidFill>
                  <a:srgbClr val="C00000"/>
                </a:solidFill>
                <a:latin typeface="Calibri" panose="020F0502020204030204" pitchFamily="34" charset="0"/>
                <a:ea typeface="Times New Roman"/>
                <a:cs typeface="Times New Roman"/>
              </a:rPr>
              <a:t>, </a:t>
            </a:r>
            <a:r>
              <a:rPr lang="ru-RU" sz="2000" i="1" dirty="0">
                <a:solidFill>
                  <a:srgbClr val="C0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общение «на равных»</a:t>
            </a:r>
            <a:r>
              <a:rPr lang="ru-RU" sz="2000" i="1" dirty="0">
                <a:solidFill>
                  <a:srgbClr val="C00000"/>
                </a:solidFill>
                <a:latin typeface="Calibri" panose="020F0502020204030204" pitchFamily="34" charset="0"/>
                <a:ea typeface="Times New Roman"/>
                <a:cs typeface="Times New Roman"/>
              </a:rPr>
              <a:t>).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1856342"/>
            <a:ext cx="33264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Calibri" panose="020F0502020204030204" pitchFamily="34" charset="0"/>
                <a:ea typeface="Times New Roman"/>
                <a:cs typeface="Times New Roman"/>
              </a:rPr>
              <a:t>4. </a:t>
            </a:r>
            <a:r>
              <a:rPr lang="ru-RU" sz="2000" dirty="0" smtClean="0">
                <a:latin typeface="Calibri" panose="020F0502020204030204" pitchFamily="34" charset="0"/>
                <a:ea typeface="Times New Roman"/>
                <a:cs typeface="Times New Roman"/>
              </a:rPr>
              <a:t>Что такое «партнерство»?</a:t>
            </a:r>
            <a:endParaRPr lang="ru-RU" sz="2000" dirty="0">
              <a:latin typeface="Calibri" panose="020F0502020204030204" pitchFamily="34" charset="0"/>
              <a:ea typeface="Times New Roman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63688" y="2286849"/>
            <a:ext cx="684076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>
                <a:solidFill>
                  <a:srgbClr val="C00000"/>
                </a:solidFill>
                <a:latin typeface="Calibri" panose="020F0502020204030204" pitchFamily="34" charset="0"/>
                <a:ea typeface="Times New Roman"/>
                <a:cs typeface="Times New Roman"/>
              </a:rPr>
              <a:t>(</a:t>
            </a:r>
            <a:r>
              <a:rPr lang="ru-RU" sz="2000" i="1" dirty="0">
                <a:solidFill>
                  <a:srgbClr val="C0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взаимовыгодное конструктивное взаимодействие, характеризующееся «доверием, общими целями и ценностями, добровольностью и долговременностью отношений, а также признанием ответственности сторон за результат»).</a:t>
            </a:r>
            <a:endParaRPr lang="ru-RU" sz="20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8328" y="4010492"/>
            <a:ext cx="633670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5. </a:t>
            </a:r>
            <a:r>
              <a:rPr lang="ru-RU" sz="2000" dirty="0" smtClean="0">
                <a:latin typeface="Calibri" panose="020F0502020204030204" pitchFamily="34" charset="0"/>
                <a:ea typeface="Calibri"/>
                <a:cs typeface="Times New Roman"/>
              </a:rPr>
              <a:t>В </a:t>
            </a:r>
            <a:r>
              <a:rPr lang="ru-RU" sz="2000" dirty="0">
                <a:latin typeface="Calibri" panose="020F0502020204030204" pitchFamily="34" charset="0"/>
                <a:ea typeface="Calibri"/>
                <a:cs typeface="Times New Roman"/>
              </a:rPr>
              <a:t>соответствии с законом «Об образовании в РФ» одной из основных задач, стоящих перед детским дошкольным учреждением является: </a:t>
            </a:r>
            <a:endParaRPr lang="ru-RU" sz="2000" dirty="0">
              <a:latin typeface="Calibri" panose="020F050202020403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98068" y="4964218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i="1" dirty="0">
                <a:solidFill>
                  <a:srgbClr val="C0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(взаимодействие с семьей для обеспечения полноценного развития личности ребенка).</a:t>
            </a:r>
            <a:endParaRPr lang="ru-RU" sz="20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135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260648"/>
            <a:ext cx="63904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alibri" panose="020F0502020204030204" pitchFamily="34" charset="0"/>
                <a:ea typeface="Times New Roman"/>
                <a:cs typeface="Times New Roman"/>
              </a:rPr>
              <a:t>6. </a:t>
            </a:r>
            <a:r>
              <a:rPr lang="ru-RU" dirty="0" smtClean="0">
                <a:latin typeface="Calibri" panose="020F0502020204030204" pitchFamily="34" charset="0"/>
                <a:ea typeface="Times New Roman"/>
                <a:cs typeface="Times New Roman"/>
              </a:rPr>
              <a:t>Какой  </a:t>
            </a:r>
            <a:r>
              <a:rPr lang="ru-RU" dirty="0">
                <a:latin typeface="Calibri" panose="020F0502020204030204" pitchFamily="34" charset="0"/>
                <a:ea typeface="Times New Roman"/>
                <a:cs typeface="Times New Roman"/>
              </a:rPr>
              <a:t>нормативный документ определяет, что </a:t>
            </a:r>
            <a:r>
              <a:rPr lang="ru-RU" dirty="0">
                <a:latin typeface="Calibri" panose="020F0502020204030204" pitchFamily="34" charset="0"/>
                <a:ea typeface="Calibri"/>
                <a:cs typeface="Times New Roman"/>
              </a:rPr>
              <a:t>«Родители (законные представители) несовершеннолетних обучающихся имеют преимущественное право на обучение и воспитание детей перед всеми другими лицами. Они обязаны заложить основы физического, нравственного и интеллектуального развития личности ребенка»? 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03848" y="213285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solidFill>
                  <a:srgbClr val="C0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(</a:t>
            </a:r>
            <a:r>
              <a:rPr lang="ru-RU" i="1" dirty="0">
                <a:solidFill>
                  <a:srgbClr val="C0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ФЗ № 273 «Об образовании в РФ» ст.44, п.1)</a:t>
            </a:r>
            <a:endParaRPr lang="ru-RU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2779187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indent="180975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 smtClean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</a:t>
            </a:r>
            <a:r>
              <a:rPr lang="ru-RU" altLang="ru-RU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Одной </a:t>
            </a:r>
            <a:r>
              <a:rPr lang="ru-RU" altLang="ru-RU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 задач, на решение которых направлен стандарт, является: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331640" y="3547716"/>
            <a:ext cx="70567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180975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altLang="ru-RU" i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itchFamily="18" charset="0"/>
              </a:rPr>
              <a:t>обеспечение психолого-педагогической поддержки семьи и повышение компетентности родителей  в вопросах развития и образования, охраны и укрепления здоровья детей).</a:t>
            </a:r>
            <a:endParaRPr lang="ru-RU" altLang="ru-RU" dirty="0">
              <a:solidFill>
                <a:srgbClr val="C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140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6358" y="169729"/>
            <a:ext cx="55446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/>
                <a:cs typeface="Times New Roman" panose="02020603050405020304" pitchFamily="18" charset="0"/>
              </a:rPr>
              <a:t>8. </a:t>
            </a:r>
            <a:r>
              <a:rPr lang="ru-RU" sz="2000" dirty="0" smtClean="0">
                <a:latin typeface="Calibri" panose="020F0502020204030204" pitchFamily="34" charset="0"/>
                <a:ea typeface="Calibri"/>
                <a:cs typeface="Times New Roman" panose="02020603050405020304" pitchFamily="18" charset="0"/>
              </a:rPr>
              <a:t>Перечислите </a:t>
            </a:r>
            <a:r>
              <a:rPr lang="ru-RU" sz="2000" dirty="0">
                <a:latin typeface="Calibri" panose="020F0502020204030204" pitchFamily="34" charset="0"/>
                <a:ea typeface="Calibri"/>
                <a:cs typeface="Times New Roman" panose="02020603050405020304" pitchFamily="18" charset="0"/>
              </a:rPr>
              <a:t>формы работы с родителями. </a:t>
            </a:r>
            <a:endParaRPr lang="ru-RU" sz="2000" dirty="0">
              <a:latin typeface="Calibri" panose="020F0502020204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23070" y="627995"/>
            <a:ext cx="784887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>
                <a:solidFill>
                  <a:srgbClr val="C00000"/>
                </a:solidFill>
                <a:latin typeface="Calibri" panose="020F0502020204030204" pitchFamily="34" charset="0"/>
                <a:ea typeface="Calibri"/>
                <a:cs typeface="Times New Roman" panose="02020603050405020304" pitchFamily="18" charset="0"/>
              </a:rPr>
              <a:t>(педагогическая гостиная; консультации, беседы;  открытые мероприятия; дни открытых дверей; родительские собрания; семинары-практикумы; мастер-классы; родительские клубы; смотры, конкурсы, выставки; папки-передвижки, памятки, буклеты; обобщение опыта семейного воспитания и др.)</a:t>
            </a:r>
            <a:endParaRPr lang="ru-RU" sz="2000" dirty="0">
              <a:solidFill>
                <a:srgbClr val="C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6637" y="2322425"/>
            <a:ext cx="72834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9. </a:t>
            </a:r>
            <a:r>
              <a:rPr lang="ru-RU" sz="2000" dirty="0" smtClean="0">
                <a:latin typeface="Calibri" panose="020F0502020204030204" pitchFamily="34" charset="0"/>
                <a:ea typeface="Calibri"/>
                <a:cs typeface="Times New Roman"/>
              </a:rPr>
              <a:t>Как </a:t>
            </a:r>
            <a:r>
              <a:rPr lang="ru-RU" sz="2000" dirty="0">
                <a:latin typeface="Calibri" panose="020F0502020204030204" pitchFamily="34" charset="0"/>
                <a:ea typeface="Calibri"/>
                <a:cs typeface="Times New Roman"/>
              </a:rPr>
              <a:t>классифицируются проекты, используемые </a:t>
            </a:r>
            <a:r>
              <a:rPr lang="ru-RU" sz="2000" dirty="0" smtClean="0">
                <a:latin typeface="Calibri" panose="020F0502020204030204" pitchFamily="34" charset="0"/>
                <a:ea typeface="Calibri"/>
                <a:cs typeface="Times New Roman"/>
              </a:rPr>
              <a:t>в ДОУ?</a:t>
            </a:r>
            <a:endParaRPr lang="ru-RU" sz="2000" dirty="0">
              <a:latin typeface="Calibri" panose="020F050202020403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23070" y="2755312"/>
            <a:ext cx="73448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>
                <a:solidFill>
                  <a:srgbClr val="C0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(</a:t>
            </a:r>
            <a:r>
              <a:rPr lang="ru-RU" sz="2000" i="1" dirty="0">
                <a:solidFill>
                  <a:srgbClr val="C00000"/>
                </a:solidFill>
                <a:latin typeface="Calibri" panose="020F0502020204030204" pitchFamily="34" charset="0"/>
                <a:ea typeface="Times New Roman"/>
                <a:cs typeface="Times New Roman"/>
              </a:rPr>
              <a:t>по составу участников; </a:t>
            </a:r>
            <a:r>
              <a:rPr lang="ru-RU" sz="2000" i="1" dirty="0" smtClean="0">
                <a:solidFill>
                  <a:srgbClr val="C00000"/>
                </a:solidFill>
                <a:latin typeface="Calibri" panose="020F0502020204030204" pitchFamily="34" charset="0"/>
                <a:ea typeface="Times New Roman"/>
                <a:cs typeface="Times New Roman"/>
              </a:rPr>
              <a:t> по </a:t>
            </a:r>
            <a:r>
              <a:rPr lang="ru-RU" sz="2000" i="1" dirty="0">
                <a:solidFill>
                  <a:srgbClr val="C00000"/>
                </a:solidFill>
                <a:latin typeface="Calibri" panose="020F0502020204030204" pitchFamily="34" charset="0"/>
                <a:ea typeface="Times New Roman"/>
                <a:cs typeface="Times New Roman"/>
              </a:rPr>
              <a:t>срокам реализации; </a:t>
            </a:r>
            <a:r>
              <a:rPr lang="ru-RU" sz="2000" i="1" dirty="0" smtClean="0">
                <a:solidFill>
                  <a:srgbClr val="C00000"/>
                </a:solidFill>
                <a:latin typeface="Calibri" panose="020F0502020204030204" pitchFamily="34" charset="0"/>
                <a:ea typeface="Times New Roman"/>
                <a:cs typeface="Times New Roman"/>
              </a:rPr>
              <a:t> по </a:t>
            </a:r>
            <a:r>
              <a:rPr lang="ru-RU" sz="2000" i="1" dirty="0">
                <a:solidFill>
                  <a:srgbClr val="C00000"/>
                </a:solidFill>
                <a:latin typeface="Calibri" panose="020F0502020204030204" pitchFamily="34" charset="0"/>
                <a:ea typeface="Times New Roman"/>
                <a:cs typeface="Times New Roman"/>
              </a:rPr>
              <a:t>целевой </a:t>
            </a:r>
            <a:r>
              <a:rPr lang="ru-RU" sz="2000" i="1" dirty="0" smtClean="0">
                <a:solidFill>
                  <a:srgbClr val="C00000"/>
                </a:solidFill>
                <a:latin typeface="Calibri" panose="020F0502020204030204" pitchFamily="34" charset="0"/>
                <a:ea typeface="Times New Roman"/>
                <a:cs typeface="Times New Roman"/>
              </a:rPr>
              <a:t>установке; по </a:t>
            </a:r>
            <a:r>
              <a:rPr lang="ru-RU" sz="2000" i="1" dirty="0">
                <a:solidFill>
                  <a:srgbClr val="C00000"/>
                </a:solidFill>
                <a:latin typeface="Calibri" panose="020F0502020204030204" pitchFamily="34" charset="0"/>
                <a:ea typeface="Times New Roman"/>
                <a:cs typeface="Times New Roman"/>
              </a:rPr>
              <a:t>тематике).</a:t>
            </a:r>
            <a:endParaRPr lang="ru-RU" sz="20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84920" y="3574755"/>
            <a:ext cx="339355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Calibri" panose="020F0502020204030204" pitchFamily="34" charset="0"/>
                <a:ea typeface="Times New Roman"/>
                <a:cs typeface="Times New Roman"/>
              </a:rPr>
              <a:t>10. </a:t>
            </a:r>
            <a:r>
              <a:rPr lang="ru-RU" sz="2000" dirty="0" smtClean="0">
                <a:latin typeface="Calibri" panose="020F0502020204030204" pitchFamily="34" charset="0"/>
                <a:ea typeface="Times New Roman"/>
                <a:cs typeface="Times New Roman"/>
              </a:rPr>
              <a:t>Назовите </a:t>
            </a:r>
            <a:r>
              <a:rPr lang="ru-RU" sz="2000" dirty="0">
                <a:latin typeface="Calibri" panose="020F0502020204030204" pitchFamily="34" charset="0"/>
                <a:ea typeface="Times New Roman"/>
                <a:cs typeface="Times New Roman"/>
              </a:rPr>
              <a:t>виды проектов.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26406" y="3985543"/>
            <a:ext cx="7976244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i="1" dirty="0">
                <a:solidFill>
                  <a:srgbClr val="C0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(</a:t>
            </a:r>
            <a:r>
              <a:rPr lang="ru-RU" sz="2000" i="1" dirty="0" err="1">
                <a:solidFill>
                  <a:srgbClr val="C00000"/>
                </a:solidFill>
                <a:latin typeface="Calibri" panose="020F0502020204030204" pitchFamily="34" charset="0"/>
                <a:ea typeface="Times New Roman"/>
                <a:cs typeface="Times New Roman"/>
              </a:rPr>
              <a:t>исследовательско</a:t>
            </a:r>
            <a:r>
              <a:rPr lang="ru-RU" sz="2000" i="1" dirty="0">
                <a:solidFill>
                  <a:srgbClr val="C00000"/>
                </a:solidFill>
                <a:latin typeface="Calibri" panose="020F0502020204030204" pitchFamily="34" charset="0"/>
                <a:ea typeface="Times New Roman"/>
                <a:cs typeface="Times New Roman"/>
              </a:rPr>
              <a:t> - </a:t>
            </a:r>
            <a:r>
              <a:rPr lang="ru-RU" sz="2000" i="1" dirty="0" smtClean="0">
                <a:solidFill>
                  <a:srgbClr val="C00000"/>
                </a:solidFill>
                <a:latin typeface="Calibri" panose="020F0502020204030204" pitchFamily="34" charset="0"/>
                <a:ea typeface="Times New Roman"/>
                <a:cs typeface="Times New Roman"/>
              </a:rPr>
              <a:t>творческие;</a:t>
            </a:r>
            <a:r>
              <a:rPr lang="ru-RU" sz="2000" dirty="0" smtClean="0">
                <a:solidFill>
                  <a:srgbClr val="C00000"/>
                </a:solidFill>
                <a:latin typeface="Calibri" panose="020F0502020204030204" pitchFamily="34" charset="0"/>
                <a:ea typeface="Times New Roman"/>
                <a:cs typeface="Times New Roman"/>
              </a:rPr>
              <a:t> </a:t>
            </a:r>
            <a:r>
              <a:rPr lang="ru-RU" sz="2000" i="1" dirty="0" smtClean="0">
                <a:solidFill>
                  <a:srgbClr val="C00000"/>
                </a:solidFill>
                <a:latin typeface="Calibri" panose="020F0502020204030204" pitchFamily="34" charset="0"/>
                <a:ea typeface="Times New Roman"/>
                <a:cs typeface="Times New Roman"/>
              </a:rPr>
              <a:t>ролевые</a:t>
            </a:r>
            <a:r>
              <a:rPr lang="ru-RU" sz="2000" i="1" dirty="0">
                <a:solidFill>
                  <a:srgbClr val="C00000"/>
                </a:solidFill>
                <a:latin typeface="Calibri" panose="020F0502020204030204" pitchFamily="34" charset="0"/>
                <a:ea typeface="Times New Roman"/>
                <a:cs typeface="Times New Roman"/>
              </a:rPr>
              <a:t>, игровые;                      </a:t>
            </a:r>
            <a:r>
              <a:rPr lang="ru-RU" sz="2000" i="1" dirty="0" smtClean="0">
                <a:solidFill>
                  <a:srgbClr val="C00000"/>
                </a:solidFill>
                <a:latin typeface="Calibri" panose="020F0502020204030204" pitchFamily="34" charset="0"/>
                <a:ea typeface="Times New Roman"/>
                <a:cs typeface="Times New Roman"/>
              </a:rPr>
              <a:t>информационно </a:t>
            </a:r>
            <a:r>
              <a:rPr lang="ru-RU" sz="2000" i="1" dirty="0">
                <a:solidFill>
                  <a:srgbClr val="C00000"/>
                </a:solidFill>
                <a:latin typeface="Calibri" panose="020F0502020204030204" pitchFamily="34" charset="0"/>
                <a:ea typeface="Times New Roman"/>
                <a:cs typeface="Times New Roman"/>
              </a:rPr>
              <a:t>- практико-ориентированные; </a:t>
            </a:r>
            <a:r>
              <a:rPr lang="ru-RU" sz="2000" i="1" dirty="0" smtClean="0">
                <a:solidFill>
                  <a:srgbClr val="C00000"/>
                </a:solidFill>
                <a:latin typeface="Calibri" panose="020F0502020204030204" pitchFamily="34" charset="0"/>
                <a:ea typeface="Times New Roman"/>
                <a:cs typeface="Times New Roman"/>
              </a:rPr>
              <a:t>творческие</a:t>
            </a:r>
            <a:r>
              <a:rPr lang="ru-RU" sz="2000" i="1" dirty="0">
                <a:solidFill>
                  <a:srgbClr val="C00000"/>
                </a:solidFill>
                <a:latin typeface="Calibri" panose="020F0502020204030204" pitchFamily="34" charset="0"/>
                <a:ea typeface="Times New Roman"/>
                <a:cs typeface="Times New Roman"/>
              </a:rPr>
              <a:t>).</a:t>
            </a:r>
            <a:endParaRPr lang="ru-RU" sz="2000" dirty="0">
              <a:solidFill>
                <a:srgbClr val="C00000"/>
              </a:solidFill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39552" y="4782218"/>
            <a:ext cx="30830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alibri" panose="020F0502020204030204" pitchFamily="34" charset="0"/>
                <a:ea typeface="Times New Roman"/>
                <a:cs typeface="Times New Roman"/>
              </a:rPr>
              <a:t>11. </a:t>
            </a:r>
            <a:r>
              <a:rPr lang="ru-RU" dirty="0" smtClean="0">
                <a:latin typeface="Calibri" panose="020F0502020204030204" pitchFamily="34" charset="0"/>
                <a:ea typeface="Times New Roman"/>
                <a:cs typeface="Times New Roman"/>
              </a:rPr>
              <a:t>Назовите </a:t>
            </a:r>
            <a:r>
              <a:rPr lang="ru-RU" dirty="0">
                <a:latin typeface="Calibri" panose="020F0502020204030204" pitchFamily="34" charset="0"/>
                <a:ea typeface="Times New Roman"/>
                <a:cs typeface="Times New Roman"/>
              </a:rPr>
              <a:t>виды проектов. 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64618" y="5235443"/>
            <a:ext cx="64891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>
                <a:solidFill>
                  <a:srgbClr val="C00000"/>
                </a:solidFill>
                <a:latin typeface="Calibri" panose="020F0502020204030204" pitchFamily="34" charset="0"/>
                <a:ea typeface="Times New Roman"/>
                <a:cs typeface="Times New Roman"/>
              </a:rPr>
              <a:t>(межгрупповые; </a:t>
            </a:r>
            <a:r>
              <a:rPr lang="ru-RU" sz="2000" i="1" dirty="0" smtClean="0">
                <a:solidFill>
                  <a:srgbClr val="C00000"/>
                </a:solidFill>
                <a:latin typeface="Calibri" panose="020F0502020204030204" pitchFamily="34" charset="0"/>
                <a:ea typeface="Times New Roman"/>
                <a:cs typeface="Times New Roman"/>
              </a:rPr>
              <a:t>групповые</a:t>
            </a:r>
            <a:r>
              <a:rPr lang="ru-RU" sz="2000" i="1" dirty="0">
                <a:solidFill>
                  <a:srgbClr val="C00000"/>
                </a:solidFill>
                <a:latin typeface="Calibri" panose="020F0502020204030204" pitchFamily="34" charset="0"/>
                <a:ea typeface="Times New Roman"/>
                <a:cs typeface="Times New Roman"/>
              </a:rPr>
              <a:t>; </a:t>
            </a:r>
            <a:r>
              <a:rPr lang="ru-RU" sz="2000" i="1" dirty="0" smtClean="0">
                <a:solidFill>
                  <a:srgbClr val="C00000"/>
                </a:solidFill>
                <a:latin typeface="Calibri" panose="020F0502020204030204" pitchFamily="34" charset="0"/>
                <a:ea typeface="Times New Roman"/>
                <a:cs typeface="Times New Roman"/>
              </a:rPr>
              <a:t>индивидуальные</a:t>
            </a:r>
            <a:r>
              <a:rPr lang="ru-RU" sz="2000" i="1" dirty="0">
                <a:solidFill>
                  <a:srgbClr val="C00000"/>
                </a:solidFill>
                <a:latin typeface="Calibri" panose="020F0502020204030204" pitchFamily="34" charset="0"/>
                <a:ea typeface="Times New Roman"/>
                <a:cs typeface="Times New Roman"/>
              </a:rPr>
              <a:t>;  </a:t>
            </a:r>
            <a:r>
              <a:rPr lang="ru-RU" sz="2000" i="1" dirty="0" smtClean="0">
                <a:solidFill>
                  <a:srgbClr val="C00000"/>
                </a:solidFill>
                <a:latin typeface="Calibri" panose="020F0502020204030204" pitchFamily="34" charset="0"/>
                <a:ea typeface="Times New Roman"/>
                <a:cs typeface="Times New Roman"/>
              </a:rPr>
              <a:t>комплексные</a:t>
            </a:r>
            <a:r>
              <a:rPr lang="ru-RU" sz="2000" i="1" dirty="0">
                <a:solidFill>
                  <a:srgbClr val="C00000"/>
                </a:solidFill>
                <a:latin typeface="Calibri" panose="020F0502020204030204" pitchFamily="34" charset="0"/>
                <a:ea typeface="Times New Roman"/>
                <a:cs typeface="Times New Roman"/>
              </a:rPr>
              <a:t>).</a:t>
            </a:r>
            <a:endParaRPr lang="ru-RU" sz="20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8266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404664"/>
            <a:ext cx="61744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Calibri" panose="020F0502020204030204" pitchFamily="34" charset="0"/>
                <a:ea typeface="Times New Roman"/>
              </a:rPr>
              <a:t>12. </a:t>
            </a:r>
            <a:r>
              <a:rPr lang="ru-RU" sz="2000" dirty="0" smtClean="0">
                <a:latin typeface="Calibri" panose="020F0502020204030204" pitchFamily="34" charset="0"/>
                <a:ea typeface="Times New Roman"/>
              </a:rPr>
              <a:t>Каким</a:t>
            </a:r>
            <a:r>
              <a:rPr lang="ru-RU" sz="2000" dirty="0">
                <a:latin typeface="Calibri" panose="020F0502020204030204" pitchFamily="34" charset="0"/>
                <a:ea typeface="Times New Roman"/>
              </a:rPr>
              <a:t>, по вашему мнению, должен быть результат использования  совместной с родителями проектной деятельности?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40904" y="1327994"/>
            <a:ext cx="789153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>
                <a:solidFill>
                  <a:srgbClr val="C00000"/>
                </a:solidFill>
                <a:latin typeface="Calibri" panose="020F0502020204030204" pitchFamily="34" charset="0"/>
                <a:ea typeface="Times New Roman"/>
              </a:rPr>
              <a:t>(повышение уровня педагогической компетентности родителей в вопросах воспитания и развития дошкольников посредством информационной и дидактической поддержки семьи; формирование мотивации родителей к систематическому сотрудничеству с педагогическим коллективом ДОУ, а также  участию в образовательном процессе ДОУ; установление единства стремлений и взглядов на процесс воспитания  и обучения дошкольников между детским  садом, семьей и школой, открытость и доступность деятельности ДОУ для родителей и общественности).</a:t>
            </a:r>
            <a:endParaRPr lang="ru-RU" sz="20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694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3120" y="116632"/>
            <a:ext cx="2232248" cy="435288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40" y="2132856"/>
            <a:ext cx="3672408" cy="4113097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758472" y="1116705"/>
            <a:ext cx="2904128" cy="5480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180340" algn="ctr">
              <a:lnSpc>
                <a:spcPct val="115000"/>
              </a:lnSpc>
              <a:spcAft>
                <a:spcPts val="1000"/>
              </a:spcAft>
            </a:pPr>
            <a:r>
              <a:rPr lang="ru-RU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МОЛОДЦЫ !!!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059832" y="5013176"/>
            <a:ext cx="5205536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ctr">
              <a:lnSpc>
                <a:spcPct val="115000"/>
              </a:lnSpc>
              <a:spcAft>
                <a:spcPts val="1000"/>
              </a:spcAft>
            </a:pPr>
            <a:r>
              <a:rPr lang="ru-RU" sz="2800" b="1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 настоящие знатоки проектного метода</a:t>
            </a:r>
            <a:endParaRPr lang="ru-RU" sz="2800" i="1" dirty="0">
              <a:solidFill>
                <a:srgbClr val="00B0F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6368" y="2024304"/>
            <a:ext cx="2271210" cy="244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79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268760"/>
            <a:ext cx="8136904" cy="19195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180340" algn="ctr">
              <a:lnSpc>
                <a:spcPct val="115000"/>
              </a:lnSpc>
              <a:spcAft>
                <a:spcPts val="1000"/>
              </a:spcAft>
            </a:pPr>
            <a:r>
              <a:rPr lang="ru-RU" sz="48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Calibri"/>
                <a:cs typeface="Times New Roman"/>
              </a:rPr>
              <a:t>Всем спасибо</a:t>
            </a:r>
            <a:r>
              <a:rPr lang="ru-RU" sz="4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Calibri"/>
                <a:cs typeface="Times New Roman"/>
              </a:rPr>
              <a:t>!</a:t>
            </a:r>
            <a:endParaRPr lang="ru-RU" sz="4800" dirty="0">
              <a:solidFill>
                <a:schemeClr val="accent1"/>
              </a:solidFill>
              <a:latin typeface="Monotype Corsiva" panose="03010101010201010101" pitchFamily="66" charset="0"/>
              <a:ea typeface="Calibri"/>
              <a:cs typeface="Times New Roman"/>
            </a:endParaRPr>
          </a:p>
          <a:p>
            <a:pPr lvl="0" indent="180340" algn="ctr">
              <a:lnSpc>
                <a:spcPct val="115000"/>
              </a:lnSpc>
              <a:spcAft>
                <a:spcPts val="1000"/>
              </a:spcAft>
            </a:pPr>
            <a:r>
              <a:rPr lang="ru-RU" sz="48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Calibri"/>
                <a:cs typeface="Times New Roman"/>
              </a:rPr>
              <a:t>Удачи и успехов в работе!</a:t>
            </a:r>
          </a:p>
        </p:txBody>
      </p:sp>
      <p:pic>
        <p:nvPicPr>
          <p:cNvPr id="3" name="Picture 7" descr="3995cd09d0c020d00c6bc6c63b150d5e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789040"/>
            <a:ext cx="3328988" cy="2389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106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43306" y="285728"/>
            <a:ext cx="4786314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solidFill>
                  <a:schemeClr val="tx2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b="1" dirty="0" smtClean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«</a:t>
            </a:r>
            <a:r>
              <a:rPr lang="ru-RU" b="1" i="1" dirty="0" smtClean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Только вместе с родителями, общими усилиями, педагоги могут дать детям большое человеческое счастье»</a:t>
            </a:r>
            <a:r>
              <a:rPr lang="ru-RU" b="1" dirty="0" smtClean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                                                                                                                   (В. А. Сухомлинский)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1643050"/>
            <a:ext cx="79208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effectLst/>
                <a:latin typeface="Times New Roman"/>
                <a:ea typeface="Times New Roman"/>
              </a:rPr>
              <a:t>  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Одной  из задач по решению проблемы взаимодействия с семьями воспитанников является внедрение эффективных </a:t>
            </a:r>
            <a:r>
              <a:rPr lang="ru-RU" sz="2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технологий сотрудничества 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с родителями в практику социально-делового и психолого-педагогического партнерства.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85786" y="3714752"/>
            <a:ext cx="7848872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>
              <a:lnSpc>
                <a:spcPct val="115000"/>
              </a:lnSpc>
            </a:pPr>
            <a:r>
              <a:rPr lang="ru-RU" sz="2400" dirty="0" smtClean="0">
                <a:effectLst/>
                <a:latin typeface="Times New Roman"/>
                <a:ea typeface="Times New Roman"/>
              </a:rPr>
              <a:t>В современных исследованиях под партнерством понимают </a:t>
            </a:r>
            <a:r>
              <a:rPr lang="ru-RU" sz="2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взаимовыгодное конструктивное взаимодействие</a:t>
            </a:r>
            <a:r>
              <a:rPr lang="ru-RU" sz="2400" dirty="0" smtClean="0">
                <a:solidFill>
                  <a:schemeClr val="tx2"/>
                </a:solidFill>
                <a:effectLst/>
                <a:latin typeface="Times New Roman"/>
                <a:ea typeface="Times New Roman"/>
              </a:rPr>
              <a:t>, 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характеризующееся «доверием, общими целями и ценностями, добровольностью и долговременностью отношений, а также признанием ответственности сторон за результат».</a:t>
            </a:r>
            <a:endParaRPr lang="ru-RU" sz="24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7392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357166"/>
            <a:ext cx="770485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tx2"/>
                </a:solidFill>
                <a:latin typeface="Times New Roman"/>
                <a:ea typeface="Times New Roman"/>
              </a:rPr>
              <a:t>   </a:t>
            </a:r>
            <a:r>
              <a:rPr lang="ru-RU" sz="2400" dirty="0" smtClean="0">
                <a:latin typeface="Times New Roman"/>
                <a:ea typeface="Times New Roman"/>
              </a:rPr>
              <a:t>Д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ейственной формой повышения воспитательной культуры родителей и модернизацией информационно-просветительской функции сотрудничества может считаться один из методов активного обучения —</a:t>
            </a:r>
            <a:r>
              <a:rPr lang="ru-RU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 </a:t>
            </a:r>
            <a:r>
              <a:rPr lang="ru-RU" sz="2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метод проектов.</a:t>
            </a:r>
            <a:r>
              <a:rPr lang="ru-RU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 </a:t>
            </a:r>
            <a:endParaRPr lang="ru-RU" sz="24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2285992"/>
            <a:ext cx="8352928" cy="39940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Что представляет собой метод проектов?</a:t>
            </a:r>
            <a:endParaRPr lang="ru-RU" sz="2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Calibri"/>
              <a:cs typeface="Times New Roman"/>
            </a:endParaRPr>
          </a:p>
          <a:p>
            <a:pPr indent="180340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 smtClean="0">
                <a:effectLst/>
                <a:latin typeface="Times New Roman"/>
                <a:ea typeface="Times New Roman"/>
                <a:cs typeface="Times New Roman"/>
              </a:rPr>
              <a:t>Это метод обучения, способствующий развитию самостоятельности мышления, помогающий ребёнку сформировать уверенность в собственных возможностях. </a:t>
            </a:r>
          </a:p>
          <a:p>
            <a:pPr indent="180340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 smtClean="0">
                <a:effectLst/>
                <a:latin typeface="Times New Roman"/>
                <a:ea typeface="Times New Roman"/>
                <a:cs typeface="Times New Roman"/>
              </a:rPr>
              <a:t>Это обучение через поисково-познавательную деятельность, которая направлена на результат, который получается при решении какой-либо проблемы. </a:t>
            </a:r>
          </a:p>
          <a:p>
            <a:pPr indent="180340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 smtClean="0">
                <a:effectLst/>
                <a:latin typeface="Times New Roman"/>
                <a:ea typeface="Times New Roman"/>
                <a:cs typeface="Times New Roman"/>
              </a:rPr>
              <a:t>В основе каждого проекта лежит какая-нибудь проблема. Ведь темы проектов рождаются именно из интересов детей. Для метода проектов характерна групповая деятельность.</a:t>
            </a:r>
            <a:endParaRPr lang="ru-RU" sz="2000" b="1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82687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88640"/>
            <a:ext cx="8424935" cy="23217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Таким образом, </a:t>
            </a:r>
            <a:r>
              <a:rPr lang="ru-RU" sz="2000" dirty="0" smtClean="0">
                <a:effectLst/>
                <a:latin typeface="Times New Roman"/>
                <a:ea typeface="Times New Roman"/>
                <a:cs typeface="Times New Roman"/>
              </a:rPr>
              <a:t>метод проектов становится способом организации педагогического процесса, основанного на взаимодействии педагога, родителей и воспитанников между собой и окружающей средой.</a:t>
            </a:r>
          </a:p>
          <a:p>
            <a:pPr indent="180340"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 С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овместная проектная деятельность способствует сплочению коллектива родителей. Совместное выполнение какого-нибудь замысла ребёнка и его родителей укрепляет детско-родительские отношения.</a:t>
            </a:r>
            <a:endParaRPr lang="ru-RU" sz="20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4941168"/>
            <a:ext cx="750099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/>
                <a:ea typeface="Times New Roman"/>
              </a:rPr>
              <a:t>Проектная деятельность всегда должна приводить к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конечному результату</a:t>
            </a:r>
            <a:r>
              <a:rPr lang="ru-RU" sz="2000" dirty="0" smtClean="0">
                <a:latin typeface="Times New Roman"/>
                <a:ea typeface="Times New Roman"/>
              </a:rPr>
              <a:t>, а именно к публичному представлению </a:t>
            </a:r>
            <a:r>
              <a:rPr lang="ru-RU" sz="2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продукта проектной деятельности</a:t>
            </a:r>
            <a:r>
              <a:rPr lang="ru-RU" sz="2000" dirty="0" smtClean="0">
                <a:solidFill>
                  <a:schemeClr val="tx2"/>
                </a:solidFill>
                <a:latin typeface="Times New Roman"/>
                <a:ea typeface="Times New Roman"/>
              </a:rPr>
              <a:t>. 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2694399"/>
            <a:ext cx="794785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Особенностью проектной деятельности в дошкольной системе образования является то, что ребенок еще не может самостоятельно найти противоречия в окружающем, сформулировать проблему, определить цель (замысел). Поэтому в воспитательно-образовательном процессе ДОУ проектная деятельность носит характер сотрудничества, в котором принимают участие дети и педагоги ДОУ, а также родители. </a:t>
            </a:r>
            <a:b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49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04664"/>
            <a:ext cx="8208912" cy="4090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Достичь высокого качества образования воспитанников, полностью удовлетворить запросы родителей и интересы детей, создать для ребенка </a:t>
            </a:r>
            <a:r>
              <a:rPr lang="ru-RU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единое образовательное пространство 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возможно только при условии разработки новой системы взаимодействий ДОУ и семьи.</a:t>
            </a:r>
          </a:p>
          <a:p>
            <a:pPr indent="180340">
              <a:lnSpc>
                <a:spcPct val="115000"/>
              </a:lnSpc>
            </a:pPr>
            <a:r>
              <a:rPr lang="ru-RU" sz="2400" dirty="0" smtClean="0">
                <a:solidFill>
                  <a:schemeClr val="tx2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Модель социального партнерства ДОУ и семей воспитанников понимается как </a:t>
            </a:r>
            <a:r>
              <a:rPr lang="ru-RU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процесс межличностного общения</a:t>
            </a:r>
            <a:r>
              <a:rPr lang="ru-RU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Times New Roman"/>
                <a:ea typeface="Times New Roman"/>
              </a:rPr>
              <a:t>,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результатом которого является формирование у родителей осознанного отношения к собственным взглядам и установкам в воспитании ребенка.</a:t>
            </a:r>
            <a:endParaRPr lang="ru-RU" sz="2000" dirty="0" smtClean="0">
              <a:effectLst/>
              <a:latin typeface="Times New Roman"/>
              <a:ea typeface="Times New Roman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4149080"/>
            <a:ext cx="1446537" cy="2564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34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6"/>
            <a:ext cx="777686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/>
                <a:ea typeface="Times New Roman"/>
              </a:rPr>
              <a:t>Главное в работе –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завоевать доверие и авторитет, </a:t>
            </a:r>
            <a:r>
              <a:rPr lang="ru-RU" sz="2400" dirty="0">
                <a:latin typeface="Times New Roman"/>
                <a:ea typeface="Times New Roman"/>
              </a:rPr>
              <a:t>убедить родителей в важности и необходимости согласованных действий семьи и дошкольного учреждения. Без родительского участия процесс воспитания невозможен, или, по крайней мере, неполноценен. Поэтому особое внимание должно уделяться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внедрению новых нетрадиционных форм сотрудничества, </a:t>
            </a:r>
            <a:r>
              <a:rPr lang="ru-RU" sz="2400" dirty="0">
                <a:latin typeface="Times New Roman"/>
                <a:ea typeface="Times New Roman"/>
              </a:rPr>
              <a:t>направленных на организацию индивидуальной работы с семьей, дифференцированный подход к семьям разного типа.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4077072"/>
            <a:ext cx="2016224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72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43174" y="214290"/>
            <a:ext cx="4916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Основные этапы метода проектов</a:t>
            </a:r>
            <a:endParaRPr lang="ru-RU" sz="2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79388" y="785794"/>
            <a:ext cx="8964612" cy="4229100"/>
          </a:xfrm>
          <a:prstGeom prst="rect">
            <a:avLst/>
          </a:prstGeom>
        </p:spPr>
        <p:txBody>
          <a:bodyPr vert="horz">
            <a:normAutofit fontScale="62500" lnSpcReduction="20000"/>
          </a:bodyPr>
          <a:lstStyle/>
          <a:p>
            <a:pPr marL="381000" marR="0" lvl="0" indent="-381000" algn="ctr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ct val="70000"/>
              <a:buFont typeface="Wingdings 2"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381000" marR="0" lvl="0" indent="-38100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ct val="70000"/>
              <a:buFont typeface="Wingdings 2"/>
              <a:buChar char=""/>
              <a:tabLst/>
              <a:defRPr/>
            </a:pPr>
            <a:r>
              <a:rPr kumimoji="0" lang="ru-RU" sz="3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постановка цели;</a:t>
            </a:r>
          </a:p>
          <a:p>
            <a:pPr marL="381000" marR="0" lvl="0" indent="-38100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ct val="70000"/>
              <a:buFont typeface="Wingdings 2"/>
              <a:buChar char=""/>
              <a:tabLst/>
              <a:defRPr/>
            </a:pPr>
            <a:r>
              <a:rPr kumimoji="0" lang="ru-RU" sz="3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поиск формы реализации проекта;</a:t>
            </a:r>
          </a:p>
          <a:p>
            <a:pPr marL="381000" marR="0" lvl="0" indent="-38100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ct val="70000"/>
              <a:buFont typeface="Wingdings 2"/>
              <a:buChar char=""/>
              <a:tabLst/>
              <a:defRPr/>
            </a:pPr>
            <a:r>
              <a:rPr kumimoji="0" lang="ru-RU" sz="3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разработка содержания всего учебно-воспитательного процесса на основе тематики проекта;</a:t>
            </a:r>
          </a:p>
          <a:p>
            <a:pPr marL="381000" marR="0" lvl="0" indent="-38100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ct val="70000"/>
              <a:buFont typeface="Wingdings 2"/>
              <a:buChar char=""/>
              <a:tabLst/>
              <a:defRPr/>
            </a:pPr>
            <a:r>
              <a:rPr kumimoji="0" lang="ru-RU" sz="3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организация развивающей, познавательной, предметной среды;</a:t>
            </a:r>
          </a:p>
          <a:p>
            <a:pPr marL="381000" marR="0" lvl="0" indent="-38100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ct val="70000"/>
              <a:buFont typeface="Wingdings 2"/>
              <a:buChar char=""/>
              <a:tabLst/>
              <a:defRPr/>
            </a:pPr>
            <a:r>
              <a:rPr kumimoji="0" lang="ru-RU" sz="3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определение направлений поисковой и практической деятельности;</a:t>
            </a:r>
          </a:p>
          <a:p>
            <a:pPr marL="381000" marR="0" lvl="0" indent="-38100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ct val="70000"/>
              <a:buFont typeface="Wingdings 2"/>
              <a:buChar char=""/>
              <a:tabLst/>
              <a:defRPr/>
            </a:pPr>
            <a:r>
              <a:rPr kumimoji="0" lang="ru-RU" sz="3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организация совместной (с педагогами, родителями и детьми) творческой, поисковой и практической деятельности;</a:t>
            </a:r>
          </a:p>
          <a:p>
            <a:pPr marL="381000" marR="0" lvl="0" indent="-38100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ct val="70000"/>
              <a:buFont typeface="Wingdings 2"/>
              <a:buChar char=""/>
              <a:tabLst/>
              <a:defRPr/>
            </a:pPr>
            <a:r>
              <a:rPr kumimoji="0" lang="ru-RU" sz="3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работа над частями проекта, коррекция;</a:t>
            </a:r>
          </a:p>
          <a:p>
            <a:pPr marL="381000" marR="0" lvl="0" indent="-38100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ct val="70000"/>
              <a:buFont typeface="Wingdings 2"/>
              <a:buChar char=""/>
              <a:tabLst/>
              <a:defRPr/>
            </a:pPr>
            <a:r>
              <a:rPr kumimoji="0" lang="ru-RU" sz="3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коллективная реализация проекта, его демонстрация.</a:t>
            </a:r>
            <a:endParaRPr kumimoji="0" lang="ru-RU" sz="3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86116" y="214290"/>
            <a:ext cx="23177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Виды проектов</a:t>
            </a:r>
            <a:endParaRPr lang="ru-RU" sz="6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285720" y="928670"/>
            <a:ext cx="8497888" cy="4665662"/>
          </a:xfrm>
          <a:prstGeom prst="rect">
            <a:avLst/>
          </a:prstGeom>
        </p:spPr>
        <p:txBody>
          <a:bodyPr vert="horz">
            <a:normAutofit fontScale="70000" lnSpcReduction="200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ct val="70000"/>
              <a:buFont typeface="Wingdings 2"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schemeClr val="hlin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ct val="70000"/>
              <a:buFont typeface="Wingdings 2"/>
              <a:buChar char=""/>
              <a:tabLst/>
              <a:defRPr/>
            </a:pPr>
            <a:r>
              <a:rPr kumimoji="0" lang="ru-RU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иссследовательско-творческие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ct val="70000"/>
              <a:buFont typeface="Wingdings 2"/>
              <a:buNone/>
              <a:tabLst/>
              <a:defRPr/>
            </a:pPr>
            <a:r>
              <a:rPr kumimoji="0" lang="ru-RU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дети экспериментируют, а результаты оформляют в виде газет, плакатов, драматизации;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ct val="70000"/>
              <a:buFont typeface="Wingdings 2"/>
              <a:buChar char=""/>
              <a:tabLst/>
              <a:defRPr/>
            </a:pPr>
            <a:r>
              <a:rPr kumimoji="0" lang="ru-RU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информационно-практико-ориентированные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ct val="70000"/>
              <a:buFont typeface="Wingdings 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</a:t>
            </a:r>
            <a:r>
              <a:rPr kumimoji="0" lang="ru-RU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дети собирают информацию и реализуют ее, ориентируясь на социальные интересы; 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ct val="70000"/>
              <a:buFont typeface="Wingdings 2"/>
              <a:buChar char=""/>
              <a:tabLst/>
              <a:defRPr/>
            </a:pPr>
            <a:r>
              <a:rPr kumimoji="0" lang="ru-RU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ролево-игровые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ct val="70000"/>
              <a:buFont typeface="Wingdings 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</a:t>
            </a:r>
            <a:r>
              <a:rPr kumimoji="0" lang="ru-RU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(с элементами творческих, когда дети входят в образ персонажей сказки и решают поставленные проблемы);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ct val="70000"/>
              <a:buFont typeface="Wingdings 2"/>
              <a:buChar char=""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творческие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ct val="70000"/>
              <a:buFont typeface="Wingdings 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</a:t>
            </a:r>
            <a:r>
              <a:rPr kumimoji="0" lang="ru-RU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(оформление результата в виде детского праздника,  детского дизайна,  например «Театральная неделя»)</a:t>
            </a:r>
            <a:endParaRPr kumimoji="0" lang="ru-RU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86050" y="500042"/>
            <a:ext cx="31765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</a:rPr>
              <a:t>Классификация проектов</a:t>
            </a:r>
            <a:endParaRPr lang="ru-RU" sz="2000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323850" y="1071546"/>
            <a:ext cx="8248678" cy="407196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</a:t>
            </a:r>
            <a:r>
              <a:rPr kumimoji="0" lang="ru-RU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В настоящее время проекты классифицируются:</a:t>
            </a: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ru-RU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     </a:t>
            </a:r>
            <a:r>
              <a:rPr kumimoji="0" lang="ru-RU" sz="24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по составу участников;</a:t>
            </a: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ru-RU" sz="24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     по целевой установке;</a:t>
            </a: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ru-RU" sz="24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     по тематике;</a:t>
            </a: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ru-RU" sz="24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     по срокам реализации.</a:t>
            </a:r>
          </a:p>
          <a:p>
            <a:pPr marL="609600" marR="0" lvl="0" indent="-609600" algn="ctr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r>
              <a:rPr kumimoji="0" lang="ru-RU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По </a:t>
            </a:r>
            <a:r>
              <a:rPr kumimoji="0" lang="ru-RU" sz="24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продолжительности</a:t>
            </a:r>
            <a:r>
              <a:rPr kumimoji="0" lang="ru-RU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проекты могут:</a:t>
            </a: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ru-RU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ru-RU" sz="24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быть краткосрочными</a:t>
            </a: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ru-RU" sz="24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длительными </a:t>
            </a:r>
            <a:endParaRPr kumimoji="0" lang="ru-RU" sz="2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Бегущая строка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338</TotalTime>
  <Words>1043</Words>
  <Application>Microsoft Office PowerPoint</Application>
  <PresentationFormat>Экран (4:3)</PresentationFormat>
  <Paragraphs>93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Calibri</vt:lpstr>
      <vt:lpstr>Century Schoolbook</vt:lpstr>
      <vt:lpstr>Monotype Corsiva</vt:lpstr>
      <vt:lpstr>Times New Roman</vt:lpstr>
      <vt:lpstr>Wingdings</vt:lpstr>
      <vt:lpstr>Wingdings 2</vt:lpstr>
      <vt:lpstr>Эркер</vt:lpstr>
      <vt:lpstr>Проектная деятельность как форма эффективного сотрудничества с родителями  (семинар для педагогов)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Проектная деятельность как метод взаимодействия с родителями  (семинар)</dc:title>
  <dc:creator>комп в кор</dc:creator>
  <cp:lastModifiedBy>аня</cp:lastModifiedBy>
  <cp:revision>29</cp:revision>
  <dcterms:created xsi:type="dcterms:W3CDTF">2016-05-08T13:06:53Z</dcterms:created>
  <dcterms:modified xsi:type="dcterms:W3CDTF">2018-10-10T14:57:58Z</dcterms:modified>
</cp:coreProperties>
</file>