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7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3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5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6">
                <a:lumMod val="97000"/>
                <a:lumOff val="3000"/>
                <a:alpha val="35000"/>
              </a:schemeClr>
            </a:gs>
            <a:gs pos="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881E-AF46-4FEB-938D-C7DAC5F16756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ИНДИВИДУАЛЬНАЯ  ЛОГОПЕДИЧЕСКАЯ  НОД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848872" cy="249512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Тема: Автоматизация звука «Ш». </a:t>
            </a:r>
          </a:p>
          <a:p>
            <a:pPr algn="r"/>
            <a:endParaRPr lang="ru-RU" sz="4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Выполнила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учитель – логопед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МБДОУ «Детский сад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Пахомова Т.Ф.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7. Упражнение «10 – 8 – 5 – 2 – 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Словосочетания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бабушкина катушка, дедушкина фуражка, лишняя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ватрушка. </a:t>
            </a:r>
            <a:r>
              <a:rPr lang="ru-RU" i="1" dirty="0" smtClean="0"/>
              <a:t>Например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десять бабушкиных катушек, </a:t>
            </a:r>
          </a:p>
          <a:p>
            <a:r>
              <a:rPr lang="ru-RU" dirty="0" smtClean="0"/>
              <a:t>восемь бабушкиных катушек, </a:t>
            </a:r>
          </a:p>
          <a:p>
            <a:r>
              <a:rPr lang="ru-RU" dirty="0" smtClean="0"/>
              <a:t>пять бабушкиных катушек, </a:t>
            </a:r>
          </a:p>
          <a:p>
            <a:r>
              <a:rPr lang="ru-RU" dirty="0" smtClean="0"/>
              <a:t>две бабушкины катушки, </a:t>
            </a:r>
          </a:p>
          <a:p>
            <a:r>
              <a:rPr lang="ru-RU" dirty="0" smtClean="0"/>
              <a:t>одна бабушкина катушка.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8. Упражнение «Придумай предложение»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 опорой на две предметные картинки).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Помоги Иришке придумать предложения по двум картинкам. </a:t>
            </a:r>
          </a:p>
          <a:p>
            <a:pPr marL="0" indent="0">
              <a:buNone/>
            </a:pPr>
            <a:r>
              <a:rPr lang="ru-RU" sz="2000" i="1" dirty="0" smtClean="0"/>
              <a:t>Наборы </a:t>
            </a:r>
            <a:r>
              <a:rPr lang="ru-RU" sz="2000" i="1" dirty="0"/>
              <a:t>картинок</a:t>
            </a:r>
            <a:r>
              <a:rPr lang="ru-RU" sz="2000" dirty="0"/>
              <a:t>: шуба – швейная машинка, шапка – мышка, лягушка – камыши, шоколад – шахматы, петушок – крыша, шиповник – шампунь.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H:\фото игры звук Ш\IMG_22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30555" r="65055" b="44659"/>
          <a:stretch/>
        </p:blipFill>
        <p:spPr bwMode="auto">
          <a:xfrm>
            <a:off x="578496" y="3227668"/>
            <a:ext cx="2120180" cy="1209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:\фото игры звук Ш\IMG_22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0555" r="32995" b="46368"/>
          <a:stretch/>
        </p:blipFill>
        <p:spPr bwMode="auto">
          <a:xfrm>
            <a:off x="3491880" y="3227669"/>
            <a:ext cx="1905000" cy="1209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:\фото игры звук Ш\IMG_22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8" t="30555" r="2378" b="47009"/>
          <a:stretch/>
        </p:blipFill>
        <p:spPr bwMode="auto">
          <a:xfrm>
            <a:off x="6372200" y="3231371"/>
            <a:ext cx="1872208" cy="120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фото игры звук Ш\IMG_22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54914" r="64574" b="21582"/>
          <a:stretch/>
        </p:blipFill>
        <p:spPr bwMode="auto">
          <a:xfrm>
            <a:off x="578496" y="4869160"/>
            <a:ext cx="2120180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фото игры звук Ш\IMG_22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55127" r="33316" b="21582"/>
          <a:stretch/>
        </p:blipFill>
        <p:spPr bwMode="auto">
          <a:xfrm>
            <a:off x="3252572" y="4869160"/>
            <a:ext cx="1967499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:\фото игры звук Ш\IMG_22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9" t="55128" r="2378" b="23932"/>
          <a:stretch/>
        </p:blipFill>
        <p:spPr bwMode="auto">
          <a:xfrm>
            <a:off x="6084168" y="4869160"/>
            <a:ext cx="201622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9.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Упражнение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«Исправь предложение».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76875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Слова в предложении перепутались. Послушай и скажи правильно. </a:t>
            </a:r>
          </a:p>
          <a:p>
            <a:r>
              <a:rPr lang="ru-RU" dirty="0"/>
              <a:t>Письмо пишет дедушку. </a:t>
            </a:r>
          </a:p>
          <a:p>
            <a:r>
              <a:rPr lang="ru-RU" dirty="0"/>
              <a:t>Наша мышка поймала кошку. </a:t>
            </a:r>
          </a:p>
          <a:p>
            <a:r>
              <a:rPr lang="ru-RU" dirty="0"/>
              <a:t>Катушка ниток купила бабушку. </a:t>
            </a:r>
          </a:p>
          <a:p>
            <a:r>
              <a:rPr lang="ru-RU" dirty="0"/>
              <a:t>Камешек нашёл Пашу. </a:t>
            </a:r>
          </a:p>
          <a:p>
            <a:r>
              <a:rPr lang="ru-RU" dirty="0"/>
              <a:t>На шубу вешают вешалку. </a:t>
            </a:r>
          </a:p>
          <a:p>
            <a:r>
              <a:rPr lang="ru-RU" dirty="0"/>
              <a:t>Камыши сидят в лягушке. </a:t>
            </a:r>
          </a:p>
          <a:p>
            <a:r>
              <a:rPr lang="ru-RU" dirty="0"/>
              <a:t>Ландыши нашли Наташу. </a:t>
            </a:r>
          </a:p>
          <a:p>
            <a:r>
              <a:rPr lang="ru-RU" dirty="0"/>
              <a:t>В картошку положили мешок.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10. КРИ «Шутка». </a:t>
            </a:r>
          </a:p>
        </p:txBody>
      </p:sp>
      <p:pic>
        <p:nvPicPr>
          <p:cNvPr id="4" name="Объект 3" descr="H:\фото игры звук Ш\IMG_22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1539" r="5103"/>
          <a:stretch/>
        </p:blipFill>
        <p:spPr bwMode="auto">
          <a:xfrm>
            <a:off x="323528" y="1600201"/>
            <a:ext cx="4392488" cy="3052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166843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Кто нарисован на картинке? (бабушка и дедушка)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бабушки и дедушки есть шкаф. В этом шкафу их вещи. Расскажи, что в шкафу у бабушки, а что у дедушки.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smtClean="0"/>
              <a:t>- У </a:t>
            </a:r>
            <a:r>
              <a:rPr lang="ru-RU" dirty="0"/>
              <a:t>бабушки в шкафу чашка.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рубашка.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книжки.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штанишки.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горошки.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крошки.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пушка.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подушка.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мешок.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ремешок. </a:t>
            </a:r>
          </a:p>
        </p:txBody>
      </p:sp>
    </p:spTree>
    <p:extLst>
      <p:ext uri="{BB962C8B-B14F-4D97-AF65-F5344CB8AC3E}">
        <p14:creationId xmlns:p14="http://schemas.microsoft.com/office/powerpoint/2010/main" val="2208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11. Рассказывание стихотворений с опорой на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мнемотаблицу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Объект 3" descr="H:\фото игры звук Ш\IMG_224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6315" r="9591"/>
          <a:stretch/>
        </p:blipFill>
        <p:spPr bwMode="auto">
          <a:xfrm>
            <a:off x="1423533" y="1772816"/>
            <a:ext cx="2860435" cy="215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:\фото игры звук Ш\IMG_22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14103" r="8147"/>
          <a:stretch/>
        </p:blipFill>
        <p:spPr bwMode="auto">
          <a:xfrm>
            <a:off x="5094519" y="1772816"/>
            <a:ext cx="2668212" cy="223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:\фото игры звук Ш\IMG_22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13247" r="7827"/>
          <a:stretch/>
        </p:blipFill>
        <p:spPr bwMode="auto">
          <a:xfrm>
            <a:off x="5580112" y="4297125"/>
            <a:ext cx="2808312" cy="234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221088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Кошка в окошке подушку шьет, </a:t>
            </a:r>
          </a:p>
          <a:p>
            <a:r>
              <a:rPr lang="ru-RU" dirty="0"/>
              <a:t>А мышка в сапожках избушку метёт. </a:t>
            </a:r>
          </a:p>
          <a:p>
            <a:endParaRPr lang="ru-RU" dirty="0"/>
          </a:p>
          <a:p>
            <a:r>
              <a:rPr lang="ru-RU" dirty="0" smtClean="0"/>
              <a:t>             Две </a:t>
            </a:r>
            <a:r>
              <a:rPr lang="ru-RU" dirty="0"/>
              <a:t>букашки на опушке </a:t>
            </a:r>
          </a:p>
          <a:p>
            <a:r>
              <a:rPr lang="ru-RU" dirty="0" smtClean="0"/>
              <a:t>             Шьют </a:t>
            </a:r>
            <a:r>
              <a:rPr lang="ru-RU" dirty="0"/>
              <a:t>мышатам по подушке. </a:t>
            </a:r>
          </a:p>
          <a:p>
            <a:endParaRPr lang="ru-RU" dirty="0"/>
          </a:p>
          <a:p>
            <a:r>
              <a:rPr lang="ru-RU" dirty="0"/>
              <a:t>Лягушка – </a:t>
            </a:r>
            <a:r>
              <a:rPr lang="ru-RU" dirty="0" err="1"/>
              <a:t>попрыгушка</a:t>
            </a:r>
            <a:r>
              <a:rPr lang="ru-RU" dirty="0"/>
              <a:t>, глазки на макушке, </a:t>
            </a:r>
          </a:p>
          <a:p>
            <a:r>
              <a:rPr lang="ru-RU" dirty="0"/>
              <a:t>Прячьтесь от лягушки комары да мушки. </a:t>
            </a:r>
          </a:p>
        </p:txBody>
      </p:sp>
    </p:spTree>
    <p:extLst>
      <p:ext uri="{BB962C8B-B14F-4D97-AF65-F5344CB8AC3E}">
        <p14:creationId xmlns:p14="http://schemas.microsoft.com/office/powerpoint/2010/main" val="1087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12. Спряжение в настоящем времени. 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>Я, ТЫ, МЫ, ВЫ, ОН, ОНА, ОНО, ОНИ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00808"/>
            <a:ext cx="5544616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Шагать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камушкам. 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i="1" dirty="0" smtClean="0"/>
              <a:t>Я… шагаю по камушкам. </a:t>
            </a:r>
          </a:p>
          <a:p>
            <a:pPr algn="just"/>
            <a:r>
              <a:rPr lang="ru-RU" i="1" dirty="0" smtClean="0"/>
              <a:t>Ты… шагаешь по камушкам. </a:t>
            </a:r>
          </a:p>
          <a:p>
            <a:pPr algn="just"/>
            <a:r>
              <a:rPr lang="ru-RU" i="1" dirty="0" smtClean="0"/>
              <a:t>Мы… шагаем по камушкам. </a:t>
            </a:r>
          </a:p>
          <a:p>
            <a:pPr algn="just"/>
            <a:r>
              <a:rPr lang="ru-RU" i="1" dirty="0" smtClean="0"/>
              <a:t>Вы… шагаете по камушкам. </a:t>
            </a:r>
          </a:p>
          <a:p>
            <a:pPr algn="just"/>
            <a:r>
              <a:rPr lang="ru-RU" i="1" dirty="0" smtClean="0"/>
              <a:t>Он… шагает по камушкам. </a:t>
            </a:r>
          </a:p>
          <a:p>
            <a:pPr algn="just"/>
            <a:r>
              <a:rPr lang="ru-RU" i="1" dirty="0" smtClean="0"/>
              <a:t>Она… шагает по камушкам. </a:t>
            </a:r>
          </a:p>
          <a:p>
            <a:pPr algn="just"/>
            <a:r>
              <a:rPr lang="ru-RU" i="1" dirty="0" smtClean="0"/>
              <a:t>Оно… шагает по камушкам. </a:t>
            </a:r>
          </a:p>
          <a:p>
            <a:pPr algn="just"/>
            <a:r>
              <a:rPr lang="ru-RU" i="1" dirty="0" smtClean="0"/>
              <a:t>Они… шагают по камушкам.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60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13. Пересказ рассказа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Кошка Машка»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1600200"/>
            <a:ext cx="82351" cy="420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H:\фото игры звук Ш\IMG_22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9188"/>
          <a:stretch/>
        </p:blipFill>
        <p:spPr bwMode="auto">
          <a:xfrm>
            <a:off x="1259632" y="1916832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9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dirty="0"/>
              <a:t>3 часть. Заключительная. </a:t>
            </a:r>
            <a:br>
              <a:rPr lang="ru-RU" dirty="0"/>
            </a:br>
            <a:r>
              <a:rPr lang="ru-RU" dirty="0"/>
              <a:t>Подведение итога занятия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адачи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-  продолжать развивать точность и подвижность органов артикуляционного    аппарата;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-  закреплять произношение звука «Ш» в слогах, словах, фразах (со стечением согласных);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- закреплять навыки грамматически правильной речи: умение образовывать уменьшительно-ласкательную форму слов; согласовывать существительное с числительным; согласовывать слова в предложении;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effectLst/>
              </a:rPr>
              <a:t>- учить придумывать предложение по двум опорным картинкам;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effectLst/>
              </a:rPr>
              <a:t>закреплять умение последовательно пересказывать короткий рассказ;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effectLst/>
              </a:rPr>
              <a:t> развивать память; мышление. </a:t>
            </a:r>
          </a:p>
          <a:p>
            <a:pPr marL="0" indent="0">
              <a:buNone/>
            </a:pPr>
            <a:r>
              <a:rPr lang="ru-RU" dirty="0" smtClean="0">
                <a:ea typeface="Calibri"/>
              </a:rPr>
              <a:t>-  </a:t>
            </a:r>
            <a:r>
              <a:rPr lang="ru-RU" dirty="0" smtClean="0">
                <a:effectLst/>
                <a:ea typeface="Calibri"/>
              </a:rPr>
              <a:t>воспитывать желание красиво и правильно говорить.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Материал</a:t>
            </a:r>
            <a:r>
              <a:rPr lang="ru-RU" sz="49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карточка – схема для артикуляционной характеристики звука; </a:t>
            </a:r>
            <a:br>
              <a:rPr lang="ru-RU" sz="3600" dirty="0"/>
            </a:br>
            <a:r>
              <a:rPr lang="ru-RU" sz="3600" dirty="0"/>
              <a:t>- картинка «Лабиринт»; </a:t>
            </a:r>
            <a:br>
              <a:rPr lang="ru-RU" sz="3600" dirty="0"/>
            </a:br>
            <a:r>
              <a:rPr lang="ru-RU" sz="3600" dirty="0"/>
              <a:t>- КРИ «Измени слово»; </a:t>
            </a:r>
            <a:br>
              <a:rPr lang="ru-RU" sz="3600" dirty="0"/>
            </a:br>
            <a:r>
              <a:rPr lang="ru-RU" sz="3600" dirty="0"/>
              <a:t>- карточки «Придумай предложение»; </a:t>
            </a:r>
            <a:br>
              <a:rPr lang="ru-RU" sz="3600" dirty="0"/>
            </a:br>
            <a:r>
              <a:rPr lang="ru-RU" sz="3600" dirty="0"/>
              <a:t>- КРИ «Шутка»; </a:t>
            </a:r>
            <a:br>
              <a:rPr lang="ru-RU" sz="3600" dirty="0"/>
            </a:br>
            <a:r>
              <a:rPr lang="ru-RU" sz="3600" dirty="0"/>
              <a:t>- карточка для пересказа «Кошка Машка».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indent="269875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ХОД  ЗАНЯТИЯ.</a:t>
            </a:r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 часть. Вводная. </a:t>
            </a:r>
          </a:p>
          <a:p>
            <a:pPr marL="0" indent="0">
              <a:buNone/>
            </a:pPr>
            <a:r>
              <a:rPr lang="ru-RU" dirty="0" smtClean="0"/>
              <a:t>Сообщение темы занятия. </a:t>
            </a:r>
          </a:p>
          <a:p>
            <a:pPr marL="0" indent="0">
              <a:buNone/>
            </a:pPr>
            <a:r>
              <a:rPr lang="ru-RU" dirty="0" smtClean="0"/>
              <a:t>2 часть. Основная.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Артикуляционная гимнастика.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i="1" dirty="0" smtClean="0"/>
              <a:t>Упражнения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«Трубочка», «Лопаточка», «Накажем непослушный язык», «Чашечка», «Вкусное варенье», «Маляр», «Грибок», «Лошадка».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8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2. Артикуляционная и акустическая характеристика звука «Ш» (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по схеме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56792"/>
            <a:ext cx="5832648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При произнесении звука «Ш»:</a:t>
            </a:r>
          </a:p>
          <a:p>
            <a:r>
              <a:rPr lang="ru-RU" sz="1600" dirty="0" smtClean="0"/>
              <a:t>губы: приоткрыты, широкой трубочкой; </a:t>
            </a:r>
          </a:p>
          <a:p>
            <a:r>
              <a:rPr lang="ru-RU" sz="1600" dirty="0" smtClean="0"/>
              <a:t>зубы: приоткрыты, их видно; </a:t>
            </a:r>
          </a:p>
          <a:p>
            <a:r>
              <a:rPr lang="ru-RU" sz="1600" dirty="0" smtClean="0"/>
              <a:t>язык: широкий, прижимается к «</a:t>
            </a:r>
            <a:r>
              <a:rPr lang="ru-RU" sz="1600" dirty="0" err="1" smtClean="0"/>
              <a:t>потолочку</a:t>
            </a:r>
            <a:r>
              <a:rPr lang="ru-RU" sz="1600" dirty="0" smtClean="0"/>
              <a:t>»; </a:t>
            </a:r>
          </a:p>
          <a:p>
            <a:r>
              <a:rPr lang="ru-RU" sz="1600" dirty="0" smtClean="0"/>
              <a:t>воздушная струйка: длинная, теплая; </a:t>
            </a:r>
          </a:p>
          <a:p>
            <a:r>
              <a:rPr lang="ru-RU" sz="1600" dirty="0" smtClean="0"/>
              <a:t>голосочек: спит. </a:t>
            </a:r>
          </a:p>
          <a:p>
            <a:r>
              <a:rPr lang="ru-RU" sz="1600" dirty="0" smtClean="0"/>
              <a:t>Звук «Ш» - глухой, твердый, согласный.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:\фото игры звук Ш\IMG_22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2" b="23077"/>
          <a:stretch/>
        </p:blipFill>
        <p:spPr bwMode="auto">
          <a:xfrm>
            <a:off x="1691680" y="3933056"/>
            <a:ext cx="5960392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3. Игра «Пальчики здороваются» (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произнесение слоговых рядов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Пальцы правой и левой руки по очереди прижимаются друг к другу, и одновременно ребенок повторяет слоги. </a:t>
            </a:r>
          </a:p>
          <a:p>
            <a:r>
              <a:rPr lang="ru-RU" i="1" dirty="0"/>
              <a:t>ШКА – ШКО – ШКУ – ШКЫ – ШКЭ </a:t>
            </a:r>
          </a:p>
          <a:p>
            <a:r>
              <a:rPr lang="ru-RU" i="1" dirty="0"/>
              <a:t>ШТА – ШТО – ШТУ – ШТЫ – ШТЭ </a:t>
            </a:r>
          </a:p>
          <a:p>
            <a:r>
              <a:rPr lang="ru-RU" i="1" dirty="0"/>
              <a:t>ШМА – ШМО – ШМУ – ШМЫ – ШМЭ </a:t>
            </a:r>
          </a:p>
          <a:p>
            <a:r>
              <a:rPr lang="ru-RU" i="1" dirty="0"/>
              <a:t>ШВА – ШВО – ШВУ – ШВЫ – ШВЭ </a:t>
            </a:r>
          </a:p>
          <a:p>
            <a:r>
              <a:rPr lang="ru-RU" i="1" dirty="0"/>
              <a:t>ШНА – ШНО – ШНУ – ШНЫ – ШНЭ</a:t>
            </a:r>
          </a:p>
          <a:p>
            <a:r>
              <a:rPr lang="ru-RU" i="1" dirty="0"/>
              <a:t>ШПА – ШПО – ШПУ – ШПЫ – ШПЭ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4. Упражнение «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Повторюшка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» (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повторение слов со звуком «Ш»).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3"/>
            <a:ext cx="7272808" cy="403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Шкаф, </a:t>
            </a:r>
            <a:r>
              <a:rPr lang="ru-RU" dirty="0" smtClean="0"/>
              <a:t>школа, </a:t>
            </a:r>
            <a:r>
              <a:rPr lang="ru-RU" i="1" dirty="0" smtClean="0"/>
              <a:t>дом</a:t>
            </a:r>
            <a:r>
              <a:rPr lang="ru-RU" dirty="0" smtClean="0"/>
              <a:t>, </a:t>
            </a:r>
            <a:r>
              <a:rPr lang="ru-RU" dirty="0"/>
              <a:t>школьник</a:t>
            </a:r>
            <a:r>
              <a:rPr lang="ru-RU" dirty="0" smtClean="0"/>
              <a:t>, </a:t>
            </a:r>
            <a:r>
              <a:rPr lang="ru-RU" i="1" dirty="0" smtClean="0"/>
              <a:t>окно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шкатулка</a:t>
            </a:r>
            <a:r>
              <a:rPr lang="ru-RU" dirty="0"/>
              <a:t>, шкурка, </a:t>
            </a:r>
            <a:r>
              <a:rPr lang="ru-RU" i="1" dirty="0" smtClean="0"/>
              <a:t>веник</a:t>
            </a:r>
            <a:r>
              <a:rPr lang="ru-RU" dirty="0" smtClean="0"/>
              <a:t>, швея</a:t>
            </a:r>
            <a:r>
              <a:rPr lang="ru-RU" dirty="0"/>
              <a:t>, </a:t>
            </a:r>
            <a:r>
              <a:rPr lang="ru-RU" i="1" dirty="0" smtClean="0"/>
              <a:t>пенёк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швы</a:t>
            </a:r>
            <a:r>
              <a:rPr lang="ru-RU" dirty="0"/>
              <a:t>, шмель, шнурок, </a:t>
            </a:r>
            <a:r>
              <a:rPr lang="ru-RU" i="1" dirty="0" smtClean="0"/>
              <a:t>яблоко</a:t>
            </a:r>
            <a:r>
              <a:rPr lang="ru-RU" dirty="0" smtClean="0"/>
              <a:t>, шпалы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шпион, </a:t>
            </a:r>
            <a:r>
              <a:rPr lang="ru-RU" i="1" dirty="0" smtClean="0"/>
              <a:t>дерево</a:t>
            </a:r>
            <a:r>
              <a:rPr lang="ru-RU" dirty="0" smtClean="0"/>
              <a:t>, штаб</a:t>
            </a:r>
            <a:r>
              <a:rPr lang="ru-RU" dirty="0"/>
              <a:t>, штопать</a:t>
            </a:r>
            <a:r>
              <a:rPr lang="ru-RU" dirty="0" smtClean="0"/>
              <a:t>, </a:t>
            </a:r>
            <a:r>
              <a:rPr lang="ru-RU" i="1" dirty="0" smtClean="0"/>
              <a:t>качели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штора, </a:t>
            </a:r>
            <a:r>
              <a:rPr lang="ru-RU" i="1" dirty="0" smtClean="0"/>
              <a:t>ветер</a:t>
            </a:r>
            <a:r>
              <a:rPr lang="ru-RU" dirty="0" smtClean="0"/>
              <a:t>, штык, шлем, </a:t>
            </a:r>
            <a:r>
              <a:rPr lang="ru-RU" i="1" dirty="0" smtClean="0"/>
              <a:t>облака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шлюпка</a:t>
            </a:r>
            <a:r>
              <a:rPr lang="ru-RU" dirty="0"/>
              <a:t>, </a:t>
            </a:r>
            <a:r>
              <a:rPr lang="ru-RU" i="1" dirty="0" smtClean="0"/>
              <a:t>метель</a:t>
            </a:r>
            <a:r>
              <a:rPr lang="ru-RU" dirty="0" smtClean="0"/>
              <a:t>, шляпа</a:t>
            </a:r>
            <a:r>
              <a:rPr lang="ru-RU" dirty="0"/>
              <a:t>, </a:t>
            </a:r>
            <a:r>
              <a:rPr lang="ru-RU" dirty="0" smtClean="0"/>
              <a:t>шланг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5. Задания с картинками «Лабиринт».</a:t>
            </a:r>
          </a:p>
        </p:txBody>
      </p:sp>
      <p:pic>
        <p:nvPicPr>
          <p:cNvPr id="4" name="Объект 3" descr="H:\фото игры звук Ш\IMG_224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2888" r="7120" b="3024"/>
          <a:stretch/>
        </p:blipFill>
        <p:spPr bwMode="auto">
          <a:xfrm rot="5400000">
            <a:off x="805803" y="1679027"/>
            <a:ext cx="422002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48478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7362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«Пройди» по лабиринту  и назови, что нарисовано.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Запомни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картинки;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назови по памяти.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Пришел мальчик Мишка и забрал себе все картинки. Скажи, чьи теперь стали картинки. Например: Мишкина шлюпка. Мишкин шланг.</a:t>
            </a:r>
          </a:p>
        </p:txBody>
      </p:sp>
      <p:pic>
        <p:nvPicPr>
          <p:cNvPr id="7" name="Рисунок 6" descr="H:\фото игры звук Ш\IMG_22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21269" r="4994" b="18236"/>
          <a:stretch/>
        </p:blipFill>
        <p:spPr bwMode="auto">
          <a:xfrm rot="16763540" flipH="1" flipV="1">
            <a:off x="6241666" y="4478269"/>
            <a:ext cx="2093607" cy="1591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9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6. КРИ « Измени слово»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 опорой на картинку)</a:t>
            </a:r>
          </a:p>
        </p:txBody>
      </p:sp>
      <p:pic>
        <p:nvPicPr>
          <p:cNvPr id="4" name="Объект 3" descr="H:\фото игры звук Ш\IMG_224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13675" r="5903"/>
          <a:stretch/>
        </p:blipFill>
        <p:spPr bwMode="auto">
          <a:xfrm>
            <a:off x="467544" y="1600201"/>
            <a:ext cx="4824535" cy="4061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628800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Посмотри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картинку и назови ласково так, чтобы в слове появился звук «Ш».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/>
              <a:t>Например: хлеб – хлебушек, орехи – орешки, муравей – </a:t>
            </a:r>
            <a:r>
              <a:rPr lang="ru-RU" dirty="0" err="1"/>
              <a:t>муравьишка</a:t>
            </a:r>
            <a:r>
              <a:rPr lang="ru-RU" dirty="0"/>
              <a:t>, воробей – воробышек, корова – коровушка, горох – горошек, рыба – рыбешка, петух – петушок, мальчик – мальчишка, девочка – девчушка, камни – камушки, мама – матушка. </a:t>
            </a:r>
          </a:p>
        </p:txBody>
      </p:sp>
    </p:spTree>
    <p:extLst>
      <p:ext uri="{BB962C8B-B14F-4D97-AF65-F5344CB8AC3E}">
        <p14:creationId xmlns:p14="http://schemas.microsoft.com/office/powerpoint/2010/main" val="39375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</TotalTime>
  <Words>883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ИНДИВИДУАЛЬНАЯ  ЛОГОПЕДИЧЕСКАЯ  НОД </vt:lpstr>
      <vt:lpstr>Задачи</vt:lpstr>
      <vt:lpstr>                         Материал:   - карточка – схема для артикуляционной характеристики звука;  - картинка «Лабиринт»;  - КРИ «Измени слово»;  - карточки «Придумай предложение»;  - КРИ «Шутка»;  - карточка для пересказа «Кошка Машка».  </vt:lpstr>
      <vt:lpstr>ХОД  ЗАНЯТИЯ.  </vt:lpstr>
      <vt:lpstr>2. Артикуляционная и акустическая характеристика звука «Ш» (по схеме). </vt:lpstr>
      <vt:lpstr>3. Игра «Пальчики здороваются» (произнесение слоговых рядов). </vt:lpstr>
      <vt:lpstr>4. Упражнение «Повторюшка» (повторение слов со звуком «Ш»). </vt:lpstr>
      <vt:lpstr>5. Задания с картинками «Лабиринт».</vt:lpstr>
      <vt:lpstr>6. КРИ « Измени слово»  (с опорой на картинку)</vt:lpstr>
      <vt:lpstr>7. Упражнение «10 – 8 – 5 – 2 – 1» </vt:lpstr>
      <vt:lpstr>8. Упражнение «Придумай предложение»  (с опорой на две предметные картинки). </vt:lpstr>
      <vt:lpstr>9. Упражнение  «Исправь предложение». </vt:lpstr>
      <vt:lpstr>10. КРИ «Шутка». </vt:lpstr>
      <vt:lpstr>11. Рассказывание стихотворений с опорой на мнемотаблицу. </vt:lpstr>
      <vt:lpstr>12. Спряжение в настоящем времени.  (Я, ТЫ, МЫ, ВЫ, ОН, ОНА, ОНО, ОНИ)  </vt:lpstr>
      <vt:lpstr>13. Пересказ рассказа  «Кошка Машка» </vt:lpstr>
      <vt:lpstr>3 часть. Заключительная.  Подведение итога занятия.   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ИНДИВИДУАЛЬНОЙ  ЛОГОПЕДИЧЕСКОЙ  НОД </dc:title>
  <dc:creator>домашний пк</dc:creator>
  <cp:lastModifiedBy>домашний пк</cp:lastModifiedBy>
  <cp:revision>24</cp:revision>
  <dcterms:created xsi:type="dcterms:W3CDTF">2016-03-12T14:06:09Z</dcterms:created>
  <dcterms:modified xsi:type="dcterms:W3CDTF">2017-04-10T18:06:28Z</dcterms:modified>
</cp:coreProperties>
</file>