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44" r:id="rId2"/>
  </p:sldMasterIdLst>
  <p:sldIdLst>
    <p:sldId id="351" r:id="rId3"/>
    <p:sldId id="358" r:id="rId4"/>
    <p:sldId id="359" r:id="rId5"/>
    <p:sldId id="310" r:id="rId6"/>
    <p:sldId id="361" r:id="rId7"/>
    <p:sldId id="365" r:id="rId8"/>
    <p:sldId id="366" r:id="rId9"/>
    <p:sldId id="367" r:id="rId10"/>
    <p:sldId id="368" r:id="rId11"/>
    <p:sldId id="369" r:id="rId12"/>
    <p:sldId id="362" r:id="rId13"/>
    <p:sldId id="364" r:id="rId14"/>
    <p:sldId id="363" r:id="rId15"/>
    <p:sldId id="370" r:id="rId16"/>
    <p:sldId id="371" r:id="rId17"/>
    <p:sldId id="379" r:id="rId18"/>
    <p:sldId id="380" r:id="rId19"/>
    <p:sldId id="372" r:id="rId20"/>
    <p:sldId id="373" r:id="rId21"/>
    <p:sldId id="293" r:id="rId22"/>
    <p:sldId id="374" r:id="rId23"/>
    <p:sldId id="375" r:id="rId24"/>
    <p:sldId id="377" r:id="rId25"/>
    <p:sldId id="378" r:id="rId26"/>
    <p:sldId id="381" r:id="rId27"/>
    <p:sldId id="3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4" d="100"/>
          <a:sy n="44" d="100"/>
        </p:scale>
        <p:origin x="-702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CC304-0197-45C4-89C5-C9CD8D52A5C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902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5CC41-CDD3-4946-8D11-9AFBBF38D8F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09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477A6-CCC9-4089-A8AF-B77E5A4A63C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1083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9B11A3-89D9-45A2-AD76-BACF106B09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36485339"/>
      </p:ext>
    </p:extLst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6460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9556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9878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2725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7073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0780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2079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30227-4ED9-499F-9E3D-999548F7779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6257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801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6479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4464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9906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356D2-CEE7-4E18-B99F-F20D5DE1A8B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765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4BFEE-1F23-408A-B41E-28BB03986CB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1531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C63E4-C926-4C33-B531-57AD5B52193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0383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16191-DE42-4B68-858A-63B03B4A0B1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6252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1E76B-0A59-4A59-80BB-13519D5226E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4477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AD160-B4C3-455F-AF43-E871770230D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2454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DA34E-F9E4-43CE-B1E1-D11E23941FF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929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EAD980-38DF-41BB-BBA6-F1EBE147EBD3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035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5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214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59;&#1088;&#1086;&#1082;%204%20&#1082;&#1083;%20&#1074;&#1086;&#1074;\&#1057;&#1087;&#1086;&#1082;&#1086;&#1081;&#1085;&#1072;&#1103;%20&#8212;%20&#1060;&#1086;&#1085;&#1086;&#1074;&#1072;&#1103;%20(www.mixmuz.ru).mp3" TargetMode="Externa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&#1052;&#1048;&#1053;&#1059;&#1058;&#1040;%20&#1052;&#1054;&#1051;&#1063;&#1040;&#1053;&#1048;&#1071;.mp4" TargetMode="Externa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59;&#1088;&#1086;&#1082;%204%20&#1082;&#1083;%20&#1074;&#1086;&#1074;\05060.mp3" TargetMode="Externa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tourism.poltava.ua/db/galleries/poltava_u_vvv/2745-88.jpg?1260539588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412776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апреля.</a:t>
            </a:r>
          </a:p>
          <a:p>
            <a:pPr algn="ctr"/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Классная работа.</a:t>
            </a:r>
          </a:p>
        </p:txBody>
      </p:sp>
    </p:spTree>
    <p:extLst>
      <p:ext uri="{BB962C8B-B14F-4D97-AF65-F5344CB8AC3E}">
        <p14:creationId xmlns:p14="http://schemas.microsoft.com/office/powerpoint/2010/main" xmlns="" val="3177073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714356"/>
            <a:ext cx="26016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117 : 9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86116" y="714356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13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571612"/>
            <a:ext cx="72517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городов России удостоены 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высшей степени отличия 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город-герой</a:t>
            </a:r>
            <a:endParaRPr lang="ru-RU" sz="4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Documents and Settings\Admin\Рабочий стол\сколько\Дворцовая площадь. Ленинград в дни осады. Июль 1941 г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928934"/>
            <a:ext cx="5000660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714356"/>
            <a:ext cx="26356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624 : 6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86116" y="714356"/>
            <a:ext cx="110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104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643050"/>
            <a:ext cx="79463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 человека удостоены звания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дважды Героя Советского Союза</a:t>
            </a:r>
            <a:endParaRPr lang="ru-RU" sz="4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otvet.imgsmail.ru/download/f20884bac300f0a66338f6fdc930700e_i-8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500174"/>
            <a:ext cx="5000628" cy="48577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500042"/>
            <a:ext cx="3857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780 : 260 =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43372" y="500042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3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142984"/>
            <a:ext cx="35719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человека удостоены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звания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трижды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Героя Советского Союза.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Маршал Г.К.Жуков, полковник А.И. </a:t>
            </a:r>
            <a:r>
              <a:rPr lang="ru-RU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Покрышкин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майор И.Н. </a:t>
            </a:r>
            <a:r>
              <a:rPr lang="ru-RU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Кожедуб</a:t>
            </a:r>
            <a:endParaRPr lang="ru-RU" sz="2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ds04.infourok.ru/uploads/ex/0ee1/000eb4e0-5e5fd54e/640/img12.jpg"/>
          <p:cNvPicPr>
            <a:picLocks noChangeAspect="1" noChangeArrowheads="1"/>
          </p:cNvPicPr>
          <p:nvPr/>
        </p:nvPicPr>
        <p:blipFill>
          <a:blip r:embed="rId2" cstate="print"/>
          <a:srcRect l="5608" b="5479"/>
          <a:stretch>
            <a:fillRect/>
          </a:stretch>
        </p:blipFill>
        <p:spPr bwMode="auto">
          <a:xfrm>
            <a:off x="1071538" y="1500174"/>
            <a:ext cx="7215238" cy="492922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500042"/>
            <a:ext cx="3857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1260 : 630 =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43372" y="500042"/>
            <a:ext cx="6463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 2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71296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БЛИЦ –ТУРНИР</a:t>
            </a:r>
          </a:p>
          <a:p>
            <a:pPr lvl="0"/>
            <a:r>
              <a:rPr lang="ru-RU" sz="2400" dirty="0" smtClean="0"/>
              <a:t>1. Гитлеровской Германией был разработан план «Барбаросса» по молниеносному захвату нашей страны. Для этого было выделено 19 танковых и 14 моторизованных дивизий. Сколько всего было выделено дивизий для осуществления  плана «Барбаросса»?</a:t>
            </a:r>
          </a:p>
          <a:p>
            <a:pPr lvl="0"/>
            <a:r>
              <a:rPr lang="ru-RU" sz="2400" dirty="0" smtClean="0"/>
              <a:t>2. В начале июля немецкие войска подошли к городу Смоленску, где завязалось сражение, продолжавшееся 2 месяца. Сколько дней длилось сражение, если в месяце 31 день?</a:t>
            </a:r>
          </a:p>
          <a:p>
            <a:pPr lvl="0"/>
            <a:r>
              <a:rPr lang="ru-RU" sz="2400" dirty="0" smtClean="0"/>
              <a:t>3. При обороне Севастополя группа наших морских пехотинцев вела оборону дзота №11 (дзот - долговременная замаскированная огневая точка) трое суток. Сколько часов шла оборона?</a:t>
            </a:r>
          </a:p>
          <a:p>
            <a:pPr lvl="0"/>
            <a:r>
              <a:rPr lang="ru-RU" sz="2400" dirty="0" smtClean="0"/>
              <a:t>4. Длина танка Т-34 стоявшего на вооружении наших войск была  чуть больше 6 метров. Чему равна длина колонны из 2000 танков?</a:t>
            </a:r>
          </a:p>
          <a:p>
            <a:pPr algn="ctr"/>
            <a:endParaRPr lang="ru-RU" sz="4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85728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282" y="1357298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19 + 14 = 33 (д.)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596" y="2357430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31 + 31 = 62 (</a:t>
            </a:r>
            <a:r>
              <a:rPr lang="ru-RU" sz="4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</a:t>
            </a:r>
            <a:r>
              <a:rPr lang="ru-RU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20" y="3286124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24 · 3= 72 (ч 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596" y="4143380"/>
            <a:ext cx="6572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2000 · 6 = 12000 (м)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72200" y="4159444"/>
            <a:ext cx="2571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= 12 км 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900igr.net/up/datai/125711/0003-004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s://avatars.mds.yandex.net/get-pdb/367895/d6cc3426-1b89-4b41-beff-7254d0c5b421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1676400"/>
            <a:ext cx="3653754" cy="2895600"/>
          </a:xfrm>
          <a:prstGeom prst="rect">
            <a:avLst/>
          </a:prstGeom>
          <a:noFill/>
        </p:spPr>
      </p:pic>
      <p:pic>
        <p:nvPicPr>
          <p:cNvPr id="6" name="Picture 4" descr="https://s9.stc.all.kpcdn.net/share/i/4/1281432/wx10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228600"/>
            <a:ext cx="3886200" cy="2590800"/>
          </a:xfrm>
          <a:prstGeom prst="rect">
            <a:avLst/>
          </a:prstGeom>
          <a:noFill/>
        </p:spPr>
      </p:pic>
      <p:pic>
        <p:nvPicPr>
          <p:cNvPr id="7" name="Picture 6" descr="http://www.wio.ru/galgrnd/inf/vorone42.jpg"/>
          <p:cNvPicPr>
            <a:picLocks noChangeAspect="1" noChangeArrowheads="1"/>
          </p:cNvPicPr>
          <p:nvPr/>
        </p:nvPicPr>
        <p:blipFill>
          <a:blip r:embed="rId6" cstate="print"/>
          <a:srcRect l="2778" t="12590"/>
          <a:stretch>
            <a:fillRect/>
          </a:stretch>
        </p:blipFill>
        <p:spPr bwMode="auto">
          <a:xfrm>
            <a:off x="0" y="3154631"/>
            <a:ext cx="2667001" cy="3703369"/>
          </a:xfrm>
          <a:prstGeom prst="rect">
            <a:avLst/>
          </a:prstGeom>
          <a:noFill/>
        </p:spPr>
      </p:pic>
      <p:pic>
        <p:nvPicPr>
          <p:cNvPr id="8" name="Picture 8" descr="https://g.io.ua/img_aa/large/2892/43/289243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2630844"/>
            <a:ext cx="2819400" cy="4227156"/>
          </a:xfrm>
          <a:prstGeom prst="rect">
            <a:avLst/>
          </a:prstGeom>
          <a:noFill/>
        </p:spPr>
      </p:pic>
      <p:pic>
        <p:nvPicPr>
          <p:cNvPr id="9" name="Picture 10" descr="http://3.bp.blogspot.com/_2LZPKXLrIGQ/TOUeJjiCAiI/AAAAAAAAAPc/NHlFihKD2sk/s1600/armia-czerwona-10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2784975" cy="4114800"/>
          </a:xfrm>
          <a:prstGeom prst="rect">
            <a:avLst/>
          </a:prstGeom>
          <a:noFill/>
        </p:spPr>
      </p:pic>
      <p:pic>
        <p:nvPicPr>
          <p:cNvPr id="10" name="Picture 12" descr="http://www.fstsdrvdv.ru/sites/default/files/slideshow/photo_vov_2_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4600" y="4084637"/>
            <a:ext cx="4205682" cy="2773363"/>
          </a:xfrm>
          <a:prstGeom prst="rect">
            <a:avLst/>
          </a:prstGeom>
          <a:noFill/>
        </p:spPr>
      </p:pic>
      <p:pic>
        <p:nvPicPr>
          <p:cNvPr id="11" name="Picture 14" descr="https://sensum-club.pro/wp-content/uploads/2018/03/1470385636_snaypery2-960x62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09800" y="0"/>
            <a:ext cx="4823411" cy="3155315"/>
          </a:xfrm>
          <a:prstGeom prst="rect">
            <a:avLst/>
          </a:prstGeom>
          <a:noFill/>
        </p:spPr>
      </p:pic>
      <p:pic>
        <p:nvPicPr>
          <p:cNvPr id="12" name="Picture 16" descr="https://cdn.fishki.net/upload/post/2018/04/21/2577691/3-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5990299" cy="3886200"/>
          </a:xfrm>
          <a:prstGeom prst="rect">
            <a:avLst/>
          </a:prstGeom>
          <a:noFill/>
        </p:spPr>
      </p:pic>
      <p:pic>
        <p:nvPicPr>
          <p:cNvPr id="13" name="Picture 18" descr="http://pics2.pokazuha.ru/p217/p/j/9871990jjp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52825" y="3352800"/>
            <a:ext cx="5391175" cy="3505200"/>
          </a:xfrm>
          <a:prstGeom prst="rect">
            <a:avLst/>
          </a:prstGeom>
          <a:noFill/>
        </p:spPr>
      </p:pic>
      <p:pic>
        <p:nvPicPr>
          <p:cNvPr id="16" name="Спокойная — Фоновая (www.mixmuz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17" name="Picture 20" descr="https://stc01.mir24.tv/media/images/original/original16029233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" y="152400"/>
            <a:ext cx="8640000" cy="648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repeatCount="2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repeatCount="2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2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repeatCount="200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2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repeatCount="200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200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repeatCount="200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200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repeatCount="2000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2000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repeatCount="2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200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repeatCount="200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2000" fill="hold" nodeType="withEffect">
                                  <p:stCondLst>
                                    <p:cond delay="5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repeatCount="200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repeatCount="2000" fill="hold" nodeType="withEffect">
                                  <p:stCondLst>
                                    <p:cond delay="6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repeatCount="2000" fill="hold" nodeType="withEffect">
                                  <p:stCondLst>
                                    <p:cond delay="7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repeatCount="2000" fill="hold" nodeType="withEffect">
                                  <p:stCondLst>
                                    <p:cond delay="76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6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Решить задачу.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158" y="857232"/>
            <a:ext cx="8501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двух аэродромов одновременно навстречу друг другу вылетели два военных самолёта. Встретились они через 3 часа. Какое расстояние между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аэродромами, если один летел со скоростью 500 км/ч, а другой со скоростью 600 км/ч? </a:t>
            </a:r>
          </a:p>
        </p:txBody>
      </p:sp>
      <p:sp>
        <p:nvSpPr>
          <p:cNvPr id="603" name="Freeform 739"/>
          <p:cNvSpPr>
            <a:spLocks/>
          </p:cNvSpPr>
          <p:nvPr/>
        </p:nvSpPr>
        <p:spPr bwMode="auto">
          <a:xfrm>
            <a:off x="428596" y="3714752"/>
            <a:ext cx="8251825" cy="506406"/>
          </a:xfrm>
          <a:custGeom>
            <a:avLst/>
            <a:gdLst>
              <a:gd name="T0" fmla="*/ 2147483647 w 5201"/>
              <a:gd name="T1" fmla="*/ 2147483647 h 966"/>
              <a:gd name="T2" fmla="*/ 0 w 5201"/>
              <a:gd name="T3" fmla="*/ 2147483647 h 966"/>
              <a:gd name="T4" fmla="*/ 2147483647 w 5201"/>
              <a:gd name="T5" fmla="*/ 2147483647 h 966"/>
              <a:gd name="T6" fmla="*/ 2147483647 w 5201"/>
              <a:gd name="T7" fmla="*/ 0 h 966"/>
              <a:gd name="T8" fmla="*/ 0 60000 65536"/>
              <a:gd name="T9" fmla="*/ 0 60000 65536"/>
              <a:gd name="T10" fmla="*/ 0 60000 65536"/>
              <a:gd name="T11" fmla="*/ 0 60000 65536"/>
              <a:gd name="T12" fmla="*/ 0 w 5201"/>
              <a:gd name="T13" fmla="*/ 0 h 966"/>
              <a:gd name="T14" fmla="*/ 5201 w 5201"/>
              <a:gd name="T15" fmla="*/ 966 h 9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01" h="966">
                <a:moveTo>
                  <a:pt x="1" y="80"/>
                </a:moveTo>
                <a:lnTo>
                  <a:pt x="0" y="966"/>
                </a:lnTo>
                <a:lnTo>
                  <a:pt x="5201" y="928"/>
                </a:lnTo>
                <a:lnTo>
                  <a:pt x="5201" y="0"/>
                </a:lnTo>
              </a:path>
            </a:pathLst>
          </a:custGeom>
          <a:noFill/>
          <a:ln w="3810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05" name="Freeform 742"/>
          <p:cNvSpPr>
            <a:spLocks/>
          </p:cNvSpPr>
          <p:nvPr/>
        </p:nvSpPr>
        <p:spPr bwMode="auto">
          <a:xfrm flipV="1">
            <a:off x="7000892" y="3643314"/>
            <a:ext cx="1655762" cy="71437"/>
          </a:xfrm>
          <a:custGeom>
            <a:avLst/>
            <a:gdLst>
              <a:gd name="T0" fmla="*/ 2147483647 w 848"/>
              <a:gd name="T1" fmla="*/ 0 h 1"/>
              <a:gd name="T2" fmla="*/ 0 w 848"/>
              <a:gd name="T3" fmla="*/ 0 h 1"/>
              <a:gd name="T4" fmla="*/ 0 60000 65536"/>
              <a:gd name="T5" fmla="*/ 0 60000 65536"/>
              <a:gd name="T6" fmla="*/ 0 w 848"/>
              <a:gd name="T7" fmla="*/ 0 h 1"/>
              <a:gd name="T8" fmla="*/ 848 w 848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48" h="1">
                <a:moveTo>
                  <a:pt x="848" y="0"/>
                </a:moveTo>
                <a:lnTo>
                  <a:pt x="0" y="0"/>
                </a:ln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06" name="Freeform 742"/>
          <p:cNvSpPr>
            <a:spLocks/>
          </p:cNvSpPr>
          <p:nvPr/>
        </p:nvSpPr>
        <p:spPr bwMode="auto">
          <a:xfrm rot="10800000">
            <a:off x="428596" y="2071678"/>
            <a:ext cx="1655762" cy="1714512"/>
          </a:xfrm>
          <a:custGeom>
            <a:avLst/>
            <a:gdLst>
              <a:gd name="T0" fmla="*/ 2147483647 w 848"/>
              <a:gd name="T1" fmla="*/ 0 h 1"/>
              <a:gd name="T2" fmla="*/ 0 w 848"/>
              <a:gd name="T3" fmla="*/ 0 h 1"/>
              <a:gd name="T4" fmla="*/ 0 60000 65536"/>
              <a:gd name="T5" fmla="*/ 0 60000 65536"/>
              <a:gd name="T6" fmla="*/ 0 w 848"/>
              <a:gd name="T7" fmla="*/ 0 h 1"/>
              <a:gd name="T8" fmla="*/ 848 w 848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48" h="1">
                <a:moveTo>
                  <a:pt x="848" y="0"/>
                </a:moveTo>
                <a:lnTo>
                  <a:pt x="0" y="0"/>
                </a:ln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607" name="Group 746"/>
          <p:cNvGrpSpPr>
            <a:grpSpLocks/>
          </p:cNvGrpSpPr>
          <p:nvPr/>
        </p:nvGrpSpPr>
        <p:grpSpPr bwMode="auto">
          <a:xfrm>
            <a:off x="4429124" y="3286124"/>
            <a:ext cx="865187" cy="939796"/>
            <a:chOff x="1338" y="2249"/>
            <a:chExt cx="545" cy="952"/>
          </a:xfrm>
        </p:grpSpPr>
        <p:sp>
          <p:nvSpPr>
            <p:cNvPr id="608" name="Oval 747"/>
            <p:cNvSpPr>
              <a:spLocks noChangeArrowheads="1"/>
            </p:cNvSpPr>
            <p:nvPr/>
          </p:nvSpPr>
          <p:spPr bwMode="auto">
            <a:xfrm>
              <a:off x="1338" y="3027"/>
              <a:ext cx="272" cy="17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9" name="AutoShape 748"/>
            <p:cNvSpPr>
              <a:spLocks noChangeArrowheads="1"/>
            </p:cNvSpPr>
            <p:nvPr/>
          </p:nvSpPr>
          <p:spPr bwMode="auto">
            <a:xfrm>
              <a:off x="1459" y="2331"/>
              <a:ext cx="30" cy="801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0" name="AutoShape 749"/>
            <p:cNvSpPr>
              <a:spLocks noChangeArrowheads="1"/>
            </p:cNvSpPr>
            <p:nvPr/>
          </p:nvSpPr>
          <p:spPr bwMode="auto">
            <a:xfrm rot="5400000">
              <a:off x="1497" y="2202"/>
              <a:ext cx="339" cy="433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ru-RU" sz="2000" b="1">
                <a:solidFill>
                  <a:schemeClr val="tx2"/>
                </a:solidFill>
              </a:endParaRPr>
            </a:p>
          </p:txBody>
        </p:sp>
      </p:grpSp>
      <p:sp>
        <p:nvSpPr>
          <p:cNvPr id="611" name="TextBox 610"/>
          <p:cNvSpPr txBox="1">
            <a:spLocks noChangeArrowheads="1"/>
          </p:cNvSpPr>
          <p:nvPr/>
        </p:nvSpPr>
        <p:spPr bwMode="auto">
          <a:xfrm>
            <a:off x="3714744" y="4214818"/>
            <a:ext cx="22145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rial" charset="0"/>
                <a:cs typeface="Arial" charset="0"/>
              </a:rPr>
              <a:t>  </a:t>
            </a:r>
            <a:r>
              <a:rPr lang="en-US" sz="3600" b="1" dirty="0">
                <a:solidFill>
                  <a:srgbClr val="C00000"/>
                </a:solidFill>
                <a:latin typeface="Arial" charset="0"/>
                <a:cs typeface="Arial" charset="0"/>
              </a:rPr>
              <a:t>t  - </a:t>
            </a:r>
            <a:r>
              <a:rPr lang="ru-RU" sz="3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3 ч</a:t>
            </a:r>
            <a:endParaRPr lang="ru-RU" sz="36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612" name="AutoShape 74"/>
          <p:cNvSpPr>
            <a:spLocks/>
          </p:cNvSpPr>
          <p:nvPr/>
        </p:nvSpPr>
        <p:spPr bwMode="auto">
          <a:xfrm rot="16200000" flipH="1">
            <a:off x="4282281" y="-853313"/>
            <a:ext cx="508000" cy="8215371"/>
          </a:xfrm>
          <a:prstGeom prst="leftBrace">
            <a:avLst>
              <a:gd name="adj1" fmla="val 91735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3" name="Rectangle 740"/>
          <p:cNvSpPr>
            <a:spLocks noChangeArrowheads="1"/>
          </p:cNvSpPr>
          <p:nvPr/>
        </p:nvSpPr>
        <p:spPr bwMode="auto">
          <a:xfrm>
            <a:off x="428596" y="3143248"/>
            <a:ext cx="2243166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663300"/>
                </a:solidFill>
                <a:cs typeface="Arial" charset="0"/>
              </a:rPr>
              <a:t>  </a:t>
            </a:r>
            <a:r>
              <a:rPr lang="ru-RU" sz="3200" b="1" dirty="0" smtClean="0">
                <a:solidFill>
                  <a:srgbClr val="663300"/>
                </a:solidFill>
                <a:cs typeface="Arial" charset="0"/>
              </a:rPr>
              <a:t>500 км/ч</a:t>
            </a:r>
            <a:endParaRPr lang="ru-RU" sz="3200" b="1" dirty="0">
              <a:solidFill>
                <a:srgbClr val="663300"/>
              </a:solidFill>
              <a:cs typeface="Arial" charset="0"/>
            </a:endParaRPr>
          </a:p>
        </p:txBody>
      </p:sp>
      <p:sp>
        <p:nvSpPr>
          <p:cNvPr id="614" name="Rectangle 740"/>
          <p:cNvSpPr>
            <a:spLocks noChangeArrowheads="1"/>
          </p:cNvSpPr>
          <p:nvPr/>
        </p:nvSpPr>
        <p:spPr bwMode="auto">
          <a:xfrm>
            <a:off x="6715140" y="3143248"/>
            <a:ext cx="2117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663300"/>
                </a:solidFill>
                <a:cs typeface="Arial" charset="0"/>
              </a:rPr>
              <a:t>  </a:t>
            </a:r>
            <a:r>
              <a:rPr lang="ru-RU" sz="3200" b="1" dirty="0" smtClean="0">
                <a:solidFill>
                  <a:srgbClr val="663300"/>
                </a:solidFill>
                <a:cs typeface="Arial" charset="0"/>
              </a:rPr>
              <a:t>600 </a:t>
            </a:r>
            <a:r>
              <a:rPr lang="ru-RU" sz="3200" b="1" dirty="0">
                <a:solidFill>
                  <a:srgbClr val="663300"/>
                </a:solidFill>
                <a:cs typeface="Arial" charset="0"/>
              </a:rPr>
              <a:t>км/ч</a:t>
            </a:r>
          </a:p>
        </p:txBody>
      </p:sp>
      <p:sp>
        <p:nvSpPr>
          <p:cNvPr id="615" name="Text Box 25"/>
          <p:cNvSpPr txBox="1">
            <a:spLocks noChangeArrowheads="1"/>
          </p:cNvSpPr>
          <p:nvPr/>
        </p:nvSpPr>
        <p:spPr bwMode="auto">
          <a:xfrm>
            <a:off x="4714876" y="2643182"/>
            <a:ext cx="9284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rgbClr val="C00000"/>
                </a:solidFill>
                <a:latin typeface="Geneva CY" charset="-52"/>
              </a:rPr>
              <a:t>S-?</a:t>
            </a:r>
          </a:p>
        </p:txBody>
      </p:sp>
      <p:sp>
        <p:nvSpPr>
          <p:cNvPr id="616" name="TextBox 615"/>
          <p:cNvSpPr txBox="1"/>
          <p:nvPr/>
        </p:nvSpPr>
        <p:spPr>
          <a:xfrm>
            <a:off x="357158" y="4929198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500 + 600 = 1100 (км/ч)</a:t>
            </a:r>
          </a:p>
        </p:txBody>
      </p:sp>
      <p:sp>
        <p:nvSpPr>
          <p:cNvPr id="617" name="TextBox 616"/>
          <p:cNvSpPr txBox="1"/>
          <p:nvPr/>
        </p:nvSpPr>
        <p:spPr>
          <a:xfrm>
            <a:off x="285720" y="5357826"/>
            <a:ext cx="4795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 1100 · 3 = 3300 (км)</a:t>
            </a:r>
          </a:p>
        </p:txBody>
      </p:sp>
      <p:sp>
        <p:nvSpPr>
          <p:cNvPr id="618" name="TextBox 617"/>
          <p:cNvSpPr txBox="1"/>
          <p:nvPr/>
        </p:nvSpPr>
        <p:spPr>
          <a:xfrm>
            <a:off x="4500530" y="4857760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500 · 3  = 1500 (км)</a:t>
            </a:r>
          </a:p>
        </p:txBody>
      </p:sp>
      <p:sp>
        <p:nvSpPr>
          <p:cNvPr id="619" name="TextBox 618"/>
          <p:cNvSpPr txBox="1"/>
          <p:nvPr/>
        </p:nvSpPr>
        <p:spPr>
          <a:xfrm>
            <a:off x="4500530" y="5286388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600 · 3  = 1800 (км)</a:t>
            </a:r>
          </a:p>
        </p:txBody>
      </p:sp>
      <p:sp>
        <p:nvSpPr>
          <p:cNvPr id="620" name="TextBox 619"/>
          <p:cNvSpPr txBox="1"/>
          <p:nvPr/>
        </p:nvSpPr>
        <p:spPr>
          <a:xfrm>
            <a:off x="4500562" y="5715016"/>
            <a:ext cx="4867276" cy="471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1500 + 1800  = 3300 (км)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3" grpId="0" animBg="1"/>
      <p:bldP spid="605" grpId="0" animBg="1"/>
      <p:bldP spid="606" grpId="0" animBg="1"/>
      <p:bldP spid="611" grpId="0"/>
      <p:bldP spid="612" grpId="0" animBg="1"/>
      <p:bldP spid="613" grpId="0"/>
      <p:bldP spid="614" grpId="0"/>
      <p:bldP spid="615" grpId="0"/>
      <p:bldP spid="616" grpId="0"/>
      <p:bldP spid="617" grpId="0"/>
      <p:bldP spid="618" grpId="0"/>
      <p:bldP spid="619" grpId="0"/>
      <p:bldP spid="6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Решить уравнение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472" y="2000240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3 = 132 + 168;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472" y="2857496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3 = 300;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472" y="3571876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300 · 3;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910" y="4357694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900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910" y="5072074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  <a:r>
              <a:rPr lang="ru-RU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900.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10120" y="1223946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1928802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 : 3 =132+168;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86380" y="2643182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= 300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4458" y="2465312"/>
            <a:ext cx="57631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4, 2019, 1941,  22</a:t>
            </a:r>
          </a:p>
        </p:txBody>
      </p:sp>
    </p:spTree>
    <p:extLst>
      <p:ext uri="{BB962C8B-B14F-4D97-AF65-F5344CB8AC3E}">
        <p14:creationId xmlns:p14="http://schemas.microsoft.com/office/powerpoint/2010/main" xmlns="" val="3177073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Вечный огонь - Владимир Александрович Комиссаров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>
            <a:hlinkClick r:id="rId3" action="ppaction://hlinkfile"/>
          </p:cNvPr>
          <p:cNvSpPr/>
          <p:nvPr/>
        </p:nvSpPr>
        <p:spPr>
          <a:xfrm>
            <a:off x="8228731" y="5909270"/>
            <a:ext cx="720080" cy="8320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0750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428596" y="500042"/>
            <a:ext cx="896938" cy="896938"/>
          </a:xfrm>
          <a:prstGeom prst="ellipse">
            <a:avLst/>
          </a:prstGeom>
          <a:solidFill>
            <a:schemeClr val="accent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Х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428728" y="1000108"/>
            <a:ext cx="1143008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2643174" y="500042"/>
            <a:ext cx="896938" cy="896938"/>
          </a:xfrm>
          <a:prstGeom prst="ellipse">
            <a:avLst/>
          </a:prstGeom>
          <a:solidFill>
            <a:schemeClr val="accent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357166"/>
            <a:ext cx="825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+12</a:t>
            </a:r>
            <a:endParaRPr lang="ru-RU" sz="3200" b="1" dirty="0">
              <a:solidFill>
                <a:srgbClr val="00206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3643306" y="1000108"/>
            <a:ext cx="966790" cy="3334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43438" y="642918"/>
            <a:ext cx="1071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130 -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643570" y="571480"/>
            <a:ext cx="896938" cy="896938"/>
          </a:xfrm>
          <a:prstGeom prst="ellipse">
            <a:avLst/>
          </a:prstGeom>
          <a:solidFill>
            <a:schemeClr val="accent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 dirty="0">
              <a:solidFill>
                <a:srgbClr val="FF0000"/>
              </a:solidFill>
            </a:endParaRPr>
          </a:p>
        </p:txBody>
      </p:sp>
      <p:cxnSp>
        <p:nvCxnSpPr>
          <p:cNvPr id="10" name="Прямая со стрелкой 9"/>
          <p:cNvCxnSpPr>
            <a:stCxn id="9" idx="4"/>
          </p:cNvCxnSpPr>
          <p:nvPr/>
        </p:nvCxnSpPr>
        <p:spPr>
          <a:xfrm rot="5400000">
            <a:off x="5387580" y="1438659"/>
            <a:ext cx="674700" cy="73421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00760" y="1714488"/>
            <a:ext cx="623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+5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500562" y="1928802"/>
            <a:ext cx="896938" cy="896938"/>
          </a:xfrm>
          <a:prstGeom prst="ellipse">
            <a:avLst/>
          </a:prstGeom>
          <a:solidFill>
            <a:schemeClr val="accent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7554" y="3143248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+</a:t>
            </a:r>
            <a:r>
              <a:rPr lang="ru-RU" sz="3200" b="1" dirty="0" err="1" smtClean="0">
                <a:solidFill>
                  <a:srgbClr val="002060"/>
                </a:solidFill>
              </a:rPr>
              <a:t>х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000232" y="3786190"/>
            <a:ext cx="896938" cy="896938"/>
          </a:xfrm>
          <a:prstGeom prst="ellipse">
            <a:avLst/>
          </a:prstGeom>
          <a:solidFill>
            <a:schemeClr val="accent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 dirty="0">
              <a:solidFill>
                <a:srgbClr val="FF0000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 flipV="1">
            <a:off x="4000496" y="2786058"/>
            <a:ext cx="642942" cy="50006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0800000" flipV="1">
            <a:off x="2857488" y="3643314"/>
            <a:ext cx="642942" cy="35719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 flipV="1">
            <a:off x="1357290" y="4643446"/>
            <a:ext cx="714380" cy="42862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00100" y="4143380"/>
            <a:ext cx="936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-120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857224" y="5143512"/>
            <a:ext cx="896938" cy="896938"/>
          </a:xfrm>
          <a:prstGeom prst="ellipse">
            <a:avLst/>
          </a:prstGeom>
          <a:solidFill>
            <a:schemeClr val="accent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 dirty="0">
              <a:solidFill>
                <a:srgbClr val="FF0000"/>
              </a:solidFill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1857356" y="5676920"/>
            <a:ext cx="1000132" cy="3809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000232" y="5072074"/>
            <a:ext cx="628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· 7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2857488" y="5214950"/>
            <a:ext cx="896938" cy="896938"/>
          </a:xfrm>
          <a:prstGeom prst="ellipse">
            <a:avLst/>
          </a:prstGeom>
          <a:solidFill>
            <a:schemeClr val="accent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 dirty="0">
              <a:solidFill>
                <a:srgbClr val="FF0000"/>
              </a:solidFill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3857620" y="5715016"/>
            <a:ext cx="1000132" cy="3809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6429388" y="5715016"/>
            <a:ext cx="1000132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929058" y="5072074"/>
            <a:ext cx="628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- 1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4929190" y="5214950"/>
            <a:ext cx="896938" cy="896938"/>
          </a:xfrm>
          <a:prstGeom prst="ellipse">
            <a:avLst/>
          </a:prstGeom>
          <a:solidFill>
            <a:schemeClr val="accent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57884" y="5357826"/>
            <a:ext cx="628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: 2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7500958" y="5143512"/>
            <a:ext cx="896938" cy="896938"/>
          </a:xfrm>
          <a:prstGeom prst="ellipse">
            <a:avLst/>
          </a:prstGeom>
          <a:solidFill>
            <a:schemeClr val="accent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29388" y="5000636"/>
            <a:ext cx="829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+40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715272" y="535782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50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3" grpId="0"/>
      <p:bldP spid="31" grpId="0"/>
      <p:bldP spid="36" grpId="0"/>
      <p:bldP spid="40" grpId="0"/>
      <p:bldP spid="42" grpId="0"/>
      <p:bldP spid="45" grpId="0"/>
      <p:bldP spid="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Вечный огонь - Владимир Александрович Комиссаров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0506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58214" y="6286496"/>
            <a:ext cx="571504" cy="57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0750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08050"/>
            <a:ext cx="7772400" cy="5187950"/>
          </a:xfrm>
        </p:spPr>
        <p:txBody>
          <a:bodyPr/>
          <a:lstStyle/>
          <a:p>
            <a:r>
              <a:rPr lang="ru-RU" altLang="ru-RU" sz="2600" dirty="0" smtClean="0"/>
              <a:t>Урок прошел удачно: я участвовал в работе класса, с заданиями справился успешно. Я очень доволен собой.</a:t>
            </a:r>
          </a:p>
          <a:p>
            <a:endParaRPr lang="ru-RU" altLang="ru-RU" sz="2600" dirty="0" smtClean="0"/>
          </a:p>
          <a:p>
            <a:r>
              <a:rPr lang="ru-RU" altLang="ru-RU" sz="2600" dirty="0" smtClean="0"/>
              <a:t>Сегодня на уроке не все задания оказались легкими. Мне было трудно, но я справился. Я доволен собой!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2600" dirty="0" smtClean="0"/>
          </a:p>
          <a:p>
            <a:r>
              <a:rPr lang="ru-RU" altLang="ru-RU" sz="2600" dirty="0" smtClean="0"/>
              <a:t>Задания на уроке оказались трудными. Мне нужна помощь!</a:t>
            </a:r>
          </a:p>
        </p:txBody>
      </p:sp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-1260475" y="3068638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4037" name="Oval 5"/>
          <p:cNvSpPr>
            <a:spLocks noChangeArrowheads="1"/>
          </p:cNvSpPr>
          <p:nvPr/>
        </p:nvSpPr>
        <p:spPr bwMode="auto">
          <a:xfrm>
            <a:off x="668381" y="1124744"/>
            <a:ext cx="342900" cy="3429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4038" name="Oval 6"/>
          <p:cNvSpPr>
            <a:spLocks noChangeArrowheads="1"/>
          </p:cNvSpPr>
          <p:nvPr/>
        </p:nvSpPr>
        <p:spPr bwMode="auto">
          <a:xfrm>
            <a:off x="668381" y="2725738"/>
            <a:ext cx="342900" cy="3429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4039" name="Oval 7"/>
          <p:cNvSpPr>
            <a:spLocks noChangeArrowheads="1"/>
          </p:cNvSpPr>
          <p:nvPr/>
        </p:nvSpPr>
        <p:spPr bwMode="auto">
          <a:xfrm>
            <a:off x="668381" y="4472628"/>
            <a:ext cx="342900" cy="342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86639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04863" y="332657"/>
            <a:ext cx="3695130" cy="504056"/>
          </a:xfrm>
        </p:spPr>
        <p:txBody>
          <a:bodyPr/>
          <a:lstStyle/>
          <a:p>
            <a:r>
              <a:rPr lang="ru-RU" altLang="ru-RU" dirty="0" smtClean="0">
                <a:solidFill>
                  <a:srgbClr val="FF0000"/>
                </a:solidFill>
              </a:rPr>
              <a:t>              </a:t>
            </a:r>
            <a:r>
              <a:rPr lang="ru-RU" altLang="ru-RU" b="1" dirty="0" smtClean="0">
                <a:solidFill>
                  <a:srgbClr val="FF0000"/>
                </a:solidFill>
              </a:rPr>
              <a:t>Подумайте !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04863" y="1276350"/>
            <a:ext cx="7342187" cy="4484688"/>
          </a:xfrm>
        </p:spPr>
        <p:txBody>
          <a:bodyPr/>
          <a:lstStyle/>
          <a:p>
            <a:r>
              <a:rPr lang="ru-RU" altLang="ru-RU" dirty="0" smtClean="0">
                <a:solidFill>
                  <a:srgbClr val="0A0A10"/>
                </a:solidFill>
              </a:rPr>
              <a:t> </a:t>
            </a:r>
            <a:r>
              <a:rPr lang="ru-RU" altLang="ru-RU" b="1" dirty="0" smtClean="0">
                <a:solidFill>
                  <a:srgbClr val="0A0A10"/>
                </a:solidFill>
              </a:rPr>
              <a:t>Какие виды работ выполняли на уроке?</a:t>
            </a:r>
          </a:p>
          <a:p>
            <a:r>
              <a:rPr lang="ru-RU" altLang="ru-RU" b="1" dirty="0" smtClean="0">
                <a:solidFill>
                  <a:srgbClr val="0A0A10"/>
                </a:solidFill>
              </a:rPr>
              <a:t>Какое задание было для вас интересным?</a:t>
            </a:r>
          </a:p>
          <a:p>
            <a:r>
              <a:rPr lang="ru-RU" altLang="ru-RU" b="1" dirty="0" smtClean="0">
                <a:solidFill>
                  <a:srgbClr val="0A0A10"/>
                </a:solidFill>
              </a:rPr>
              <a:t>Пригодятся ли вам  знания, полученные на уроке?</a:t>
            </a:r>
          </a:p>
          <a:p>
            <a:r>
              <a:rPr lang="ru-RU" altLang="ru-RU" b="1" dirty="0" smtClean="0">
                <a:solidFill>
                  <a:srgbClr val="0A0A10"/>
                </a:solidFill>
              </a:rPr>
              <a:t>Какие факты вам запомнились?</a:t>
            </a:r>
            <a:endParaRPr lang="ru-RU" altLang="ru-RU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002575399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3200" dirty="0" smtClean="0"/>
              <a:t>Война закончилась, и заживают раны,</a:t>
            </a:r>
            <a:br>
              <a:rPr lang="ru-RU" sz="3200" dirty="0" smtClean="0"/>
            </a:br>
            <a:r>
              <a:rPr lang="ru-RU" sz="3200" dirty="0" smtClean="0"/>
              <a:t>И в день  Победы  по восторженной стране,</a:t>
            </a:r>
            <a:br>
              <a:rPr lang="ru-RU" sz="3200" dirty="0" smtClean="0"/>
            </a:br>
            <a:r>
              <a:rPr lang="ru-RU" sz="3200" dirty="0" smtClean="0"/>
              <a:t>Блестя  наградами, шагают ветераны,</a:t>
            </a:r>
            <a:br>
              <a:rPr lang="ru-RU" sz="3200" dirty="0" smtClean="0"/>
            </a:br>
            <a:r>
              <a:rPr lang="ru-RU" sz="3200" dirty="0" smtClean="0"/>
              <a:t>Фронтовики, герои, совесть наших дней.</a:t>
            </a:r>
            <a:br>
              <a:rPr lang="ru-RU" sz="3200" dirty="0" smtClean="0"/>
            </a:br>
            <a:r>
              <a:rPr lang="ru-RU" sz="3200" dirty="0" smtClean="0"/>
              <a:t>Но с каждым годом их шеренга тает,</a:t>
            </a:r>
            <a:br>
              <a:rPr lang="ru-RU" sz="3200" dirty="0" smtClean="0"/>
            </a:br>
            <a:r>
              <a:rPr lang="ru-RU" sz="3200" dirty="0" smtClean="0"/>
              <a:t>Редеет славная гвардейская семья.</a:t>
            </a:r>
            <a:br>
              <a:rPr lang="ru-RU" sz="3200" dirty="0" smtClean="0"/>
            </a:br>
            <a:r>
              <a:rPr lang="ru-RU" sz="3200" dirty="0" smtClean="0"/>
              <a:t>И все цветы свои весна в венок сплетает</a:t>
            </a:r>
            <a:br>
              <a:rPr lang="ru-RU" sz="3200" dirty="0" smtClean="0"/>
            </a:br>
            <a:r>
              <a:rPr lang="ru-RU" sz="3200" dirty="0" smtClean="0"/>
              <a:t>И с ним склоняется у вечного огня.</a:t>
            </a:r>
            <a:endParaRPr lang="ru-RU" sz="3200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Спасибо за урок.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2357430"/>
            <a:ext cx="55707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4, 22, 1941, 2019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Факты о Второй Мировой вой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7083" y="0"/>
            <a:ext cx="9289628" cy="696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4991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071678"/>
            <a:ext cx="80023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Великая Отечественная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война в цифрах и фактах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71480"/>
            <a:ext cx="26356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709 · 2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86116" y="500042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1418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1357298"/>
            <a:ext cx="67201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1418 дней длилась Великая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Отечественная война</a:t>
            </a: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500306"/>
            <a:ext cx="6357982" cy="396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714356"/>
            <a:ext cx="26356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423 : 3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86116" y="714356"/>
            <a:ext cx="110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141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714488"/>
            <a:ext cx="75190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141 налёт совершила немецкая 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авиация на Москву</a:t>
            </a: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000372"/>
            <a:ext cx="6286544" cy="349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714356"/>
            <a:ext cx="26356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163 · 4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86116" y="714356"/>
            <a:ext cx="110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652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571612"/>
            <a:ext cx="73716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652 раза воздушная тревога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прозвучала во время блокады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городе Ленинграде.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 l="4167" t="4397" r="5209" b="7584"/>
          <a:stretch>
            <a:fillRect/>
          </a:stretch>
        </p:blipFill>
        <p:spPr bwMode="auto">
          <a:xfrm>
            <a:off x="1214414" y="3429000"/>
            <a:ext cx="621510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823" y="500042"/>
            <a:ext cx="85318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Блокада – окружение войск 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противника с целью прекращения 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отношений с внешним миром </a:t>
            </a:r>
          </a:p>
        </p:txBody>
      </p:sp>
      <p:pic>
        <p:nvPicPr>
          <p:cNvPr id="3" name="Picture 2" descr="Картинка 12 из 115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285992"/>
            <a:ext cx="6344461" cy="4213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9 мая_07">
  <a:themeElements>
    <a:clrScheme name="9 мая_07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9 мая_07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 мая_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538</Words>
  <Application>Microsoft Office PowerPoint</Application>
  <PresentationFormat>Экран (4:3)</PresentationFormat>
  <Paragraphs>95</Paragraphs>
  <Slides>26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9 мая_07</vt:lpstr>
      <vt:lpstr>3_Тема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              Подумайте ! </vt:lpstr>
      <vt:lpstr>Война закончилась, и заживают раны, И в день  Победы  по восторженной стране, Блестя  наградами, шагают ветераны, Фронтовики, герои, совесть наших дней. Но с каждым годом их шеренга тает, Редеет славная гвардейская семья. И все цветы свои весна в венок сплетает И с ним склоняется у вечного огня.</vt:lpstr>
      <vt:lpstr>      Спасибо за урок.</vt:lpstr>
    </vt:vector>
  </TitlesOfParts>
  <Company>ppsrk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Преподаватели_методисты</dc:creator>
  <cp:lastModifiedBy>Kabinet01</cp:lastModifiedBy>
  <cp:revision>88</cp:revision>
  <dcterms:created xsi:type="dcterms:W3CDTF">2015-04-28T11:24:09Z</dcterms:created>
  <dcterms:modified xsi:type="dcterms:W3CDTF">2019-04-29T15:04:28Z</dcterms:modified>
</cp:coreProperties>
</file>