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6" r:id="rId3"/>
    <p:sldId id="268" r:id="rId4"/>
    <p:sldId id="271" r:id="rId5"/>
    <p:sldId id="272" r:id="rId6"/>
    <p:sldId id="269" r:id="rId7"/>
    <p:sldId id="273" r:id="rId8"/>
    <p:sldId id="261" r:id="rId9"/>
    <p:sldId id="263" r:id="rId10"/>
    <p:sldId id="276" r:id="rId11"/>
    <p:sldId id="274" r:id="rId12"/>
    <p:sldId id="281" r:id="rId13"/>
    <p:sldId id="260" r:id="rId14"/>
    <p:sldId id="259" r:id="rId15"/>
    <p:sldId id="257" r:id="rId16"/>
    <p:sldId id="258" r:id="rId17"/>
    <p:sldId id="264" r:id="rId18"/>
    <p:sldId id="275" r:id="rId19"/>
    <p:sldId id="262" r:id="rId20"/>
    <p:sldId id="256" r:id="rId21"/>
    <p:sldId id="265" r:id="rId22"/>
    <p:sldId id="283" r:id="rId23"/>
    <p:sldId id="277" r:id="rId24"/>
    <p:sldId id="28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788BC-8604-4318-BF9E-A25A93E45336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672-2DA4-4504-9E4E-8A5D91D8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672-2DA4-4504-9E4E-8A5D91D891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1.pn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2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56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08912" cy="1656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воспитателя, учителя-логопеда,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 с детьми старшей логопедической  группы №5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3636912" y="6381327"/>
            <a:ext cx="72008" cy="4571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Коваль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атьяна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Сергеевна, учитель-логопед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Бучацкая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Наталья Ивановна, воспитатель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Муниципальное  казенное  дошкольное образовательное учреждение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г. Новосибирска «Детский сад № 445 комбинированного вида» Ленинского района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ул. Пархоменко 80/1, т. 341-59-95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8012"/>
            <a:ext cx="9144000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БУЧАЦКАЯ Наталья Ивановна,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казенное  дошкольное образовательное учреждение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г. Новосибирска «Детский сад № 445 комбинированного вида»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ул. Пархоменко 80/1, т. 341-59-95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sp>
        <p:nvSpPr>
          <p:cNvPr id="9221" name="AutoShape 5" descr="https://static.detstrana.ru/public/games/e5/9e/0c/c8653_35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https://static.detstrana.ru/public/games/e5/9e/0c/c8653_35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7912"/>
            <a:ext cx="4464496" cy="4580088"/>
          </a:xfrm>
          <a:prstGeom prst="rect">
            <a:avLst/>
          </a:prstGeom>
          <a:noFill/>
        </p:spPr>
      </p:pic>
      <p:pic>
        <p:nvPicPr>
          <p:cNvPr id="9224" name="Picture 8" descr="C:\Users\Админ\Desktop\pic-0234ugq7ou-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0548" y="6066668"/>
            <a:ext cx="1203452" cy="791332"/>
          </a:xfrm>
          <a:prstGeom prst="rect">
            <a:avLst/>
          </a:prstGeom>
          <a:noFill/>
        </p:spPr>
      </p:pic>
      <p:pic>
        <p:nvPicPr>
          <p:cNvPr id="10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dirty="0" smtClean="0"/>
              <a:t>Предполагаемые результаты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фонематического восприятия, закрепление навыка правильного звукопроизношения и звукобуквенного анализа.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Выработка навыков составления и чтения слогов, слов.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творческого участия родителей в жизни своих детей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сотрудничества педагогов ДОУ и семей при подготовке будущих первоклассников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20" cy="810090"/>
          </a:xfrm>
          <a:prstGeom prst="rect">
            <a:avLst/>
          </a:prstGeom>
          <a:noFill/>
        </p:spPr>
      </p:pic>
      <p:pic>
        <p:nvPicPr>
          <p:cNvPr id="27650" name="Picture 2" descr="C:\Users\Админ\Desktop\pic-0234ugq7ou-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1" y="5982377"/>
            <a:ext cx="1331640" cy="875623"/>
          </a:xfrm>
          <a:prstGeom prst="rect">
            <a:avLst/>
          </a:prstGeom>
          <a:noFill/>
        </p:spPr>
      </p:pic>
      <p:pic>
        <p:nvPicPr>
          <p:cNvPr id="4099" name="Picture 3" descr="C:\Users\Админ\Desktop\ПЛАНЫ НА 2018-19год\107APPLE\IMG_7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072341" cy="2304256"/>
          </a:xfrm>
          <a:prstGeom prst="rect">
            <a:avLst/>
          </a:prstGeom>
          <a:noFill/>
        </p:spPr>
      </p:pic>
      <p:pic>
        <p:nvPicPr>
          <p:cNvPr id="4100" name="Picture 4" descr="C:\Users\Админ\Desktop\Новая папка\DCIM\107APPLE\IMG_7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32040" y="450465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Участие семьи в проекте</a:t>
            </a:r>
            <a:r>
              <a:rPr lang="ru-RU" b="1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Закрепление дома знаний детей, полученных на занятиях по звуковой культуре речи и обучению грамоте. Обеспечение дома контроля правильной речи и воспитание самоконтроля у ребёнка;</a:t>
            </a:r>
          </a:p>
          <a:p>
            <a:r>
              <a:rPr lang="ru-RU" sz="2400" dirty="0" smtClean="0"/>
              <a:t>Помощь ребёнку в выполнении творческих заданий проекта.</a:t>
            </a:r>
          </a:p>
          <a:p>
            <a:endParaRPr lang="ru-RU" dirty="0"/>
          </a:p>
        </p:txBody>
      </p:sp>
      <p:pic>
        <p:nvPicPr>
          <p:cNvPr id="4" name="Picture 3" descr="C:\Users\Админ\Desktop\Новая папка (8)\110APPLE\IMG_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27022"/>
            <a:ext cx="4032448" cy="3024336"/>
          </a:xfrm>
          <a:prstGeom prst="rect">
            <a:avLst/>
          </a:prstGeom>
          <a:noFill/>
        </p:spPr>
      </p:pic>
      <p:pic>
        <p:nvPicPr>
          <p:cNvPr id="5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48139" cy="936104"/>
          </a:xfrm>
          <a:prstGeom prst="rect">
            <a:avLst/>
          </a:prstGeom>
          <a:noFill/>
        </p:spPr>
      </p:pic>
      <p:pic>
        <p:nvPicPr>
          <p:cNvPr id="29697" name="Picture 1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1344" y="5981709"/>
            <a:ext cx="1332656" cy="876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71600" y="1052736"/>
            <a:ext cx="3960440" cy="1440160"/>
          </a:xfrm>
          <a:prstGeom prst="cloud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гимнастика.</a:t>
            </a: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292080" y="1196752"/>
            <a:ext cx="3563888" cy="1584176"/>
          </a:xfrm>
          <a:prstGeom prst="cloud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Заинтересованные  дети старшей группы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67544" y="4725144"/>
            <a:ext cx="3816424" cy="1656184"/>
          </a:xfrm>
          <a:prstGeom prst="cloud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С/Р  игра  Д/Игры.</a:t>
            </a:r>
            <a:r>
              <a:rPr lang="en-US" b="1" dirty="0" smtClean="0"/>
              <a:t> </a:t>
            </a:r>
            <a:r>
              <a:rPr lang="ru-RU" b="1" dirty="0" err="1" smtClean="0"/>
              <a:t>Викторина,Плакаты</a:t>
            </a:r>
            <a:r>
              <a:rPr lang="ru-RU" b="1" dirty="0" smtClean="0"/>
              <a:t> ,Д/картинки,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художественная</a:t>
            </a:r>
            <a:r>
              <a:rPr lang="ru-RU" b="1" dirty="0" smtClean="0"/>
              <a:t>   литература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499992" y="4725144"/>
            <a:ext cx="3744416" cy="1800200"/>
          </a:xfrm>
          <a:prstGeom prst="cloud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НОД,   БЕСЕДЫ,  продуктивная деятельность : Рисование.</a:t>
            </a:r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0" y="2780928"/>
            <a:ext cx="3347864" cy="1584176"/>
          </a:xfrm>
          <a:prstGeom prst="cloud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Информационные уголки в групповой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96136" y="3068960"/>
            <a:ext cx="3347864" cy="1584176"/>
          </a:xfrm>
          <a:prstGeom prst="cloud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Заинтересованные   родители воспитанников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2627784" y="2276872"/>
            <a:ext cx="3960440" cy="2880320"/>
          </a:xfrm>
          <a:prstGeom prst="sun">
            <a:avLst>
              <a:gd name="adj" fmla="val 19317"/>
            </a:avLst>
          </a:prstGeom>
          <a:solidFill>
            <a:srgbClr val="FFFF00"/>
          </a:solidFill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Логопед.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2 ЭТАП  :Технологический.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Организация деятельности с детьми</a:t>
            </a:r>
            <a:endParaRPr lang="ru-RU" sz="2400" dirty="0"/>
          </a:p>
        </p:txBody>
      </p:sp>
      <p:pic>
        <p:nvPicPr>
          <p:cNvPr id="12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6118" cy="792088"/>
          </a:xfrm>
          <a:prstGeom prst="rect">
            <a:avLst/>
          </a:prstGeom>
          <a:noFill/>
        </p:spPr>
      </p:pic>
      <p:pic>
        <p:nvPicPr>
          <p:cNvPr id="38913" name="Picture 1" descr="C:\Users\Админ\Desktop\pic-0234ugq7ou-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64" y="6053067"/>
            <a:ext cx="1224136" cy="80493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381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Логопедическая викторина теме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 Одежда Обувь»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esktop\ПЛАНЫ НА 2018-19год\ЛОГОПЕДИЧЕСКАЯ ВИКТОРИНА 18.10.18\IMG_7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1556792"/>
            <a:ext cx="2784309" cy="2088232"/>
          </a:xfrm>
          <a:prstGeom prst="rect">
            <a:avLst/>
          </a:prstGeom>
          <a:noFill/>
        </p:spPr>
      </p:pic>
      <p:pic>
        <p:nvPicPr>
          <p:cNvPr id="5123" name="Picture 3" descr="C:\Users\Админ\Desktop\ПЛАНЫ НА 2018-19год\ЛОГОПЕДИЧЕСКАЯ ВИКТОРИНА 18.10.18\IMG_7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14138" y="2114855"/>
            <a:ext cx="3312369" cy="2484278"/>
          </a:xfrm>
          <a:prstGeom prst="rect">
            <a:avLst/>
          </a:prstGeom>
          <a:noFill/>
        </p:spPr>
      </p:pic>
      <p:pic>
        <p:nvPicPr>
          <p:cNvPr id="5124" name="Picture 4" descr="C:\Users\Админ\Desktop\ПЛАНЫ НА 2018-19год\ЛОГОПЕДИЧЕСКАЯ ВИКТОРИНА 18.10.18\IMG_7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26522" y="2168860"/>
            <a:ext cx="3168352" cy="2376264"/>
          </a:xfrm>
          <a:prstGeom prst="rect">
            <a:avLst/>
          </a:prstGeom>
          <a:noFill/>
        </p:spPr>
      </p:pic>
      <p:pic>
        <p:nvPicPr>
          <p:cNvPr id="6146" name="Picture 2" descr="C:\Users\Админ\Desktop\ПЛАНЫ НА 2018-19год\ЛОГОПЕДИЧЕСКАЯ ВИКТОРИНА 18.10.18\IMG_7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49080"/>
            <a:ext cx="2880320" cy="2160240"/>
          </a:xfrm>
          <a:prstGeom prst="rect">
            <a:avLst/>
          </a:prstGeom>
          <a:noFill/>
        </p:spPr>
      </p:pic>
      <p:pic>
        <p:nvPicPr>
          <p:cNvPr id="7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80120" cy="810090"/>
          </a:xfrm>
          <a:prstGeom prst="rect">
            <a:avLst/>
          </a:prstGeom>
          <a:noFill/>
        </p:spPr>
      </p:pic>
      <p:pic>
        <p:nvPicPr>
          <p:cNvPr id="6147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Фронтальные занятия с логопедом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Новая папка (8)\109APPLE\IMG_9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6277157" y="1795851"/>
            <a:ext cx="3071176" cy="2305026"/>
          </a:xfrm>
          <a:prstGeom prst="rect">
            <a:avLst/>
          </a:prstGeom>
          <a:noFill/>
        </p:spPr>
      </p:pic>
      <p:pic>
        <p:nvPicPr>
          <p:cNvPr id="3074" name="Picture 2" descr="C:\Users\Админ\Desktop\ИТОГ ПЕДСОВЕТ\DCIM\111APPLE\IMG_1750.JPG"/>
          <p:cNvPicPr>
            <a:picLocks noChangeAspect="1" noChangeArrowheads="1"/>
          </p:cNvPicPr>
          <p:nvPr/>
        </p:nvPicPr>
        <p:blipFill>
          <a:blip r:embed="rId3" cstate="print"/>
          <a:srcRect l="-2295" r="21424"/>
          <a:stretch>
            <a:fillRect/>
          </a:stretch>
        </p:blipFill>
        <p:spPr bwMode="auto">
          <a:xfrm>
            <a:off x="2771800" y="3140968"/>
            <a:ext cx="3528392" cy="2736304"/>
          </a:xfrm>
          <a:prstGeom prst="rect">
            <a:avLst/>
          </a:prstGeom>
          <a:noFill/>
        </p:spPr>
      </p:pic>
      <p:pic>
        <p:nvPicPr>
          <p:cNvPr id="3075" name="Picture 3" descr="C:\Users\Админ\Desktop\Новая папка (8)\109APPLE\IMG_9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16532" y="1520787"/>
            <a:ext cx="3168351" cy="2376264"/>
          </a:xfrm>
          <a:prstGeom prst="rect">
            <a:avLst/>
          </a:prstGeom>
          <a:noFill/>
        </p:spPr>
      </p:pic>
      <p:pic>
        <p:nvPicPr>
          <p:cNvPr id="6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pic>
        <p:nvPicPr>
          <p:cNvPr id="7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Педагогическая работа с детьми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развитию речи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340768" y="5877272"/>
            <a:ext cx="14401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Админ\Desktop\ИТОГ ПЕДСОВЕТ\DCIM\111APPLE\IMG_1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509" y="1727811"/>
            <a:ext cx="3096345" cy="2322259"/>
          </a:xfrm>
          <a:prstGeom prst="rect">
            <a:avLst/>
          </a:prstGeom>
          <a:noFill/>
        </p:spPr>
      </p:pic>
      <p:pic>
        <p:nvPicPr>
          <p:cNvPr id="1027" name="Picture 3" descr="C:\Users\Админ\Desktop\Новая папка (2)\IMG_7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2987824" cy="2240868"/>
          </a:xfrm>
          <a:prstGeom prst="rect">
            <a:avLst/>
          </a:prstGeom>
          <a:noFill/>
        </p:spPr>
      </p:pic>
      <p:pic>
        <p:nvPicPr>
          <p:cNvPr id="8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  <p:pic>
        <p:nvPicPr>
          <p:cNvPr id="1028" name="Picture 4" descr="C:\Users\Админ\Desktop\pic-0234ugq7ou-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982378"/>
            <a:ext cx="1331640" cy="875622"/>
          </a:xfrm>
          <a:prstGeom prst="rect">
            <a:avLst/>
          </a:prstGeom>
          <a:noFill/>
        </p:spPr>
      </p:pic>
      <p:pic>
        <p:nvPicPr>
          <p:cNvPr id="1029" name="Picture 5" descr="C:\Users\Админ\Desktop\Новая папка (8)\110APPLE\IMG_0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28665" y="1925833"/>
            <a:ext cx="2952328" cy="2214246"/>
          </a:xfrm>
          <a:prstGeom prst="rect">
            <a:avLst/>
          </a:prstGeom>
          <a:noFill/>
        </p:spPr>
      </p:pic>
      <p:pic>
        <p:nvPicPr>
          <p:cNvPr id="1030" name="Picture 6" descr="C:\Users\Админ\Desktop\ПЛАНЫ НА 2018-19год\107APPLE\IMG_7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933056"/>
            <a:ext cx="3360373" cy="2520280"/>
          </a:xfrm>
          <a:prstGeom prst="rect">
            <a:avLst/>
          </a:prstGeom>
          <a:noFill/>
        </p:spPr>
      </p:pic>
      <p:pic>
        <p:nvPicPr>
          <p:cNvPr id="5122" name="Picture 2" descr="C:\Users\Админ\Desktop\ПЛАНЫ НА 2018-19год\107APPLE\IMG_70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86916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Изготовление книжки малышки: по лексической теме : « Профессия: автор сказки , художник оформитель книги»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Новая папка (8)\109APPLE\IMG_9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1506" y="2252870"/>
            <a:ext cx="2688299" cy="2016224"/>
          </a:xfrm>
          <a:prstGeom prst="rect">
            <a:avLst/>
          </a:prstGeom>
          <a:noFill/>
        </p:spPr>
      </p:pic>
      <p:pic>
        <p:nvPicPr>
          <p:cNvPr id="3075" name="Picture 3" descr="C:\Users\Админ\Desktop\Новая папка (8)\109APPLE\IMG_9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2128" y="2222867"/>
            <a:ext cx="3024337" cy="2268253"/>
          </a:xfrm>
          <a:prstGeom prst="rect">
            <a:avLst/>
          </a:prstGeom>
          <a:noFill/>
        </p:spPr>
      </p:pic>
      <p:pic>
        <p:nvPicPr>
          <p:cNvPr id="6" name="Picture 4" descr="C:\Users\Админ\Desktop\Новая папка (8)\110APPLE\IMG_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3024336" cy="2268252"/>
          </a:xfrm>
          <a:prstGeom prst="rect">
            <a:avLst/>
          </a:prstGeom>
          <a:noFill/>
        </p:spPr>
      </p:pic>
      <p:pic>
        <p:nvPicPr>
          <p:cNvPr id="7170" name="Picture 2" descr="C:\Users\Админ\Desktop\Новая папка (8)\109APPLE\IMG_9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86834" y="1817822"/>
            <a:ext cx="2664298" cy="1998223"/>
          </a:xfrm>
          <a:prstGeom prst="rect">
            <a:avLst/>
          </a:prstGeom>
          <a:noFill/>
        </p:spPr>
      </p:pic>
      <p:pic>
        <p:nvPicPr>
          <p:cNvPr id="7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  <p:pic>
        <p:nvPicPr>
          <p:cNvPr id="8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1536" y="6021289"/>
            <a:ext cx="1272464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речи детей</a:t>
            </a:r>
            <a:endParaRPr lang="ru-RU" dirty="0"/>
          </a:p>
        </p:txBody>
      </p:sp>
      <p:pic>
        <p:nvPicPr>
          <p:cNvPr id="4098" name="Picture 2" descr="C:\Users\Админ\Desktop\ИТОГ ПЕДСОВЕТ\DCIM\111APPLE\QCXQ8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952328" cy="2214246"/>
          </a:xfrm>
          <a:prstGeom prst="rect">
            <a:avLst/>
          </a:prstGeom>
          <a:noFill/>
        </p:spPr>
      </p:pic>
      <p:pic>
        <p:nvPicPr>
          <p:cNvPr id="4099" name="Picture 3" descr="C:\Users\Админ\Desktop\ИТОГ ПЕДСОВЕТ\DCIM\111APPLE\MRNF1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320479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19675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Разучивание  с детьми стихотворений, по лексическим темам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7" y="1340768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Театрализация по мотивам К.Чуковского « Муха – Цокотуха»</a:t>
            </a:r>
            <a:endParaRPr lang="ru-RU" dirty="0"/>
          </a:p>
        </p:txBody>
      </p:sp>
      <p:pic>
        <p:nvPicPr>
          <p:cNvPr id="9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1627" cy="908720"/>
          </a:xfrm>
          <a:prstGeom prst="rect">
            <a:avLst/>
          </a:prstGeom>
          <a:noFill/>
        </p:spPr>
      </p:pic>
      <p:pic>
        <p:nvPicPr>
          <p:cNvPr id="10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  <p:pic>
        <p:nvPicPr>
          <p:cNvPr id="6146" name="Picture 2" descr="C:\Users\Админ\Desktop\ПЛАНЫ НА 2018-19год\27 ноября развлечение  ПАПА,МАМА Я ДРУЖНАЯ СЕМЬЯ\IMG_8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81128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ЭТАП .Рефлексивный.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Практический результат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«Моя любимая буква»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Пополнение мини-музея букв.</a:t>
            </a:r>
          </a:p>
          <a:p>
            <a:endParaRPr lang="ru-RU" dirty="0"/>
          </a:p>
        </p:txBody>
      </p:sp>
      <p:pic>
        <p:nvPicPr>
          <p:cNvPr id="4" name="Picture 3" descr="C:\Users\Админ\Desktop\Новая папка\DCIM\108APPLE\IMG_8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76951" y="3584089"/>
            <a:ext cx="3406522" cy="2376264"/>
          </a:xfrm>
          <a:prstGeom prst="rect">
            <a:avLst/>
          </a:prstGeom>
          <a:noFill/>
        </p:spPr>
      </p:pic>
      <p:pic>
        <p:nvPicPr>
          <p:cNvPr id="5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pic>
        <p:nvPicPr>
          <p:cNvPr id="6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  <p:pic>
        <p:nvPicPr>
          <p:cNvPr id="7" name="Picture 7" descr="C:\Users\Админ\Desktop\Новая папка (8)\110APPLE\IMG_0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87624" y="299695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букв в группе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2438982"/>
            <a:ext cx="4293924" cy="32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Админ\Desktop\Новая папка (2)\IMG_7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03387"/>
            <a:ext cx="3960440" cy="32666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13407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Начало проекта :Октябрь 2018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69469" y="1628800"/>
            <a:ext cx="437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Предварительный итог проекта : май 2019</a:t>
            </a:r>
            <a:endParaRPr lang="ru-RU" dirty="0"/>
          </a:p>
        </p:txBody>
      </p:sp>
      <p:pic>
        <p:nvPicPr>
          <p:cNvPr id="1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19605" cy="764704"/>
          </a:xfrm>
          <a:prstGeom prst="rect">
            <a:avLst/>
          </a:prstGeom>
          <a:noFill/>
        </p:spPr>
      </p:pic>
      <p:pic>
        <p:nvPicPr>
          <p:cNvPr id="15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Проект</a:t>
            </a:r>
            <a:r>
              <a:rPr lang="ru-RU" i="1" dirty="0" smtClean="0"/>
              <a:t> </a:t>
            </a:r>
            <a:r>
              <a:rPr lang="ru-RU" dirty="0" smtClean="0"/>
              <a:t>«Моя любимая буква»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3"/>
            <a:ext cx="8291264" cy="41764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практико-ориентированный, долгосрочный, групповой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воспитанники и их родители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старшая группа (дети 4-5-6 лет).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октября 2018 по май 2020 года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Условия реализации: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 детей к занятиям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Заинтересованность родителей результатами 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Интегрированный подход</a:t>
            </a:r>
          </a:p>
          <a:p>
            <a:endParaRPr lang="ru-RU" dirty="0"/>
          </a:p>
        </p:txBody>
      </p:sp>
      <p:pic>
        <p:nvPicPr>
          <p:cNvPr id="10242" name="Picture 2" descr="C:\Users\Админ\Desktop\Новая папка (8)\110APPLE\IMG_0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60032" y="4148952"/>
            <a:ext cx="2520280" cy="2520280"/>
          </a:xfrm>
          <a:prstGeom prst="rect">
            <a:avLst/>
          </a:prstGeom>
          <a:noFill/>
        </p:spPr>
      </p:pic>
      <p:pic>
        <p:nvPicPr>
          <p:cNvPr id="1024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  <p:pic>
        <p:nvPicPr>
          <p:cNvPr id="10245" name="Picture 5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8556" y="6019329"/>
            <a:ext cx="1275444" cy="83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Презентация букв алфавита 6 группе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Новая папка (8)\110APPLE\IMG_0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498" y="2906941"/>
            <a:ext cx="2736304" cy="2052229"/>
          </a:xfrm>
          <a:prstGeom prst="rect">
            <a:avLst/>
          </a:prstGeom>
          <a:noFill/>
        </p:spPr>
      </p:pic>
      <p:pic>
        <p:nvPicPr>
          <p:cNvPr id="1027" name="Picture 3" descr="C:\Users\Админ\Desktop\Новая папка (8)\110APPLE\IMG_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3096344" cy="2322257"/>
          </a:xfrm>
          <a:prstGeom prst="rect">
            <a:avLst/>
          </a:prstGeom>
          <a:noFill/>
        </p:spPr>
      </p:pic>
      <p:pic>
        <p:nvPicPr>
          <p:cNvPr id="1029" name="Picture 5" descr="C:\Users\Админ\Desktop\Новая папка (8)\110APPLE\IMG_0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3168353" cy="2376264"/>
          </a:xfrm>
          <a:prstGeom prst="rect">
            <a:avLst/>
          </a:prstGeom>
          <a:noFill/>
        </p:spPr>
      </p:pic>
      <p:pic>
        <p:nvPicPr>
          <p:cNvPr id="7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019605" cy="764704"/>
          </a:xfrm>
          <a:prstGeom prst="rect">
            <a:avLst/>
          </a:prstGeom>
          <a:noFill/>
        </p:spPr>
      </p:pic>
      <p:pic>
        <p:nvPicPr>
          <p:cNvPr id="8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  <p:pic>
        <p:nvPicPr>
          <p:cNvPr id="9" name="Picture 6" descr="C:\Users\Админ\Desktop\Новая папка (8)\110APPLE\IMG_06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41174" y="2651914"/>
            <a:ext cx="3000333" cy="225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Продукт проекта: Выставка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4538" y="2072849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pic>
        <p:nvPicPr>
          <p:cNvPr id="6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564904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628800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проекта : « Моя любимая буква»  воспитанниками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789"/>
          <a:stretch>
            <a:fillRect/>
          </a:stretch>
        </p:blipFill>
        <p:spPr bwMode="auto">
          <a:xfrm rot="5400000">
            <a:off x="611544" y="1340783"/>
            <a:ext cx="21602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31373"/>
          <a:stretch>
            <a:fillRect/>
          </a:stretch>
        </p:blipFill>
        <p:spPr bwMode="auto">
          <a:xfrm>
            <a:off x="6372200" y="134076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18086"/>
          <a:stretch>
            <a:fillRect/>
          </a:stretch>
        </p:blipFill>
        <p:spPr bwMode="auto">
          <a:xfrm>
            <a:off x="3203848" y="1412776"/>
            <a:ext cx="26230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71599" cy="728699"/>
          </a:xfrm>
          <a:prstGeom prst="rect">
            <a:avLst/>
          </a:prstGeom>
          <a:noFill/>
        </p:spPr>
      </p:pic>
      <p:pic>
        <p:nvPicPr>
          <p:cNvPr id="8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19931" r="5536"/>
          <a:stretch>
            <a:fillRect/>
          </a:stretch>
        </p:blipFill>
        <p:spPr bwMode="auto">
          <a:xfrm>
            <a:off x="4355976" y="3789040"/>
            <a:ext cx="2782591" cy="258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717032"/>
            <a:ext cx="2088232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дети знакомились с буквами и звуками, научились различать, анализировать, давать характеристику звуку, учились правильно выделять звук, его место в слове, определяли последовательность, количество звуков.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Уже на данном этапе можно говорить о эффективной работе этого проекта: 90% детей знают и читают буквы, а 40 % из них сливают буквы в слоги и слова.</a:t>
            </a:r>
          </a:p>
          <a:p>
            <a:endParaRPr lang="ru-RU" sz="2000" dirty="0"/>
          </a:p>
        </p:txBody>
      </p:sp>
      <p:pic>
        <p:nvPicPr>
          <p:cNvPr id="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1627" cy="908720"/>
          </a:xfrm>
          <a:prstGeom prst="rect">
            <a:avLst/>
          </a:prstGeom>
          <a:noFill/>
        </p:spPr>
      </p:pic>
      <p:pic>
        <p:nvPicPr>
          <p:cNvPr id="5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534" y="6021287"/>
            <a:ext cx="1272466" cy="836713"/>
          </a:xfrm>
          <a:prstGeom prst="rect">
            <a:avLst/>
          </a:prstGeom>
          <a:noFill/>
        </p:spPr>
      </p:pic>
      <p:pic>
        <p:nvPicPr>
          <p:cNvPr id="1026" name="Picture 2" descr="C:\Users\Админ\Desktop\Новая папка (2)\IMG_9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88156" y="3837047"/>
            <a:ext cx="2496277" cy="1872208"/>
          </a:xfrm>
          <a:prstGeom prst="rect">
            <a:avLst/>
          </a:prstGeom>
          <a:noFill/>
        </p:spPr>
      </p:pic>
      <p:pic>
        <p:nvPicPr>
          <p:cNvPr id="6" name="Picture 2" descr="C:\Users\Админ\Desktop\Новая папка (10)\IMG_0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73158" y="3713685"/>
            <a:ext cx="2532987" cy="22322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21088"/>
            <a:ext cx="3165376" cy="23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Дальнейшая работа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проекту : экскурсия 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им.А.Гайдара.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Лекция на тему:  « Как появилась книга»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06986"/>
            <a:ext cx="1913260" cy="255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3312367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65712"/>
            <a:ext cx="34563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  <p:pic>
        <p:nvPicPr>
          <p:cNvPr id="9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>
            <a:off x="6948264" y="4221088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подарили несколько  своих, изготовленных букв – библиотеке.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>
              <a:defRPr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 descr="0_8cee6_95955ac5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800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pic>
        <p:nvPicPr>
          <p:cNvPr id="5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077075"/>
            <a:ext cx="1187624" cy="78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требованиях ФГОС по направлению речевое развитие стоит одна из задач – развитие связной речи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В( начале года) группе выявилось больше 70% детей, которые испытывают большие трудности в осуществлении звукового анализа и синтеза слов, плохо запоминают буквы, искажают слоговую структуру слова. Из всего выше сказанного, возникло противоречие между тем, что дети должны знать в старшей  группе и что они знают. Возникла идея разработать проект «Моя любимая буква».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pic>
        <p:nvPicPr>
          <p:cNvPr id="36865" name="Picture 1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6712" y="6011541"/>
            <a:ext cx="1287288" cy="846459"/>
          </a:xfrm>
          <a:prstGeom prst="rect">
            <a:avLst/>
          </a:prstGeom>
          <a:noFill/>
        </p:spPr>
      </p:pic>
      <p:pic>
        <p:nvPicPr>
          <p:cNvPr id="6" name="Picture 2" descr="C:\Users\Админ\Desktop\Новая папка (2)\105APPLE\IMG_5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49828" y="4379366"/>
            <a:ext cx="2332774" cy="2160240"/>
          </a:xfrm>
          <a:prstGeom prst="rect">
            <a:avLst/>
          </a:prstGeom>
          <a:noFill/>
        </p:spPr>
      </p:pic>
      <p:pic>
        <p:nvPicPr>
          <p:cNvPr id="2050" name="Picture 2" descr="C:\Users\Админ\Desktop\Новая папка (8)\103APPLE\Новая папка (6)\IMG_7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36510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496944" cy="11247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Овладение детьми элементами грамоты. Профилактика оптической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7"/>
            <a:ext cx="8892480" cy="432048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Обогатить детей новыми знаниями и умениями.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Вызвать интерес детей к буквам, чтению и обучению в школе,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Закрепить зрительный образ буквы, закрепить умение выделять звук в слове, развивать  мелкую  моторику кистей рук.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Установить партнёрские отношения с семьёй каждого воспитанника, создав атмосферу общности интересов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Закреплять знания о звуках, особенностью их артикуляции, формировать понятие «гласный», «согласный» звук, умение их правильно произносить.</a:t>
            </a:r>
          </a:p>
          <a:p>
            <a:endParaRPr lang="ru-RU" sz="1800" dirty="0"/>
          </a:p>
        </p:txBody>
      </p:sp>
      <p:pic>
        <p:nvPicPr>
          <p:cNvPr id="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7" cy="836712"/>
          </a:xfrm>
          <a:prstGeom prst="rect">
            <a:avLst/>
          </a:prstGeom>
          <a:noFill/>
        </p:spPr>
      </p:pic>
      <p:pic>
        <p:nvPicPr>
          <p:cNvPr id="32772" name="Picture 4" descr="C:\Users\Админ\Desktop\pic-0234ugq7ou-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557" y="6019330"/>
            <a:ext cx="1275443" cy="838670"/>
          </a:xfrm>
          <a:prstGeom prst="rect">
            <a:avLst/>
          </a:prstGeom>
          <a:noFill/>
        </p:spPr>
      </p:pic>
      <p:pic>
        <p:nvPicPr>
          <p:cNvPr id="1026" name="Picture 2" descr="C:\Users\Админ\Desktop\ИТОГ ПЕДСОВЕТ\Новая папка (11)\IMG_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9309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Словесный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объяснение, чтение, рассказ,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игры, заучивание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стихотворений о букве.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наблюдение за показом написания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букв, показ звукового анализа с использованием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цветных карточек, Рассматривание картинок,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графическое изображение букв.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дидактические игры по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обучению грамоте и развитию речи,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продуктивные виды изобразительной деятельности.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15616" cy="836712"/>
          </a:xfrm>
          <a:prstGeom prst="rect">
            <a:avLst/>
          </a:prstGeom>
          <a:noFill/>
        </p:spPr>
      </p:pic>
      <p:pic>
        <p:nvPicPr>
          <p:cNvPr id="31747" name="Picture 3" descr="C:\Users\Админ\Desktop\pic-0234ugq7ou-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535" y="6021288"/>
            <a:ext cx="1272465" cy="836712"/>
          </a:xfrm>
          <a:prstGeom prst="rect">
            <a:avLst/>
          </a:prstGeom>
          <a:noFill/>
        </p:spPr>
      </p:pic>
      <p:pic>
        <p:nvPicPr>
          <p:cNvPr id="7" name="Picture 3" descr="C:\Users\Админ\Desktop\Новая папка (2)\105APPLE\IMG_5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93572" y="583292"/>
            <a:ext cx="2005088" cy="1503816"/>
          </a:xfrm>
          <a:prstGeom prst="rect">
            <a:avLst/>
          </a:prstGeom>
          <a:noFill/>
        </p:spPr>
      </p:pic>
      <p:pic>
        <p:nvPicPr>
          <p:cNvPr id="8" name="Рисунок 7" descr="https://i.mycdn.me/image?id=881249161588&amp;t=3&amp;plc=WEB&amp;tkn=*pEdsgegCqo0IwDqd9-BZWFNzN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564904"/>
            <a:ext cx="11662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esktop\АТТЕСТАЦИЯ\IMG_2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09120"/>
            <a:ext cx="1833686" cy="161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Этапы проекта: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1.Подготовительный этап – разработка проекта (сентябрь 2018г.)</a:t>
            </a:r>
          </a:p>
          <a:p>
            <a:r>
              <a:rPr lang="ru-RU" dirty="0" smtClean="0"/>
              <a:t>2.Технологический этап – основной (октябрь – май 2019г.)</a:t>
            </a:r>
          </a:p>
          <a:p>
            <a:r>
              <a:rPr lang="ru-RU" dirty="0" smtClean="0"/>
              <a:t>3.Рефлексивный этап – результаты проекта (3-4 неделя мая 2019).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3" descr="https://for-teacher.ru/edu/data/img/pic-0234ugq7ou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25144"/>
            <a:ext cx="2898435" cy="1800200"/>
          </a:xfrm>
          <a:prstGeom prst="rect">
            <a:avLst/>
          </a:prstGeom>
          <a:noFill/>
        </p:spPr>
      </p:pic>
      <p:pic>
        <p:nvPicPr>
          <p:cNvPr id="5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</p:spPr>
      </p:pic>
      <p:pic>
        <p:nvPicPr>
          <p:cNvPr id="33793" name="Picture 1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048" y="5947322"/>
            <a:ext cx="1384952" cy="91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ЭТАП: Подготовительный.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Предварительная работа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— </a:t>
            </a:r>
            <a:r>
              <a:rPr lang="ru-RU" sz="2400" dirty="0" smtClean="0"/>
              <a:t>оценка речевой деятельности детей,</a:t>
            </a:r>
          </a:p>
          <a:p>
            <a:r>
              <a:rPr lang="ru-RU" sz="2400" dirty="0" smtClean="0"/>
              <a:t>— артикуляционная и пальчиковая гимнастика,</a:t>
            </a:r>
          </a:p>
          <a:p>
            <a:r>
              <a:rPr lang="ru-RU" sz="2400" dirty="0" smtClean="0"/>
              <a:t>— выбор </a:t>
            </a:r>
            <a:r>
              <a:rPr lang="ru-RU" sz="2400" dirty="0" err="1" smtClean="0"/>
              <a:t>чистоговорок</a:t>
            </a:r>
            <a:r>
              <a:rPr lang="ru-RU" sz="2400" dirty="0" smtClean="0"/>
              <a:t>, их правильное произношение и заучивание их,</a:t>
            </a:r>
          </a:p>
          <a:p>
            <a:r>
              <a:rPr lang="ru-RU" sz="2400" dirty="0" smtClean="0"/>
              <a:t>— подбор иллюстративного материала для занятий</a:t>
            </a:r>
            <a:endParaRPr lang="ru-RU" dirty="0"/>
          </a:p>
        </p:txBody>
      </p:sp>
      <p:pic>
        <p:nvPicPr>
          <p:cNvPr id="4" name="Picture 2" descr="C:\Users\Админ\Desktop\Новая папка (8)\109APPLE\IMG_9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149080"/>
            <a:ext cx="3168352" cy="2376264"/>
          </a:xfrm>
          <a:prstGeom prst="rect">
            <a:avLst/>
          </a:prstGeom>
          <a:noFill/>
        </p:spPr>
      </p:pic>
      <p:pic>
        <p:nvPicPr>
          <p:cNvPr id="5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8139" cy="936104"/>
          </a:xfrm>
          <a:prstGeom prst="rect">
            <a:avLst/>
          </a:prstGeom>
          <a:noFill/>
        </p:spPr>
      </p:pic>
      <p:pic>
        <p:nvPicPr>
          <p:cNvPr id="30721" name="Picture 1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264" y="5890257"/>
            <a:ext cx="1471736" cy="967743"/>
          </a:xfrm>
          <a:prstGeom prst="rect">
            <a:avLst/>
          </a:prstGeom>
          <a:noFill/>
        </p:spPr>
      </p:pic>
      <p:pic>
        <p:nvPicPr>
          <p:cNvPr id="3074" name="Picture 2" descr="C:\Users\Админ\Desktop\Новая папка (8)\103APPLE\Новая папка (3)\Новая папка (10)\IMG_4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5120" y="4449538"/>
            <a:ext cx="2403647" cy="1802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Собрание с логопедом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Desktop\ПЛАНЫ НА 2018-19год\род.собрание 14.12.18\СОБРАНИЕ С ЛОГОПЕДОМ\IMG_6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5" y="1700809"/>
            <a:ext cx="5760640" cy="4320480"/>
          </a:xfrm>
          <a:prstGeom prst="rect">
            <a:avLst/>
          </a:prstGeom>
          <a:noFill/>
        </p:spPr>
      </p:pic>
      <p:pic>
        <p:nvPicPr>
          <p:cNvPr id="4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4" cy="890718"/>
          </a:xfrm>
          <a:prstGeom prst="rect">
            <a:avLst/>
          </a:prstGeom>
          <a:noFill/>
        </p:spPr>
      </p:pic>
      <p:pic>
        <p:nvPicPr>
          <p:cNvPr id="11265" name="Picture 1" descr="C:\Users\Админ\Desktop\pic-0234ugq7ou-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1535" y="6021288"/>
            <a:ext cx="1272465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Предметно- развивающая среда</a:t>
            </a:r>
            <a:endParaRPr lang="ru-RU" sz="3200" dirty="0"/>
          </a:p>
        </p:txBody>
      </p:sp>
      <p:pic>
        <p:nvPicPr>
          <p:cNvPr id="2050" name="Picture 2" descr="C:\Users\Админ\Desktop\ИТОГ ПЕДСОВЕТ\DCIM\111APPLE\IMG_1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808312" cy="2106234"/>
          </a:xfrm>
          <a:prstGeom prst="rect">
            <a:avLst/>
          </a:prstGeom>
          <a:noFill/>
        </p:spPr>
      </p:pic>
      <p:pic>
        <p:nvPicPr>
          <p:cNvPr id="2053" name="Picture 5" descr="C:\Users\Админ\Desktop\ИТОГ ПЕДСОВЕТ\DCIM\111APPLE\IMG_1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784309" cy="2088232"/>
          </a:xfrm>
          <a:prstGeom prst="rect">
            <a:avLst/>
          </a:prstGeom>
          <a:noFill/>
        </p:spPr>
      </p:pic>
      <p:pic>
        <p:nvPicPr>
          <p:cNvPr id="2054" name="Picture 6" descr="C:\Users\Админ\Desktop\ИТОГ ПЕДСОВЕТ\DCIM\111APPLE\IMG_1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2688299" cy="2016224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40841" y="1691807"/>
            <a:ext cx="2808313" cy="21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2771353" cy="207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s://1.bp.blogspot.com/-aS-ONLTWV9w/V6yteZ0SMSI/AAAAAAAAAPw/Vf4JzPl8V443bzfBV9GZ3cg0McTrF48mQCLcB/s1600/11949441_878504615520260_7957865398508662709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80120" cy="810090"/>
          </a:xfrm>
          <a:prstGeom prst="rect">
            <a:avLst/>
          </a:prstGeom>
          <a:noFill/>
        </p:spPr>
      </p:pic>
      <p:pic>
        <p:nvPicPr>
          <p:cNvPr id="2057" name="Picture 9" descr="C:\Users\Админ\Desktop\pic-0234ugq7ou-01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6029726"/>
            <a:ext cx="1259632" cy="828274"/>
          </a:xfrm>
          <a:prstGeom prst="rect">
            <a:avLst/>
          </a:prstGeom>
          <a:noFill/>
        </p:spPr>
      </p:pic>
      <p:pic>
        <p:nvPicPr>
          <p:cNvPr id="12" name="Picture 3" descr="C:\Users\Админ\Desktop\Новая папка (3)\Новая папка (6)\Новая папка\nb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365104"/>
            <a:ext cx="1434225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ADAFA"/>
      </a:accent3>
      <a:accent4>
        <a:srgbClr val="10CF9B"/>
      </a:accent4>
      <a:accent5>
        <a:srgbClr val="A5C249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722</Words>
  <Application>Microsoft Office PowerPoint</Application>
  <PresentationFormat>Экран (4:3)</PresentationFormat>
  <Paragraphs>156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ПРОЕКТ воспитателя, учителя-логопеда,  родителей с детьми старшей логопедической  группы №5 </vt:lpstr>
      <vt:lpstr>Проект «Моя любимая буква»  </vt:lpstr>
      <vt:lpstr>  Актуальность.   </vt:lpstr>
      <vt:lpstr> Цель проекта: Овладение детьми элементами грамоты. Профилактика оптической дисграфии </vt:lpstr>
      <vt:lpstr>Методы:</vt:lpstr>
      <vt:lpstr>Этапы проекта:</vt:lpstr>
      <vt:lpstr> 1 ЭТАП: Подготовительный. Предварительная работа с детьми </vt:lpstr>
      <vt:lpstr>Собрание с логопедом</vt:lpstr>
      <vt:lpstr>Предметно- развивающая среда</vt:lpstr>
      <vt:lpstr> Предполагаемые результаты проекта: </vt:lpstr>
      <vt:lpstr> Участие семьи в проекте: </vt:lpstr>
      <vt:lpstr>Слайд 12</vt:lpstr>
      <vt:lpstr>Логопедическая викторина теме  « Одежда Обувь»</vt:lpstr>
      <vt:lpstr>Фронтальные занятия с логопедом</vt:lpstr>
      <vt:lpstr>Педагогическая работа с детьми  по развитию речи</vt:lpstr>
      <vt:lpstr>Изготовление книжки малышки: по лексической теме : « Профессия: автор сказки , художник оформитель книги»</vt:lpstr>
      <vt:lpstr>Развитие речи детей</vt:lpstr>
      <vt:lpstr> 3 ЭТАП .Рефлексивный. Практический результат проекта </vt:lpstr>
      <vt:lpstr>Выставка букв в группе</vt:lpstr>
      <vt:lpstr>          Презентация букв алфавита 6 группе</vt:lpstr>
      <vt:lpstr>     Продукт проекта: Выставка в д/с</vt:lpstr>
      <vt:lpstr>Презентация проекта : « Моя любимая буква»  воспитанниками</vt:lpstr>
      <vt:lpstr>Итог:</vt:lpstr>
      <vt:lpstr>Дальнейшая работа по проекту : экскурсия  в  библиотеку им.А.Гайдара.  Лекция на тему:  « Как появилась книга»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букв алфавита 6 группе</dc:title>
  <dc:creator>Наталья Бучацкая</dc:creator>
  <cp:lastModifiedBy>Наталья Бучацкая</cp:lastModifiedBy>
  <cp:revision>240</cp:revision>
  <dcterms:created xsi:type="dcterms:W3CDTF">2019-05-09T03:16:49Z</dcterms:created>
  <dcterms:modified xsi:type="dcterms:W3CDTF">2019-06-01T08:52:41Z</dcterms:modified>
</cp:coreProperties>
</file>