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2" r:id="rId2"/>
    <p:sldId id="269" r:id="rId3"/>
    <p:sldId id="311" r:id="rId4"/>
    <p:sldId id="256" r:id="rId5"/>
    <p:sldId id="298" r:id="rId6"/>
    <p:sldId id="314" r:id="rId7"/>
    <p:sldId id="268" r:id="rId8"/>
    <p:sldId id="270" r:id="rId9"/>
    <p:sldId id="273" r:id="rId10"/>
    <p:sldId id="272" r:id="rId11"/>
    <p:sldId id="275" r:id="rId12"/>
    <p:sldId id="276" r:id="rId13"/>
    <p:sldId id="278" r:id="rId14"/>
    <p:sldId id="279" r:id="rId15"/>
    <p:sldId id="280" r:id="rId16"/>
    <p:sldId id="281" r:id="rId17"/>
    <p:sldId id="283" r:id="rId18"/>
    <p:sldId id="294" r:id="rId19"/>
    <p:sldId id="316" r:id="rId20"/>
    <p:sldId id="289" r:id="rId21"/>
    <p:sldId id="310" r:id="rId22"/>
    <p:sldId id="293" r:id="rId23"/>
    <p:sldId id="305" r:id="rId24"/>
    <p:sldId id="296" r:id="rId25"/>
    <p:sldId id="307" r:id="rId26"/>
    <p:sldId id="306" r:id="rId27"/>
    <p:sldId id="297" r:id="rId28"/>
    <p:sldId id="308" r:id="rId29"/>
    <p:sldId id="309" r:id="rId30"/>
    <p:sldId id="31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99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55" d="100"/>
          <a:sy n="55" d="100"/>
        </p:scale>
        <p:origin x="-1446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7F854-93CF-460A-80F9-878153418B07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1BEED-9DC1-4E47-B0F3-83A4753C85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980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1BEED-9DC1-4E47-B0F3-83A4753C857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576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91;&#1095;&#1080;&#1090;&#1077;&#1083;&#1100;%20&#1075;&#1086;&#1076;&#1072;%202015%20&#1052;&#1086;&#1080;&#1089;&#1077;&#1077;&#1074;&#1072;%20&#1052;.%20&#1040;.%20&#1091;&#1088;&#1086;&#1082;\chaykovskiy_petr_ilich_-_vremena_goda_-_yanvar_u_kamina_(zaycev.net).mp3" TargetMode="External"/><Relationship Id="rId5" Type="http://schemas.openxmlformats.org/officeDocument/2006/relationships/image" Target="../media/image55.png"/><Relationship Id="rId4" Type="http://schemas.microsoft.com/office/2007/relationships/media" Target="file:///G:\&#1091;&#1095;&#1080;&#1090;&#1077;&#1083;&#1100;%20&#1075;&#1086;&#1076;&#1072;%202015%20&#1052;&#1086;&#1080;&#1089;&#1077;&#1077;&#1074;&#1072;%20&#1052;.%20&#1040;.%20&#1091;&#1088;&#1086;&#1082;\chaykovskiy_petr_ilich_-_vremena_goda_-_yanvar_u_kamina_(zaycev.net).mp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2" Type="http://schemas.openxmlformats.org/officeDocument/2006/relationships/audio" Target="file:///F:\&#1091;&#1095;&#1080;&#1090;&#1077;&#1083;&#1100;%20&#1075;&#1086;&#1076;&#1072;%202015%20&#1052;&#1086;&#1080;&#1089;&#1077;&#1077;&#1074;&#1072;%20&#1052;.%20&#1040;.%20&#1091;&#1088;&#1086;&#1082;\maks_pokrovskiy_-_ya_v_komande_(zaycev.net).mp3" TargetMode="Externa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1" Type="http://schemas.openxmlformats.org/officeDocument/2006/relationships/vide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" Type="http://schemas.microsoft.com/office/2007/relationships/media" Target="../media/media1.mp3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2" Type="http://schemas.openxmlformats.org/officeDocument/2006/relationships/audio" Target="file:///F:\&#1091;&#1095;&#1080;&#1090;&#1077;&#1083;&#1100;%20&#1075;&#1086;&#1076;&#1072;%202015%20&#1052;&#1086;&#1080;&#1089;&#1077;&#1077;&#1074;&#1072;%20&#1052;.%20&#1040;.%20&#1091;&#1088;&#1086;&#1082;\maks_pokrovskiy_-_ya_v_komande_(zaycev.net).mp3" TargetMode="Externa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1" Type="http://schemas.openxmlformats.org/officeDocument/2006/relationships/vide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" Type="http://schemas.microsoft.com/office/2007/relationships/media" Target="../media/media1.mp3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Презентация к открытому уроку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русского языка в 5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классе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«Морфема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наименьшая значимая часть слова.  Изменение и образование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слов»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4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Задание 4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2357454"/>
          </a:xfrm>
        </p:spPr>
        <p:txBody>
          <a:bodyPr/>
          <a:lstStyle/>
          <a:p>
            <a:pPr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600" spc="-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«и днём и ночью &lt;…&gt;  всё ходит по цепи кругом; идёт направо – песнь заводит, налево – сказку говорит»?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7650" name="Picture 2" descr="http://i022.radikal.ru/1301/d2/061c9526bc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786058"/>
            <a:ext cx="5079645" cy="38266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Двадцать первое   января.</a:t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Классная работа.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2071702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рфема как наименьшая значимая часть слова.  Изменение и образование слов.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УЧИТЕЛЬ ГОДА\К УРОКУ\БОДУЭН ДЕ КУРТЕН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3007438" cy="404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42910" y="5500702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(1845 – 1929)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4000496" y="2000240"/>
            <a:ext cx="4786346" cy="3643338"/>
          </a:xfrm>
          <a:prstGeom prst="wedgeRectCallout">
            <a:avLst>
              <a:gd name="adj1" fmla="val -57680"/>
              <a:gd name="adj2" fmla="val 190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2143116"/>
            <a:ext cx="4929222" cy="342902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«Считать термин морфема лишним – то же самое,  что считать лишним  объединяющий  термин «дерево»  и довольствоваться только частными названиями: «дуб», «берёза», «ель», … ».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285728"/>
            <a:ext cx="4786346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kumimoji="0" lang="ru-RU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</a:t>
            </a:r>
            <a:r>
              <a:rPr kumimoji="0" lang="ru-RU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рфема </a:t>
            </a:r>
            <a:endParaRPr lang="en-US" sz="6500" b="1" dirty="0" smtClean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 smtClean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400" b="1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lang="ru-RU" sz="6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</a:t>
            </a:r>
            <a:r>
              <a:rPr lang="ru-RU" sz="6400" b="1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рфемика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572008"/>
            <a:ext cx="3357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Иван Александрович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Бодуэн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Куртене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5357850" cy="79690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 Николаевич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Тихонов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3306" y="6072206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(1931 - 2003)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&amp;Scy;&amp;lcy;&amp;ocy;&amp;vcy;&amp;ocy;&amp;ocy;&amp;bcy;&amp;rcy;&amp;acy;&amp;zcy;&amp;ocy;&amp;vcy;&amp;acy;&amp;tcy;&amp;iecy;&amp;lcy;&amp;softcy;&amp;ncy;&amp;ycy;&amp;jcy; &amp;scy;&amp;lcy;&amp;ocy;&amp;vcy;&amp;acy;&amp;rcy;&amp;softcy; &amp;yacy;&amp;zcy;&amp;ycy;&amp;kcy;&amp;acy; &amp;tcy;&amp;icy;&amp;khcy;&amp;ocy;&amp;ncy;&amp;ocy;&amp;vcy; &amp;SHcy;&amp;kcy;&amp;ocy;&amp;lcy;&amp;softcy;&amp;ncy;&amp;ycy;&amp;jcy; &amp;scy;&amp;lcy;&amp;ocy;&amp;vcy;&amp;ocy;&amp;ocy;&amp;bcy;&amp;rcy;&amp;acy;&amp;zcy;&amp;ocy;&amp;vcy;&amp;acy;&amp;tcy;&amp;iecy;&amp;lcy;&amp;softcy;&amp;ncy;&amp;ycy;&amp;jcy; &amp;scy;&amp;lcy;&amp;ocy;&amp;vcy;&amp;acy;&amp;rcy;&amp;softcy; &amp;rcy;&amp;ucy;&amp;scy;&amp;scy;&amp;kcy;&amp;ocy;&amp;gcy;&amp;ocy; &amp;yacy;&amp;zcy;&amp;ycy;&amp;kcy;&amp;a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2143140" cy="3071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&amp;Pcy;&amp;rcy;&amp;ocy;&amp;scy;&amp;vcy;&amp;iecy;&amp;shchcy;&amp;iecy;&amp;ncy;&amp;icy;&amp;iecy; - &amp;kcy;&amp;ucy;&amp;pcy;&amp;icy;&amp;tcy;&amp;softcy; &amp;tcy;&amp;ocy;&amp;vcy;&amp;acy;&amp;rcy;&amp;ycy; &amp;bcy;&amp;rcy;&amp;iecy;&amp;ncy;&amp;dcy;&amp;acy; &amp;Pcy;&amp;rcy;&amp;ocy;&amp;scy;&amp;vcy;&amp;iecy;&amp;shchcy;&amp;iecy;&amp;ncy;&amp;icy;&amp;iecy; &amp;scy; &amp;dcy;&amp;ocy;&amp;scy;&amp;tcy;&amp;acy;&amp;vcy;&amp;kcy;&amp;ocy;&amp;jcy; &amp;pcy;…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785926"/>
            <a:ext cx="2000264" cy="3071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530" name="Picture 2" descr="&amp;Tcy;&amp;icy;&amp;khcy;&amp;ocy;&amp;ncy;&amp;ocy;&amp;vcy; &amp;Acy;&amp;lcy;&amp;iecy;&amp;kcy;&amp;scy;&amp;acy;&amp;ncy;&amp;dcy;&amp;rcy; &amp;Ncy;&amp;icy;&amp;kcy;&amp;ocy;&amp;lcy;&amp;acy;&amp;iecy;&amp;vcy;&amp;icy;&amp;chcy; - &amp;Bcy;&amp;icy;&amp;ocy;&amp;gcy;&amp;rcy;&amp;acy;&amp;f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85728"/>
            <a:ext cx="3500462" cy="469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Зачем нужно знать морфемы и уметь их выделять?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4098" name="Picture 2" descr="F:\УЧИТЕЛЬ ГОДА\К УРОКУ\мишка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1426" t="2048" r="22932" b="2434"/>
          <a:stretch/>
        </p:blipFill>
        <p:spPr bwMode="auto">
          <a:xfrm>
            <a:off x="4860032" y="2204865"/>
            <a:ext cx="2736303" cy="35307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Вопрос-подсказка</a:t>
            </a:r>
            <a:endParaRPr lang="ru-RU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715436" cy="519749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Одинаково ли проверяется правописание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пропущенных гласных в данных словах?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п…</a:t>
            </a:r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други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…дать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 descr="F:\УЧИТЕЛЬ ГОДА\К УРОКУ\звери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857496"/>
            <a:ext cx="2081699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:\УЧИТЕЛЬ ГОДА\К УРОКУ\зайк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9889" y="1997941"/>
            <a:ext cx="2571768" cy="25717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Вопрос-подсказка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8501122" cy="156284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Одинаково ли проверяется правописание</a:t>
            </a:r>
          </a:p>
          <a:p>
            <a:pPr>
              <a:buNone/>
            </a:pP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пропущенных гласных в данных словах?</a:t>
            </a:r>
            <a:endParaRPr lang="ru-RU" sz="45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ятно 2 4"/>
          <p:cNvSpPr/>
          <p:nvPr/>
        </p:nvSpPr>
        <p:spPr>
          <a:xfrm>
            <a:off x="0" y="2928934"/>
            <a:ext cx="4214810" cy="3214710"/>
          </a:xfrm>
          <a:prstGeom prst="irregularSeal2">
            <a:avLst/>
          </a:prstGeom>
          <a:solidFill>
            <a:srgbClr val="FFFF9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неизменя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емая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приставка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6200000" flipV="1">
            <a:off x="6429388" y="3000372"/>
            <a:ext cx="1214445" cy="500065"/>
          </a:xfrm>
          <a:prstGeom prst="straightConnector1">
            <a:avLst/>
          </a:prstGeom>
          <a:ln w="476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ятно 2 6"/>
          <p:cNvSpPr/>
          <p:nvPr/>
        </p:nvSpPr>
        <p:spPr>
          <a:xfrm>
            <a:off x="5429256" y="3429000"/>
            <a:ext cx="3714744" cy="2714644"/>
          </a:xfrm>
          <a:prstGeom prst="irregularSeal2">
            <a:avLst/>
          </a:prstGeom>
          <a:solidFill>
            <a:srgbClr val="FFFF9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дать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6200000" flipV="1">
            <a:off x="1179490" y="2822572"/>
            <a:ext cx="500066" cy="141286"/>
          </a:xfrm>
          <a:prstGeom prst="straightConnector1">
            <a:avLst/>
          </a:prstGeom>
          <a:ln w="476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ловина рамки 8"/>
          <p:cNvSpPr/>
          <p:nvPr/>
        </p:nvSpPr>
        <p:spPr>
          <a:xfrm rot="10800000" flipV="1">
            <a:off x="857224" y="2000240"/>
            <a:ext cx="642937" cy="23971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Арка 9"/>
          <p:cNvSpPr/>
          <p:nvPr/>
        </p:nvSpPr>
        <p:spPr>
          <a:xfrm>
            <a:off x="6429388" y="2000240"/>
            <a:ext cx="857256" cy="357187"/>
          </a:xfrm>
          <a:prstGeom prst="blockArc">
            <a:avLst>
              <a:gd name="adj1" fmla="val 10847184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9651" y="1997941"/>
            <a:ext cx="2043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руги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25055" y="1982164"/>
            <a:ext cx="26659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</a:t>
            </a:r>
            <a:r>
              <a:rPr lang="ru-RU" sz="4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ать</a:t>
            </a:r>
            <a:endParaRPr lang="ru-RU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14290"/>
            <a:ext cx="4329114" cy="64294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Корень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&amp;IEcy; &amp;pcy;&amp;rcy;&amp;iecy;&amp;zcy;&amp;iecy;&amp;ncy;&amp;tcy;&amp;acy;&amp;tscy;&amp;icy;&amp;icy;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71546"/>
            <a:ext cx="657229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Словообразовательное гнездо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&amp;Scy;&amp;lcy;&amp;ocy;&amp;vcy;&amp;ocy; &amp;ocy; &amp;scy;&amp;lcy;&amp;ocy;&amp;vcy;&amp;acy;&amp;khcy; - &amp;Ucy;&amp;scy;&amp;pcy;&amp;iecy;&amp;ncy;&amp;scy;&amp;kcy;&amp;icy;&amp;jcy; &amp;Lcy;&amp;iecy;&amp;vcy; - &amp;Scy;&amp;kcy;&amp;acy;&amp;chcy;&amp;acy;&amp;tcy;&amp;softcy; &amp;bcy;&amp;iecy;&amp;scy;&amp;pcy;&amp;lcy;&amp;acy;&amp;tcy;&amp;ncy;&amp;ocy; &amp;kcy;&amp;ncy;&amp;icy;&amp;gcy;&amp;ucy;, &amp;CHcy;&amp;icy;&amp;tcy;&amp;acy;&amp;tcy;&amp;softcy; &amp;ocy;&amp;ncy;&amp;lcy;&amp;acy;&amp;jcy;&amp;ncy;, fb2 txt html, &amp;Scy;&amp;tcy;&amp;rcy;&amp;acy;&amp;ncy;&amp;icy;&amp;tscy;&amp;acy; 33 - LikeBook.Ru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45"/>
            <a:ext cx="7572427" cy="496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2"/>
          <p:cNvSpPr>
            <a:spLocks noChangeArrowheads="1"/>
          </p:cNvSpPr>
          <p:nvPr/>
        </p:nvSpPr>
        <p:spPr bwMode="auto">
          <a:xfrm rot="8862047">
            <a:off x="4960780" y="1644946"/>
            <a:ext cx="2416425" cy="89554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 rot="8862047">
            <a:off x="4409387" y="2651440"/>
            <a:ext cx="871537" cy="909221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 rot="5400000">
            <a:off x="3539922" y="817764"/>
            <a:ext cx="2501469" cy="865941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 rot="10800000">
            <a:off x="5286380" y="2786058"/>
            <a:ext cx="2377243" cy="72306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 rot="5400000">
            <a:off x="3539921" y="4389640"/>
            <a:ext cx="2501469" cy="865941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 rot="10800000">
            <a:off x="1928794" y="2714620"/>
            <a:ext cx="2377243" cy="72306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 rot="8862047">
            <a:off x="2338298" y="3719562"/>
            <a:ext cx="2416425" cy="89554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 rot="14022119">
            <a:off x="2511086" y="1291102"/>
            <a:ext cx="2416425" cy="89554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 rot="14022119">
            <a:off x="4797102" y="4005745"/>
            <a:ext cx="2416425" cy="89554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29124" y="292893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ходить</a:t>
            </a:r>
            <a:endParaRPr lang="ru-RU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5143" y="5317425"/>
            <a:ext cx="4514824" cy="85725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AutoShape 2" descr="https://komitet.kngcit.ru/images/documents/novosti/2019/05/05-1-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357166"/>
            <a:ext cx="424766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F:\УЧИТЕЛЬ ГОДА\К УРОКУ\соч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68" y="428604"/>
            <a:ext cx="4286312" cy="3214734"/>
          </a:xfrm>
          <a:prstGeom prst="rect">
            <a:avLst/>
          </a:prstGeom>
          <a:noFill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286124"/>
            <a:ext cx="402924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2786082" cy="147160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«ласковые» суффиксы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72066" y="264318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15042" y="285728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суффиксы –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«карлики»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643702" y="1785926"/>
            <a:ext cx="2276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КОТЁНОК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7290" y="292893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7158" y="164305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КОТИК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14422"/>
            <a:ext cx="78581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1142984"/>
            <a:ext cx="114300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428992" y="285728"/>
            <a:ext cx="2396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КОТ </a:t>
            </a:r>
            <a:endParaRPr lang="ru-RU" sz="7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1571612"/>
            <a:ext cx="24314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суффиксы –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«великаны»</a:t>
            </a:r>
            <a:endParaRPr lang="ru-RU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357554" y="3143248"/>
            <a:ext cx="2348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КОТИЩЕ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643182"/>
            <a:ext cx="114300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УЧИТЕЛЬ ГОДА\К УРОКУ\КОТИЩ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857628"/>
            <a:ext cx="4143404" cy="2302549"/>
          </a:xfrm>
          <a:prstGeom prst="rect">
            <a:avLst/>
          </a:prstGeom>
          <a:noFill/>
        </p:spPr>
      </p:pic>
      <p:pic>
        <p:nvPicPr>
          <p:cNvPr id="1027" name="Picture 3" descr="F:\УЧИТЕЛЬ ГОДА\К УРОКУ\КОТЕН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2357430"/>
            <a:ext cx="2190765" cy="1643074"/>
          </a:xfrm>
          <a:prstGeom prst="rect">
            <a:avLst/>
          </a:prstGeom>
          <a:noFill/>
        </p:spPr>
      </p:pic>
      <p:pic>
        <p:nvPicPr>
          <p:cNvPr id="1029" name="Picture 5" descr="F:\УЧИТЕЛЬ ГОДА\К УРОКУ\КОТИ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214554"/>
            <a:ext cx="2428892" cy="26868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3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10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Ура, Россия!!!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&amp;Ncy;&amp;acy;&amp;shcy; &amp;pcy;&amp;softcy;&amp;iecy;&amp;dcy;&amp;iecy;&amp;scy;&amp;tcy;&amp;acy;&amp;lcy; &amp;pcy;&amp;ocy;&amp;chcy;&amp;iocy;&amp;tcy;&amp;acy;! (&amp;Fcy;&amp;ocy;&amp;tcy;&amp;ocy;: sochi2014.com)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357298"/>
            <a:ext cx="4357718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4786323"/>
            <a:ext cx="7000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Легков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Максим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Вылегжанин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Илья Черноусов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Лыжный марафон (50 км)</a:t>
            </a:r>
          </a:p>
          <a:p>
            <a:pPr algn="ctr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286388"/>
            <a:ext cx="4214842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Василий Кузьмич Фетисов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(1918 – 1984)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УЧИТЕЛЬ ГОДА\К УРОКУ\200px-Василий_Фетис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214422"/>
            <a:ext cx="2643206" cy="3621192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23440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785794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небе синем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Синий вечер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Звезды синие зажег.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Ветви сыплют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Синий иней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На подсиненный снежок.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За ветвями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Дом синеет,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Крытый синей ватою.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Тени ходят по стене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Сеткой синеватою.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Красит синькою Мороз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В окнах незабудки.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И зевает синий пес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Возле синей будки.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364" y="285728"/>
            <a:ext cx="204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Синий вечер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9" y="1484784"/>
            <a:ext cx="9122572" cy="4182608"/>
          </a:xfrm>
        </p:spPr>
      </p:pic>
      <p:pic>
        <p:nvPicPr>
          <p:cNvPr id="6" name="chaykovskiy_petr_ilich_-_vremena_goda_-_yanvar_u_kamina_(zaycev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66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Морфемный разбор слова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ловина рамки 4"/>
          <p:cNvSpPr/>
          <p:nvPr/>
        </p:nvSpPr>
        <p:spPr>
          <a:xfrm rot="10800000" flipV="1">
            <a:off x="1071538" y="4214818"/>
            <a:ext cx="1214446" cy="500066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643446"/>
            <a:ext cx="135732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285860"/>
            <a:ext cx="57150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Арка 8"/>
          <p:cNvSpPr/>
          <p:nvPr/>
        </p:nvSpPr>
        <p:spPr>
          <a:xfrm>
            <a:off x="1142976" y="3214686"/>
            <a:ext cx="1214446" cy="714380"/>
          </a:xfrm>
          <a:prstGeom prst="blockArc">
            <a:avLst>
              <a:gd name="adj1" fmla="val 10879557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Левая круглая скобка 3"/>
          <p:cNvSpPr/>
          <p:nvPr/>
        </p:nvSpPr>
        <p:spPr>
          <a:xfrm rot="16200000">
            <a:off x="1606468" y="1478680"/>
            <a:ext cx="216023" cy="1446241"/>
          </a:xfrm>
          <a:prstGeom prst="leftBracket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285984" y="56612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1133" y="1129713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133" y="19308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379" y="262991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467" y="328813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379" y="405867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379" y="496117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983" y="585783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7513" y="2560479"/>
            <a:ext cx="384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Однокоренные слова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670" y="5717394"/>
            <a:ext cx="1846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" grpId="0" animBg="1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ПРОВЕРКА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92310"/>
            <a:ext cx="6000792" cy="78581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800" dirty="0" smtClean="0"/>
              <a:t>   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 о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е ч т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а е м</a:t>
            </a: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2571744"/>
            <a:ext cx="4263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раз</a:t>
            </a:r>
            <a:r>
              <a:rPr lang="ru-RU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7290" y="3929066"/>
            <a:ext cx="4429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имые</a:t>
            </a:r>
            <a:endParaRPr lang="ru-RU" sz="4800" dirty="0" smtClean="0"/>
          </a:p>
          <a:p>
            <a:endParaRPr lang="ru-RU" dirty="0"/>
          </a:p>
        </p:txBody>
      </p:sp>
      <p:sp>
        <p:nvSpPr>
          <p:cNvPr id="8" name="Арка 7"/>
          <p:cNvSpPr/>
          <p:nvPr/>
        </p:nvSpPr>
        <p:spPr>
          <a:xfrm>
            <a:off x="2500298" y="1142984"/>
            <a:ext cx="1607355" cy="714380"/>
          </a:xfrm>
          <a:prstGeom prst="blockArc">
            <a:avLst>
              <a:gd name="adj1" fmla="val 10879557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Арка 8"/>
          <p:cNvSpPr/>
          <p:nvPr/>
        </p:nvSpPr>
        <p:spPr>
          <a:xfrm>
            <a:off x="2643174" y="2428868"/>
            <a:ext cx="1428760" cy="714380"/>
          </a:xfrm>
          <a:prstGeom prst="blockArc">
            <a:avLst>
              <a:gd name="adj1" fmla="val 10879557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Арка 9"/>
          <p:cNvSpPr/>
          <p:nvPr/>
        </p:nvSpPr>
        <p:spPr>
          <a:xfrm>
            <a:off x="2143108" y="3786190"/>
            <a:ext cx="1379931" cy="714380"/>
          </a:xfrm>
          <a:prstGeom prst="blockArc">
            <a:avLst>
              <a:gd name="adj1" fmla="val 10879557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оловина рамки 10"/>
          <p:cNvSpPr/>
          <p:nvPr/>
        </p:nvSpPr>
        <p:spPr>
          <a:xfrm rot="10800000" flipV="1">
            <a:off x="1331640" y="1284445"/>
            <a:ext cx="811468" cy="281483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10800000" flipV="1">
            <a:off x="1571604" y="2500306"/>
            <a:ext cx="926414" cy="316023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10800000" flipV="1">
            <a:off x="1428728" y="3857628"/>
            <a:ext cx="642942" cy="28575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214422"/>
            <a:ext cx="71438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643182"/>
            <a:ext cx="570041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857628"/>
            <a:ext cx="71438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857752" y="1428736"/>
            <a:ext cx="985063" cy="670613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43438" y="2714620"/>
            <a:ext cx="651939" cy="670613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357686" y="4000504"/>
            <a:ext cx="985063" cy="670613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Левая круглая скобка 19"/>
          <p:cNvSpPr/>
          <p:nvPr/>
        </p:nvSpPr>
        <p:spPr>
          <a:xfrm rot="16200000">
            <a:off x="3000364" y="428604"/>
            <a:ext cx="214314" cy="3214710"/>
          </a:xfrm>
          <a:prstGeom prst="leftBracket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круглая скобка 20"/>
          <p:cNvSpPr/>
          <p:nvPr/>
        </p:nvSpPr>
        <p:spPr>
          <a:xfrm rot="16200000">
            <a:off x="3071802" y="2000240"/>
            <a:ext cx="214314" cy="2786082"/>
          </a:xfrm>
          <a:prstGeom prst="leftBracket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Левая круглая скобка 21"/>
          <p:cNvSpPr/>
          <p:nvPr/>
        </p:nvSpPr>
        <p:spPr>
          <a:xfrm rot="16200000">
            <a:off x="2750331" y="3178967"/>
            <a:ext cx="214314" cy="2857520"/>
          </a:xfrm>
          <a:prstGeom prst="leftBracket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творческая работа, которая имеет короткую форму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стихотворения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состоящего из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пяти нерифмованных строк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7167"/>
            <a:ext cx="8229600" cy="839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	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Правила написания </a:t>
            </a: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2628" y="1026890"/>
            <a:ext cx="8507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строка – </a:t>
            </a: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 существительное</a:t>
            </a: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выражающее главную тему </a:t>
            </a:r>
            <a:r>
              <a:rPr lang="ru-RU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cинквейна</a:t>
            </a:r>
            <a:r>
              <a:rPr lang="ru-RU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848" y="1960837"/>
            <a:ext cx="8507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строка – </a:t>
            </a: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два прилагательных</a:t>
            </a: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выражающих главную мысль</a:t>
            </a:r>
            <a:r>
              <a:rPr lang="ru-RU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6006" y="2975684"/>
            <a:ext cx="796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строка – </a:t>
            </a: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 глагола</a:t>
            </a: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описывающие действия в рамках темы</a:t>
            </a:r>
            <a:r>
              <a:rPr lang="ru-RU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3666" y="3991347"/>
            <a:ext cx="82431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строка – </a:t>
            </a: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фраза</a:t>
            </a: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несущая определенный смысл</a:t>
            </a:r>
            <a:r>
              <a:rPr lang="ru-RU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3666" y="4574317"/>
            <a:ext cx="8357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строка – заключение в форме </a:t>
            </a: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существительного</a:t>
            </a: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(ассоциация с первым словом).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929306"/>
            <a:ext cx="8229600" cy="92869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9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Молодцы!!!</a:t>
            </a:r>
          </a:p>
          <a:p>
            <a:pPr algn="ctr">
              <a:buNone/>
            </a:pPr>
            <a:endParaRPr lang="ru-RU" sz="9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УЧИТЕЛЬ ГОДА\К УРОКУ\звер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286676" cy="5465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36912"/>
            <a:ext cx="8229600" cy="15407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работу!!!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ks_pokrovskiy_-_ya_v_komande_(zaycev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46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055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54" y="0"/>
            <a:ext cx="91243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08" y="5628"/>
            <a:ext cx="9172347" cy="685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293" y="31494"/>
            <a:ext cx="9188532" cy="6826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923" y="0"/>
            <a:ext cx="917292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294" y="0"/>
            <a:ext cx="9168293" cy="685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936" y="-6968"/>
            <a:ext cx="915039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227" y="-13936"/>
            <a:ext cx="9252594" cy="68649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991" y="13594"/>
            <a:ext cx="9241357" cy="69294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379" y="13593"/>
            <a:ext cx="9254746" cy="69294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237" y="24935"/>
            <a:ext cx="9260873" cy="694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642" y="-42505"/>
            <a:ext cx="9257705" cy="697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53" y="-53569"/>
            <a:ext cx="9365435" cy="690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4795" y="-29600"/>
            <a:ext cx="9355851" cy="688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 descr="Команда России Открытие Олимпиады-2014 в Сочи Спорт Фотогалерея Новости. Новости дня на сайте Подробности.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1406" y="-42507"/>
            <a:ext cx="9352046" cy="69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Олимпиада-2014: Женская сборная Украины по биатлону выиграла золотую медаль на Олимпиаде в Сочи . Спорт. новости обзор newsobzo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538" y="-29602"/>
            <a:ext cx="9367320" cy="68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Открытие Олимпийских игр МБДОУ МО город Краснодар &quot;Детский сад комбинированного вида 82&quot;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4060" y="-60538"/>
            <a:ext cx="9439731" cy="69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Фото церемонии открытия Олимпиады в Сочи-201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681" y="-11260"/>
            <a:ext cx="9417352" cy="69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Зубков выиграл олимпийское &quot;золото&quot; в четвёрках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780" y="-42508"/>
            <a:ext cx="9489316" cy="69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SOCHI-2014. Closing ceremony. Thank you, Sochi. You were hot, winter and really ours in all senses. - News of Neva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500" y="-42511"/>
            <a:ext cx="9399853" cy="689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Жаркие.Зимние.Твои: как открывали Олимпиаду в Сочи - Герои нашего времени - Блоги - Sports.ru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88" y="-21463"/>
            <a:ext cx="9482082" cy="70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Рустория - Сборная России заняла первое место на Олимпиаде в Сочи!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517" y="-90126"/>
            <a:ext cx="9433839" cy="693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aks_pokrovskiy_-_ya_v_komande_(zaycev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3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F:\учитель года 2015 Моисеева М. А. урок\добавка\U9NicgoPLwwD4TTj.file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0"/>
            <a:ext cx="9586291" cy="6858000"/>
          </a:xfrm>
          <a:prstGeom prst="rect">
            <a:avLst/>
          </a:prstGeom>
          <a:noFill/>
        </p:spPr>
      </p:pic>
      <p:pic>
        <p:nvPicPr>
          <p:cNvPr id="1027" name="Picture 3" descr="F:\учитель года 2015 Моисеева М. А. урок\добавка\letit_v_Sochi_600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F:\учитель года 2015 Моисеева М. А. урок\добавка\49915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466887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3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7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9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9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7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9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8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17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3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3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500"/>
                            </p:stCondLst>
                            <p:childTnLst>
                              <p:par>
                                <p:cTn id="7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2700"/>
                            </p:stCondLst>
                            <p:childTnLst>
                              <p:par>
                                <p:cTn id="7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6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6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94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300"/>
                            </p:stCondLst>
                            <p:childTnLst>
                              <p:par>
                                <p:cTn id="8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50" accel="50000" fill="hold">
                                          <p:stCondLst>
                                            <p:cond delay="33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50" accel="50000" fill="hold">
                                          <p:stCondLst>
                                            <p:cond delay="33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67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0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7600"/>
                            </p:stCondLst>
                            <p:childTnLst>
                              <p:par>
                                <p:cTn id="10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8300"/>
                            </p:stCondLst>
                            <p:childTnLst>
                              <p:par>
                                <p:cTn id="1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8900"/>
                            </p:stCondLst>
                            <p:childTnLst>
                              <p:par>
                                <p:cTn id="1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4100"/>
                            </p:stCondLst>
                            <p:childTnLst>
                              <p:par>
                                <p:cTn id="1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8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8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2200"/>
                            </p:stCondLst>
                            <p:childTnLst>
                              <p:par>
                                <p:cTn id="1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900" accel="100000" fill="hold">
                                          <p:stCondLst>
                                            <p:cond delay="1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900" accel="100000" fill="hold">
                                          <p:stCondLst>
                                            <p:cond delay="1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6700"/>
                            </p:stCondLst>
                            <p:childTnLst>
                              <p:par>
                                <p:cTn id="1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8400"/>
                            </p:stCondLst>
                            <p:childTnLst>
                              <p:par>
                                <p:cTn id="1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624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624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24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24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60" accel="100000" fill="hold">
                                          <p:stCondLst>
                                            <p:cond delay="62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60" accel="100000" fill="hold">
                                          <p:stCondLst>
                                            <p:cond delay="62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62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5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5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5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17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94700"/>
                            </p:stCondLst>
                            <p:childTnLst>
                              <p:par>
                                <p:cTn id="1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97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showWhenStopped="0">
                <p:cTn id="1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ks_pokrovskiy_-_ya_v_komande_(zaycev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46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055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54" y="0"/>
            <a:ext cx="91243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08" y="5628"/>
            <a:ext cx="9172347" cy="685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293" y="31494"/>
            <a:ext cx="9188532" cy="6826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923" y="0"/>
            <a:ext cx="917292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294" y="0"/>
            <a:ext cx="9168293" cy="685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936" y="-6968"/>
            <a:ext cx="915039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227" y="-13936"/>
            <a:ext cx="9252594" cy="68649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991" y="13594"/>
            <a:ext cx="9241357" cy="69294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379" y="13593"/>
            <a:ext cx="9254746" cy="69294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237" y="24935"/>
            <a:ext cx="9260873" cy="694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642" y="-42505"/>
            <a:ext cx="9257705" cy="697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53" y="-53569"/>
            <a:ext cx="9365435" cy="690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4795" y="-29600"/>
            <a:ext cx="9355851" cy="688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 descr="Команда России Открытие Олимпиады-2014 в Сочи Спорт Фотогалерея Новости. Новости дня на сайте Подробности.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1406" y="-42507"/>
            <a:ext cx="9352046" cy="69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Олимпиада-2014: Женская сборная Украины по биатлону выиграла золотую медаль на Олимпиаде в Сочи . Спорт. новости обзор newsobzo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538" y="-29602"/>
            <a:ext cx="9367320" cy="68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Открытие Олимпийских игр МБДОУ МО город Краснодар &quot;Детский сад комбинированного вида 82&quot;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4060" y="-60538"/>
            <a:ext cx="9439731" cy="69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Фото церемонии открытия Олимпиады в Сочи-201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681" y="-11260"/>
            <a:ext cx="9417352" cy="69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Зубков выиграл олимпийское &quot;золото&quot; в четвёрках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780" y="-42508"/>
            <a:ext cx="9489316" cy="69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SOCHI-2014. Closing ceremony. Thank you, Sochi. You were hot, winter and really ours in all senses. - News of Neva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500" y="-42511"/>
            <a:ext cx="9399853" cy="689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Жаркие.Зимние.Твои: как открывали Олимпиаду в Сочи - Герои нашего времени - Блоги - Sports.ru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88" y="-21463"/>
            <a:ext cx="9482082" cy="70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Рустория - Сборная России заняла первое место на Олимпиаде в Сочи!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517" y="-90126"/>
            <a:ext cx="9433839" cy="693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aks_pokrovskiy_-_ya_v_komande_(zaycev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3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F:\учитель года 2015 Моисеева М. А. урок\добавка\U9NicgoPLwwD4TTj.file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0"/>
            <a:ext cx="9586291" cy="6858000"/>
          </a:xfrm>
          <a:prstGeom prst="rect">
            <a:avLst/>
          </a:prstGeom>
          <a:noFill/>
        </p:spPr>
      </p:pic>
      <p:pic>
        <p:nvPicPr>
          <p:cNvPr id="1027" name="Picture 3" descr="F:\учитель года 2015 Моисеева М. А. урок\добавка\letit_v_Sochi_600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F:\учитель года 2015 Моисеева М. А. урок\добавка\49915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466887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3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7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9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9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7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9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8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17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3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3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500"/>
                            </p:stCondLst>
                            <p:childTnLst>
                              <p:par>
                                <p:cTn id="7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2700"/>
                            </p:stCondLst>
                            <p:childTnLst>
                              <p:par>
                                <p:cTn id="7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6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6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94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300"/>
                            </p:stCondLst>
                            <p:childTnLst>
                              <p:par>
                                <p:cTn id="8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50" accel="50000" fill="hold">
                                          <p:stCondLst>
                                            <p:cond delay="33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50" accel="50000" fill="hold">
                                          <p:stCondLst>
                                            <p:cond delay="33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67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0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7600"/>
                            </p:stCondLst>
                            <p:childTnLst>
                              <p:par>
                                <p:cTn id="10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8300"/>
                            </p:stCondLst>
                            <p:childTnLst>
                              <p:par>
                                <p:cTn id="1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8900"/>
                            </p:stCondLst>
                            <p:childTnLst>
                              <p:par>
                                <p:cTn id="1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4100"/>
                            </p:stCondLst>
                            <p:childTnLst>
                              <p:par>
                                <p:cTn id="1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8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8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2200"/>
                            </p:stCondLst>
                            <p:childTnLst>
                              <p:par>
                                <p:cTn id="1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900" accel="100000" fill="hold">
                                          <p:stCondLst>
                                            <p:cond delay="1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900" accel="100000" fill="hold">
                                          <p:stCondLst>
                                            <p:cond delay="1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6700"/>
                            </p:stCondLst>
                            <p:childTnLst>
                              <p:par>
                                <p:cTn id="1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8400"/>
                            </p:stCondLst>
                            <p:childTnLst>
                              <p:par>
                                <p:cTn id="1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624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624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24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24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60" accel="100000" fill="hold">
                                          <p:stCondLst>
                                            <p:cond delay="62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60" accel="100000" fill="hold">
                                          <p:stCondLst>
                                            <p:cond delay="62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62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5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5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5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17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94700"/>
                            </p:stCondLst>
                            <p:childTnLst>
                              <p:par>
                                <p:cTn id="1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97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showWhenStopped="0">
                <p:cTn id="1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4348" y="6000768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ЗИМНИЕ ОЛИМПИЙСКИЕ ИГРЫ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F:\УЧИТЕЛЬ ГОДА\К УРОКУ\соч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86808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Медальный зачёт Олимпиады 2014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УЧИТЕЛЬ ГОДА\К УРОКУ\МЕДАЛ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377151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47737" y="3786190"/>
            <a:ext cx="4467198" cy="27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357166"/>
            <a:ext cx="424766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F:\УЧИТЕЛЬ ГОДА\К УРОКУ\соч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968" y="428604"/>
            <a:ext cx="4286312" cy="3214734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7" y="3607698"/>
            <a:ext cx="3643338" cy="303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Задание 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7"/>
            <a:ext cx="8229600" cy="171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Кличка собаки, которую спас глухонемой Герасим в одноименном рассказе  И.С.Тургенева.</a:t>
            </a:r>
          </a:p>
          <a:p>
            <a:endParaRPr lang="ru-RU" dirty="0"/>
          </a:p>
        </p:txBody>
      </p:sp>
      <p:pic>
        <p:nvPicPr>
          <p:cNvPr id="31746" name="Picture 2" descr="&amp;Mcy;&amp;ucy;&amp;mcy;&amp;ucy; - &amp;Tcy;&amp;ucy;&amp;rcy;&amp;gcy;&amp;iecy;&amp;ncy;&amp;iecy;&amp;vcy; &amp;scy;&amp;kcy;&amp;acy;&amp;chcy;&amp;acy;&amp;tcy;&amp;softcy; &amp;bcy;&amp;iecy;&amp;scy;&amp;pcy;&amp;lcy;&amp;acy;&amp;tcy;&amp;ncy;&amp;ocy; Torrent &amp;ncy;&amp;acy; finansstandart.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3773" y="2420888"/>
            <a:ext cx="2136300" cy="302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34771" y="558924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Муму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7969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Задание 2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Фамилия   знаменитого русского поэта и писателя.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E:\УЧИТЕЛЬ ГОДА\УРОК\пушки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500306"/>
            <a:ext cx="4476019" cy="34325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1736" y="6072206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(1799 – 1837)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1928802"/>
            <a:ext cx="9144000" cy="571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А. С. Пушкин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Задание 3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Назовите город, о котором идет речь в стихотворении М.Ю.Лермонтова «Бородино»: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Скажи-ка, дядя, ведь недаром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…, спалённая пожаром,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Французу отдана?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8674" name="Picture 2" descr="http://arteria.ucoz.ru/_ph/23/2/374555832.jpg"/>
          <p:cNvPicPr>
            <a:picLocks noChangeAspect="1" noChangeArrowheads="1"/>
          </p:cNvPicPr>
          <p:nvPr/>
        </p:nvPicPr>
        <p:blipFill>
          <a:blip r:embed="rId2"/>
          <a:srcRect b="6667"/>
          <a:stretch>
            <a:fillRect/>
          </a:stretch>
        </p:blipFill>
        <p:spPr bwMode="auto">
          <a:xfrm>
            <a:off x="857224" y="1142984"/>
            <a:ext cx="7143800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334</Words>
  <Application>Microsoft Office PowerPoint</Application>
  <PresentationFormat>Экран (4:3)</PresentationFormat>
  <Paragraphs>99</Paragraphs>
  <Slides>30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Медальный зачёт Олимпиады 2014</vt:lpstr>
      <vt:lpstr>Слайд 6</vt:lpstr>
      <vt:lpstr>Задание 1</vt:lpstr>
      <vt:lpstr>Задание 2</vt:lpstr>
      <vt:lpstr>Задание 3</vt:lpstr>
      <vt:lpstr>Задание 4</vt:lpstr>
      <vt:lpstr>Двадцать первое   января. Классная работа.</vt:lpstr>
      <vt:lpstr>«Считать термин морфема лишним – то же самое,  что считать лишним  объединяющий  термин «дерево»  и довольствоваться только частными названиями: «дуб», «берёза», «ель», … ».  </vt:lpstr>
      <vt:lpstr>Александр Николаевич  Тихонов </vt:lpstr>
      <vt:lpstr>Зачем нужно знать морфемы и уметь их выделять? </vt:lpstr>
      <vt:lpstr> Вопрос-подсказка</vt:lpstr>
      <vt:lpstr> Вопрос-подсказка</vt:lpstr>
      <vt:lpstr>Корень </vt:lpstr>
      <vt:lpstr>Словообразовательное гнездо</vt:lpstr>
      <vt:lpstr>Слайд 19</vt:lpstr>
      <vt:lpstr> </vt:lpstr>
      <vt:lpstr>Ура, Россия!!!</vt:lpstr>
      <vt:lpstr>Василий Кузьмич Фетисов (1918 – 1984)</vt:lpstr>
      <vt:lpstr>Слайд 23</vt:lpstr>
      <vt:lpstr>Морфемный разбор слова</vt:lpstr>
      <vt:lpstr>ПРОВЕРКА </vt:lpstr>
      <vt:lpstr>Синквейн</vt:lpstr>
      <vt:lpstr> 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2а</dc:creator>
  <cp:lastModifiedBy>User</cp:lastModifiedBy>
  <cp:revision>289</cp:revision>
  <dcterms:created xsi:type="dcterms:W3CDTF">2015-01-13T13:58:26Z</dcterms:created>
  <dcterms:modified xsi:type="dcterms:W3CDTF">2019-06-25T07:59:06Z</dcterms:modified>
</cp:coreProperties>
</file>