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0" r:id="rId3"/>
    <p:sldId id="256" r:id="rId4"/>
    <p:sldId id="281" r:id="rId5"/>
    <p:sldId id="259" r:id="rId6"/>
    <p:sldId id="278" r:id="rId7"/>
    <p:sldId id="282" r:id="rId8"/>
    <p:sldId id="260" r:id="rId9"/>
    <p:sldId id="268" r:id="rId10"/>
    <p:sldId id="283" r:id="rId11"/>
    <p:sldId id="284" r:id="rId12"/>
    <p:sldId id="271" r:id="rId13"/>
    <p:sldId id="275" r:id="rId14"/>
    <p:sldId id="274" r:id="rId15"/>
    <p:sldId id="277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4291"/>
    <a:srgbClr val="FFFF99"/>
    <a:srgbClr val="FFFFFF"/>
    <a:srgbClr val="000000"/>
    <a:srgbClr val="E8DF30"/>
    <a:srgbClr val="45E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3773" autoAdjust="0"/>
  </p:normalViewPr>
  <p:slideViewPr>
    <p:cSldViewPr>
      <p:cViewPr>
        <p:scale>
          <a:sx n="67" d="100"/>
          <a:sy n="67" d="100"/>
        </p:scale>
        <p:origin x="-1800" y="-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3F28-6FCE-4BB8-93B9-A0E84129993E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C0835-5081-4BCB-8F2E-A9B5609054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C0835-5081-4BCB-8F2E-A9B5609054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80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C0835-5081-4BCB-8F2E-A9B5609054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3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C0835-5081-4BCB-8F2E-A9B5609054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8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65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5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15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8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70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55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80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7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90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4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7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1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7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6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6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71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606F2-676A-47C0-A8F6-6C4CD70E1FC2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263B-3E50-4633-A7D4-63F383948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11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606F2-676A-47C0-A8F6-6C4CD70E1F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263B-3E50-4633-A7D4-63F3839480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6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microsoft.com/office/2007/relationships/hdphoto" Target="../media/hdphoto8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96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3.jpeg"/><Relationship Id="rId5" Type="http://schemas.openxmlformats.org/officeDocument/2006/relationships/image" Target="../media/image1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microsoft.com/office/2007/relationships/hdphoto" Target="../media/hdphoto3.wdp"/><Relationship Id="rId21" Type="http://schemas.openxmlformats.org/officeDocument/2006/relationships/image" Target="../media/image64.png"/><Relationship Id="rId34" Type="http://schemas.openxmlformats.org/officeDocument/2006/relationships/image" Target="../media/image77.jpeg"/><Relationship Id="rId42" Type="http://schemas.openxmlformats.org/officeDocument/2006/relationships/image" Target="../media/image85.png"/><Relationship Id="rId47" Type="http://schemas.openxmlformats.org/officeDocument/2006/relationships/image" Target="../media/image9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jpeg"/><Relationship Id="rId38" Type="http://schemas.openxmlformats.org/officeDocument/2006/relationships/image" Target="../media/image81.jpeg"/><Relationship Id="rId46" Type="http://schemas.openxmlformats.org/officeDocument/2006/relationships/image" Target="../media/image89.png"/><Relationship Id="rId2" Type="http://schemas.openxmlformats.org/officeDocument/2006/relationships/image" Target="../media/image46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jpe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jpeg"/><Relationship Id="rId37" Type="http://schemas.openxmlformats.org/officeDocument/2006/relationships/image" Target="../media/image80.jpe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jpe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jpeg"/><Relationship Id="rId44" Type="http://schemas.openxmlformats.org/officeDocument/2006/relationships/image" Target="../media/image87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Relationship Id="rId35" Type="http://schemas.openxmlformats.org/officeDocument/2006/relationships/image" Target="../media/image78.jpeg"/><Relationship Id="rId43" Type="http://schemas.openxmlformats.org/officeDocument/2006/relationships/image" Target="../media/image86.png"/><Relationship Id="rId48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>
                <a:lumMod val="74000"/>
                <a:lumOff val="26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4928" y="260648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«Мой край – Якутия моя!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Тебя люблю и славлю я»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8" y="4775043"/>
            <a:ext cx="8928992" cy="103022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Ирина\Pictures\Untitled-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6021288"/>
            <a:ext cx="914400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Ирина\Desktop\столбы и олени\столбы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463613" cy="29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рина\Desktop\столбы и олени\олен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16" y="1857114"/>
            <a:ext cx="3789307" cy="29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7704" y="4999434"/>
            <a:ext cx="6480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Детский сад №1 «Оленёнок» АН ДОО «Алмазик» </a:t>
            </a:r>
          </a:p>
          <a:p>
            <a:r>
              <a:rPr lang="ru-RU" b="1" dirty="0">
                <a:solidFill>
                  <a:srgbClr val="C00000"/>
                </a:solidFill>
              </a:rPr>
              <a:t>Воспитатели первой категории:  </a:t>
            </a:r>
          </a:p>
          <a:p>
            <a:r>
              <a:rPr lang="ru-RU" b="1" dirty="0">
                <a:solidFill>
                  <a:srgbClr val="C00000"/>
                </a:solidFill>
              </a:rPr>
              <a:t>Серикова Ольга </a:t>
            </a:r>
            <a:r>
              <a:rPr lang="ru-RU" b="1" dirty="0" smtClean="0">
                <a:solidFill>
                  <a:srgbClr val="C00000"/>
                </a:solidFill>
              </a:rPr>
              <a:t>Владимировна,  </a:t>
            </a:r>
            <a:r>
              <a:rPr lang="ru-RU" b="1" dirty="0" err="1" smtClean="0">
                <a:solidFill>
                  <a:srgbClr val="C00000"/>
                </a:solidFill>
              </a:rPr>
              <a:t>Жабина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Ирина Петровна</a:t>
            </a:r>
          </a:p>
        </p:txBody>
      </p:sp>
    </p:spTree>
    <p:extLst>
      <p:ext uri="{BB962C8B-B14F-4D97-AF65-F5344CB8AC3E}">
        <p14:creationId xmlns:p14="http://schemas.microsoft.com/office/powerpoint/2010/main" val="25740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Desktop\Рисунок12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80" y="136968"/>
            <a:ext cx="5014729" cy="63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671" y="4160115"/>
            <a:ext cx="4044390" cy="175432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Якуты - </a:t>
            </a:r>
            <a:r>
              <a:rPr lang="ru-RU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были скотоводами</a:t>
            </a:r>
          </a:p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Юкагиры – одулы </a:t>
            </a:r>
            <a:r>
              <a:rPr lang="ru-RU" dirty="0">
                <a:solidFill>
                  <a:prstClr val="black"/>
                </a:solidFill>
              </a:rPr>
              <a:t>занимались охотой</a:t>
            </a:r>
          </a:p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Эвены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ламуты </a:t>
            </a:r>
            <a:r>
              <a:rPr lang="ru-RU" dirty="0">
                <a:solidFill>
                  <a:prstClr val="black"/>
                </a:solidFill>
              </a:rPr>
              <a:t>были оленеводами</a:t>
            </a:r>
          </a:p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Чукчи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охотились на морских животных</a:t>
            </a:r>
          </a:p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Эвенки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тунгусы </a:t>
            </a:r>
            <a:r>
              <a:rPr lang="ru-RU" dirty="0">
                <a:solidFill>
                  <a:prstClr val="black"/>
                </a:solidFill>
              </a:rPr>
              <a:t>занимались </a:t>
            </a:r>
            <a:r>
              <a:rPr lang="ru-RU" dirty="0" smtClean="0">
                <a:solidFill>
                  <a:prstClr val="black"/>
                </a:solidFill>
              </a:rPr>
              <a:t>хозяйством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 descr="D:\Desktop\713892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31" b="99615" l="2120" r="100000">
                        <a14:foregroundMark x1="77032" y1="30385" x2="85866" y2="93077"/>
                        <a14:foregroundMark x1="96820" y1="58846" x2="95053" y2="61923"/>
                        <a14:foregroundMark x1="50177" y1="53462" x2="57951" y2="54615"/>
                        <a14:foregroundMark x1="51943" y1="56154" x2="55124" y2="54231"/>
                        <a14:backgroundMark x1="19788" y1="41923" x2="20495" y2="37308"/>
                        <a14:backgroundMark x1="67845" y1="53462" x2="67845" y2="5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8"/>
          <a:stretch/>
        </p:blipFill>
        <p:spPr bwMode="auto">
          <a:xfrm>
            <a:off x="5459926" y="1628800"/>
            <a:ext cx="1489960" cy="1201148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713892_original - копия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43" b="100000" l="0" r="100000">
                        <a14:foregroundMark x1="21622" y1="19540" x2="36486" y2="82759"/>
                        <a14:foregroundMark x1="35586" y1="98084" x2="35135" y2="89272"/>
                        <a14:foregroundMark x1="12613" y1="96552" x2="17568" y2="60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83"/>
          <a:stretch/>
        </p:blipFill>
        <p:spPr bwMode="auto">
          <a:xfrm>
            <a:off x="4427918" y="2617672"/>
            <a:ext cx="1219007" cy="1321516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713892_original - копия (2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11" b="100000" l="402" r="89157">
                        <a14:foregroundMark x1="15261" y1="27863" x2="33735" y2="30534"/>
                        <a14:foregroundMark x1="16466" y1="55725" x2="20482" y2="82443"/>
                        <a14:foregroundMark x1="32932" y1="85115" x2="33333" y2="91603"/>
                        <a14:foregroundMark x1="16867" y1="93130" x2="18072" y2="86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10" r="10608"/>
          <a:stretch/>
        </p:blipFill>
        <p:spPr bwMode="auto">
          <a:xfrm>
            <a:off x="7318470" y="620688"/>
            <a:ext cx="1327122" cy="1321516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esktop\713892_original - копия 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" b="89381" l="2593" r="100000">
                        <a14:foregroundMark x1="23333" y1="16372" x2="22963" y2="25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11" y="3981837"/>
            <a:ext cx="1629496" cy="1477610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esktop\713892_original - копия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>
                        <a14:foregroundMark x1="68644" y1="10553" x2="78390" y2="91960"/>
                        <a14:foregroundMark x1="50000" y1="72362" x2="39831" y2="37688"/>
                        <a14:foregroundMark x1="20339" y1="53769" x2="25000" y2="39196"/>
                        <a14:foregroundMark x1="19492" y1="43216" x2="13983" y2="51759"/>
                        <a14:foregroundMark x1="42373" y1="41206" x2="47881" y2="48241"/>
                        <a14:foregroundMark x1="43220" y1="42714" x2="48305" y2="49749"/>
                        <a14:foregroundMark x1="5508" y1="17588" x2="7627" y2="27638"/>
                        <a14:foregroundMark x1="57627" y1="81407" x2="63136" y2="81407"/>
                        <a14:foregroundMark x1="80932" y1="82915" x2="90678" y2="79899"/>
                        <a14:foregroundMark x1="43644" y1="79899" x2="41525" y2="86432"/>
                        <a14:backgroundMark x1="46610" y1="39698" x2="49153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58" y="4849261"/>
            <a:ext cx="1335873" cy="1220372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Desktop\713892_original - копия (5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1" b="98077" l="2137" r="100000">
                        <a14:foregroundMark x1="4274" y1="66827" x2="18803" y2="61538"/>
                        <a14:foregroundMark x1="7265" y1="36538" x2="11538" y2="47115"/>
                        <a14:foregroundMark x1="71368" y1="12981" x2="71368" y2="33654"/>
                        <a14:foregroundMark x1="94872" y1="32692" x2="91026" y2="43750"/>
                        <a14:foregroundMark x1="48718" y1="70673" x2="48291" y2="62981"/>
                        <a14:foregroundMark x1="9829" y1="71154" x2="13248" y2="69231"/>
                        <a14:foregroundMark x1="72222" y1="14904" x2="82479" y2="1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31" y="2901956"/>
            <a:ext cx="1424478" cy="1371466"/>
          </a:xfrm>
          <a:prstGeom prst="rect">
            <a:avLst/>
          </a:prstGeom>
          <a:noFill/>
          <a:effectLst>
            <a:glow rad="228600">
              <a:srgbClr val="FFFF9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8253" y="6407651"/>
            <a:ext cx="51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Юкагиры  Чукчи Якуты Эвены  Долганы   Эвенки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051" y="463325"/>
            <a:ext cx="32569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Испокон веков эти  народы жили на территории нашей республики. В суровых условиях их жизнь была тяжела. Но жители севера умели видеть красивое в окружающей природе, берегли дом, лес, места, где они жили, а главное, любили и дорожили друг другом.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\\LIMBO\_Shara\чор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47" y="918635"/>
            <a:ext cx="2325858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\\LIMBO\_Shara\ч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7" y="4519318"/>
            <a:ext cx="195968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\\LIMBO\_Shara\короб невес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519318"/>
            <a:ext cx="1893104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\\LIMBO\_Shara\якутский-черпак-для-кумыса-19-ве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17242"/>
          <a:stretch/>
        </p:blipFill>
        <p:spPr bwMode="auto">
          <a:xfrm>
            <a:off x="7925204" y="4318348"/>
            <a:ext cx="786578" cy="2201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LIMBO\_Shara\батас с ножам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62758" y="2096541"/>
            <a:ext cx="3242721" cy="767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123" y="212572"/>
            <a:ext cx="8320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древних времен северные народы сами изготавливали посуду из дерева, железа.</a:t>
            </a:r>
          </a:p>
        </p:txBody>
      </p:sp>
      <p:pic>
        <p:nvPicPr>
          <p:cNvPr id="9" name="Рисунок 8" descr="http://www.sakha-info.ru/chronika/2008/03/zverev-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47" y="4519318"/>
            <a:ext cx="209489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Ирина\Desktop\ольгины загрузки\Олеся\DSCF02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4" y="931854"/>
            <a:ext cx="4319999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1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LIMBO\_Shara\варе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9022" y="2124492"/>
            <a:ext cx="1088437" cy="164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\\LIMBO\_Shara\металлические-подвески-якутской-работ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21" y="332655"/>
            <a:ext cx="2008109" cy="1952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LIMBO\_Shara\костюм за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0" y="332663"/>
            <a:ext cx="5472609" cy="4373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5740" y="5043101"/>
            <a:ext cx="6581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74291"/>
                </a:solidFill>
              </a:rPr>
              <a:t>Якутская зима длинная, суровая и поэтому в прошлом </a:t>
            </a:r>
            <a:r>
              <a:rPr lang="ru-RU" b="1" dirty="0" smtClean="0">
                <a:solidFill>
                  <a:srgbClr val="374291"/>
                </a:solidFill>
              </a:rPr>
              <a:t>веке </a:t>
            </a:r>
            <a:r>
              <a:rPr lang="ru-RU" b="1" dirty="0">
                <a:solidFill>
                  <a:srgbClr val="374291"/>
                </a:solidFill>
              </a:rPr>
              <a:t>шили одежду из обработанной кожи животных. Одежду старались </a:t>
            </a:r>
            <a:r>
              <a:rPr lang="ru-RU" b="1" dirty="0" smtClean="0">
                <a:solidFill>
                  <a:srgbClr val="374291"/>
                </a:solidFill>
              </a:rPr>
              <a:t>украсить. Для орнаментов </a:t>
            </a:r>
            <a:r>
              <a:rPr lang="ru-RU" b="1" dirty="0">
                <a:solidFill>
                  <a:srgbClr val="374291"/>
                </a:solidFill>
              </a:rPr>
              <a:t>использовали бисер. Серебром украшали  головной убор, нагрудное украшение, серьги.</a:t>
            </a:r>
          </a:p>
        </p:txBody>
      </p:sp>
      <p:pic>
        <p:nvPicPr>
          <p:cNvPr id="4098" name="Picture 2" descr="\\LIMBO\_Shara\Поменять фон\унт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9" y="4829089"/>
            <a:ext cx="1481455" cy="1783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LIMBO\_Shara\Поменять фон\якутские-серьги-1960-год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1299" r="10580" b="15538"/>
          <a:stretch/>
        </p:blipFill>
        <p:spPr bwMode="auto">
          <a:xfrm>
            <a:off x="5847222" y="2486194"/>
            <a:ext cx="978794" cy="92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LIMBO\_Shara\якутский-пояс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46" y="3697108"/>
            <a:ext cx="2716649" cy="1107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\\LIMBO\_Shara\работа по кост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7" b="12910"/>
          <a:stretch/>
        </p:blipFill>
        <p:spPr bwMode="auto">
          <a:xfrm>
            <a:off x="237414" y="378183"/>
            <a:ext cx="2789717" cy="181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\\LIMBO\_Shara\чорон бивень мамон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96" y="378183"/>
            <a:ext cx="152312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\\LIMBO\_Shara\резьба по кост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6715" r="3919"/>
          <a:stretch/>
        </p:blipFill>
        <p:spPr bwMode="auto">
          <a:xfrm>
            <a:off x="3251192" y="3284984"/>
            <a:ext cx="1833917" cy="1899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://imperis.ru/published/publicdata/IMPERIS7SHOP/attachments/SC/products_pictures/gnlPINBS_en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&amp;Icy;&amp;zcy;&amp;vcy;&amp;iecy;&amp;scy;&amp;tcy;&amp;ncy;&amp;ycy;&amp;jcy; &amp;yacy;&amp;kcy;&amp;ucy;&amp;tcy;&amp;scy;&amp;kcy;&amp;icy;&amp;jcy; &amp;kcy;&amp;ocy;&amp;scy;&amp;tcy;&amp;ocy;&amp;rcy;&amp;iecy;&amp;zcy; &amp;ncy;&amp;acy;&amp;rcy;&amp;ocy;&amp;dcy;&amp;ncy;&amp;ycy;&amp;jcy; &amp;khcy;&amp;ucy;&amp;dcy;&amp;ocy;&amp;zhcy;&amp;ncy;&amp;icy;&amp;kcy; &amp;Rcy;&amp;Scy;&amp;Fcy;&amp;Scy;&amp;Rcy; &amp;Tcy;. &amp;Acy;&amp;mcy;&amp;ocy;&amp;scy;&amp;ocy;&amp;vcy; &amp;rcy;&amp;acy;&amp;bcy;&amp;ocy;&amp;tcy;&amp;acy;&amp;iecy;&amp;tcy; &amp;vcy; &amp;mcy;&amp;acy;&amp;scy;&amp;tcy;&amp;iecy;&amp;rcy;&amp;scy;&amp;kcy;&amp;ocy;&amp;jcy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0" y="2600648"/>
            <a:ext cx="2759940" cy="399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Ирина\Desktop\Животные_измена\gnlPINBS_en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63" y="5308758"/>
            <a:ext cx="1836000" cy="1252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24723" y="3933056"/>
            <a:ext cx="33593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Северные народы  </a:t>
            </a:r>
            <a:r>
              <a:rPr lang="ru-RU" b="1" dirty="0">
                <a:solidFill>
                  <a:srgbClr val="0000FF"/>
                </a:solidFill>
              </a:rPr>
              <a:t>любили украшать свой дом. Вырезали фигурки из </a:t>
            </a:r>
            <a:r>
              <a:rPr lang="ru-RU" b="1" dirty="0" smtClean="0">
                <a:solidFill>
                  <a:srgbClr val="0000FF"/>
                </a:solidFill>
              </a:rPr>
              <a:t>костей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животных, из камня.  </a:t>
            </a:r>
            <a:r>
              <a:rPr lang="ru-RU" b="1" dirty="0">
                <a:solidFill>
                  <a:srgbClr val="0000FF"/>
                </a:solidFill>
              </a:rPr>
              <a:t>Из </a:t>
            </a:r>
            <a:r>
              <a:rPr lang="ru-RU" b="1" dirty="0" smtClean="0">
                <a:solidFill>
                  <a:srgbClr val="0000FF"/>
                </a:solidFill>
              </a:rPr>
              <a:t>меха </a:t>
            </a:r>
            <a:r>
              <a:rPr lang="ru-RU" b="1" dirty="0">
                <a:solidFill>
                  <a:srgbClr val="0000FF"/>
                </a:solidFill>
              </a:rPr>
              <a:t>плели  коврики. </a:t>
            </a:r>
          </a:p>
        </p:txBody>
      </p:sp>
      <p:pic>
        <p:nvPicPr>
          <p:cNvPr id="2050" name="Picture 2" descr="C:\Users\Ирина\Desktop\ольгины загрузки\Олеся\DSCF02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0277" r="12162"/>
          <a:stretch/>
        </p:blipFill>
        <p:spPr bwMode="auto">
          <a:xfrm>
            <a:off x="5110545" y="327893"/>
            <a:ext cx="3800307" cy="3336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Ирина\Desktop\Новая папка\орнамент\Untitled-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4" r="4599"/>
          <a:stretch/>
        </p:blipFill>
        <p:spPr bwMode="auto">
          <a:xfrm>
            <a:off x="5358986" y="5934889"/>
            <a:ext cx="3690776" cy="6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рий\Desktop\народности якут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0" y="314763"/>
            <a:ext cx="6869298" cy="47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990" y="5380680"/>
            <a:ext cx="8546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74291"/>
                </a:solidFill>
              </a:rPr>
              <a:t>Самое </a:t>
            </a:r>
            <a:r>
              <a:rPr lang="ru-RU" sz="2000" b="1" dirty="0">
                <a:solidFill>
                  <a:srgbClr val="374291"/>
                </a:solidFill>
              </a:rPr>
              <a:t>большое </a:t>
            </a:r>
            <a:r>
              <a:rPr lang="ru-RU" sz="2000" b="1" dirty="0" smtClean="0">
                <a:solidFill>
                  <a:srgbClr val="374291"/>
                </a:solidFill>
              </a:rPr>
              <a:t>богатство республики Саха </a:t>
            </a:r>
            <a:r>
              <a:rPr lang="ru-RU" sz="2000" b="1" dirty="0">
                <a:solidFill>
                  <a:srgbClr val="374291"/>
                </a:solidFill>
              </a:rPr>
              <a:t>- это многонациональный народ, который населяет </a:t>
            </a:r>
            <a:r>
              <a:rPr lang="ru-RU" sz="2000" b="1" dirty="0" smtClean="0">
                <a:solidFill>
                  <a:srgbClr val="374291"/>
                </a:solidFill>
              </a:rPr>
              <a:t>наш большой край.</a:t>
            </a:r>
            <a:r>
              <a:rPr lang="en-US" sz="2000" b="1" dirty="0" smtClean="0">
                <a:solidFill>
                  <a:srgbClr val="374291"/>
                </a:solidFill>
              </a:rPr>
              <a:t> </a:t>
            </a:r>
            <a:r>
              <a:rPr lang="ru-RU" sz="2000" b="1" dirty="0" smtClean="0">
                <a:solidFill>
                  <a:srgbClr val="374291"/>
                </a:solidFill>
              </a:rPr>
              <a:t>Народы </a:t>
            </a:r>
            <a:r>
              <a:rPr lang="ru-RU" sz="2000" b="1" dirty="0">
                <a:solidFill>
                  <a:srgbClr val="374291"/>
                </a:solidFill>
              </a:rPr>
              <a:t>разных национальностей </a:t>
            </a:r>
            <a:r>
              <a:rPr lang="ru-RU" sz="2000" b="1" dirty="0" smtClean="0">
                <a:solidFill>
                  <a:srgbClr val="374291"/>
                </a:solidFill>
              </a:rPr>
              <a:t>живут одной дружной семьёй.  </a:t>
            </a:r>
            <a:endParaRPr lang="ru-RU" sz="2000" b="1" dirty="0">
              <a:solidFill>
                <a:srgbClr val="37429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72" y="315110"/>
            <a:ext cx="688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Наше богатство – многонациональный народ.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52320" y="683079"/>
            <a:ext cx="1388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ЯКУТЫ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РУССКИЕ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ЭВЕНКИ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ЭВЕНЫ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УКРАИНЦЫ ТАТАРЫ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БАШКИРЫ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КАЗАХИ</a:t>
            </a:r>
          </a:p>
          <a:p>
            <a:pPr algn="r">
              <a:lnSpc>
                <a:spcPct val="200000"/>
              </a:lnSpc>
            </a:pPr>
            <a:r>
              <a:rPr lang="ru-RU" sz="1400" b="1" dirty="0" smtClean="0">
                <a:solidFill>
                  <a:srgbClr val="C00000"/>
                </a:solidFill>
              </a:rPr>
              <a:t>ЮКАГИРЫ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954" y="476672"/>
            <a:ext cx="482453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</a:rPr>
              <a:t>Своей </a:t>
            </a: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судьбе я очень благодарен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За то, что довелось родиться мне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В Якутии, таёжной этой дали,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Где глухари токуют по весне. </a:t>
            </a:r>
          </a:p>
          <a:p>
            <a:endParaRPr lang="ru-RU" sz="17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Богат наш край алмазами, пушниной,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У нас есть то, что нет в других местах: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Есть нефть и газ, и много древесины,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И золото, что роют здесь в горах.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6" y="3573023"/>
            <a:ext cx="4283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Но главное богатство – это люди,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Что делают счастливей нашу жизнь.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Всегда мы ими восхищаться будем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И прославлять в стихах их героизм. </a:t>
            </a:r>
          </a:p>
          <a:p>
            <a:endParaRPr lang="ru-RU" sz="17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Якутия! Гордимся мы тобою,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Здесь все народы, как одна семья,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И все стихи, написанные мною, </a:t>
            </a:r>
          </a:p>
          <a:p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Тебе лишь только посвящаю я.</a:t>
            </a:r>
          </a:p>
          <a:p>
            <a:pPr algn="r"/>
            <a:r>
              <a:rPr lang="ru-RU" sz="1700" b="1" dirty="0">
                <a:solidFill>
                  <a:schemeClr val="accent6">
                    <a:lumMod val="50000"/>
                  </a:schemeClr>
                </a:solidFill>
              </a:rPr>
              <a:t> Сергей Шестаков.</a:t>
            </a:r>
          </a:p>
        </p:txBody>
      </p:sp>
      <p:pic>
        <p:nvPicPr>
          <p:cNvPr id="6" name="Рисунок 5" descr="http://sakhalife.ru/sites/default/files/default_25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5" y="3140968"/>
            <a:ext cx="3766095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6066006"/>
            <a:ext cx="1726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Андрей </a:t>
            </a:r>
            <a:r>
              <a:rPr lang="ru-RU" sz="1600" dirty="0"/>
              <a:t>ЧМКАЧЕВ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20" y="258068"/>
            <a:ext cx="41941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31409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Кузнецов Анатолий. Весна в Якутии</a:t>
            </a:r>
          </a:p>
        </p:txBody>
      </p:sp>
    </p:spTree>
    <p:extLst>
      <p:ext uri="{BB962C8B-B14F-4D97-AF65-F5344CB8AC3E}">
        <p14:creationId xmlns:p14="http://schemas.microsoft.com/office/powerpoint/2010/main" val="26837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>
                <a:lumMod val="74000"/>
                <a:lumOff val="26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5661248"/>
            <a:ext cx="8705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45922"/>
            <a:ext cx="856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Наша Родина официально называется </a:t>
            </a:r>
            <a:r>
              <a:rPr lang="ru-RU" sz="2400" b="1" dirty="0">
                <a:solidFill>
                  <a:srgbClr val="C00000"/>
                </a:solidFill>
              </a:rPr>
              <a:t>Российская Федерация </a:t>
            </a:r>
            <a:r>
              <a:rPr lang="ru-RU" sz="2400" b="1" dirty="0">
                <a:solidFill>
                  <a:prstClr val="black"/>
                </a:solidFill>
              </a:rPr>
              <a:t>или просто </a:t>
            </a:r>
            <a:r>
              <a:rPr lang="ru-RU" sz="2400" b="1" dirty="0">
                <a:solidFill>
                  <a:srgbClr val="C00000"/>
                </a:solidFill>
              </a:rPr>
              <a:t>Россия.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198"/>
            <a:ext cx="535305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1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>
                <a:lumMod val="74000"/>
                <a:lumOff val="26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5202989"/>
            <a:ext cx="8705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Россия </a:t>
            </a:r>
            <a:r>
              <a:rPr lang="ru-RU" sz="2000" b="1" dirty="0" smtClean="0">
                <a:solidFill>
                  <a:prstClr val="black"/>
                </a:solidFill>
              </a:rPr>
              <a:t>– самая большая страна на нашей планете. Она разделена на маленькие и большие области, края, округа, республики. Мы живём в республике САХА. Ещё её называют ЯКУТИЯ. На карте видно, как велика наша республика. 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049" name="Picture 1" descr="D:\Desktop\Рисунок 67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4" y="188610"/>
            <a:ext cx="8566404" cy="485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7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Якутия\Flag_Sakh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229028"/>
            <a:ext cx="4346723" cy="21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рина\Desktop\Якутия\Gerb_Respibliki_Sakha_Yakuti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947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Изображение 59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1" r="18902"/>
          <a:stretch/>
        </p:blipFill>
        <p:spPr>
          <a:xfrm>
            <a:off x="231257" y="3741964"/>
            <a:ext cx="3271651" cy="1763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Ирина\Pictures\Untitled-3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9580"/>
            <a:ext cx="9144000" cy="7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07" y="2486367"/>
            <a:ext cx="5004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А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на флаге Республики Саха (Якутия) мы видим четыре горизонтальные 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полосы:</a:t>
            </a:r>
          </a:p>
          <a:p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Голубого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цвета (символ надежды и свободы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); 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Белого цвета (красота северного края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);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Красного цвета (символ жизненных сил, красоты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);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Зеленого цвета (дружба и братство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).</a:t>
            </a:r>
          </a:p>
          <a:p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    Народ Саха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считают себя "детьми белого солнца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".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 Белое солнце занимает большое место в якутской 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мифологии. Поэтому в центре флага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расположен круг белого цвета.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314" y="2603172"/>
            <a:ext cx="393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гербе нашей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республики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изображён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древний наскальный рисунок.</a:t>
            </a:r>
          </a:p>
        </p:txBody>
      </p:sp>
    </p:spTree>
    <p:extLst>
      <p:ext uri="{BB962C8B-B14F-4D97-AF65-F5344CB8AC3E}">
        <p14:creationId xmlns:p14="http://schemas.microsoft.com/office/powerpoint/2010/main" val="254566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1681" y="168235"/>
            <a:ext cx="4345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Главный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город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республики –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Якутск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.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5" name="pic" descr="Esc - &amp;zcy;&amp;acy;&amp;kcy;&amp;rcy;&amp;ycy;&amp;tcy;&amp;softcy; &amp;ocy;&amp;kcy;&amp;ncy;&amp;ocy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8246"/>
            <a:ext cx="2448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" descr="Esc - &amp;zcy;&amp;acy;&amp;kcy;&amp;rcy;&amp;ycy;&amp;tcy;&amp;softcy; &amp;ocy;&amp;kcy;&amp;ncy;&amp;ocy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12" y="2661438"/>
            <a:ext cx="2277404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375923" y="2271482"/>
            <a:ext cx="1961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Дом </a:t>
            </a:r>
            <a:r>
              <a:rPr lang="ru-RU" sz="1600" b="1" dirty="0">
                <a:solidFill>
                  <a:srgbClr val="7030A0"/>
                </a:solidFill>
              </a:rPr>
              <a:t>правительства </a:t>
            </a:r>
          </a:p>
        </p:txBody>
      </p:sp>
      <p:pic>
        <p:nvPicPr>
          <p:cNvPr id="9" name="pic" descr="Esc - &amp;zcy;&amp;acy;&amp;kcy;&amp;rcy;&amp;ycy;&amp;tcy;&amp;softcy; &amp;ocy;&amp;kcy;&amp;ncy;&amp;ocy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64" y="716246"/>
            <a:ext cx="2304000" cy="15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967008" y="2241402"/>
            <a:ext cx="2395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</a:rPr>
              <a:t>Памятник мамонту. </a:t>
            </a:r>
          </a:p>
        </p:txBody>
      </p:sp>
      <p:pic>
        <p:nvPicPr>
          <p:cNvPr id="12" name="irc_mi" descr="http://gallery.ykt.ru/galleries/old/yakutsk/1306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/>
          <a:stretch/>
        </p:blipFill>
        <p:spPr bwMode="auto">
          <a:xfrm>
            <a:off x="572569" y="2709624"/>
            <a:ext cx="2376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834678" y="4329624"/>
            <a:ext cx="2020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Медицинский центр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4" name="pic" descr="Esc - &amp;zcy;&amp;acy;&amp;kcy;&amp;rcy;&amp;ycy;&amp;tcy;&amp;softcy; &amp;ocy;&amp;kcy;&amp;ncy;&amp;ocy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9" y="754426"/>
            <a:ext cx="2268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22157" y="2322884"/>
            <a:ext cx="15772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Дворец </a:t>
            </a:r>
            <a:r>
              <a:rPr lang="ru-RU" sz="1600" b="1" dirty="0">
                <a:solidFill>
                  <a:srgbClr val="7030A0"/>
                </a:solidFill>
              </a:rPr>
              <a:t>детства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19631" y="4221088"/>
            <a:ext cx="1689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Музей Мамонта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17" name="irc_mi" descr="http://dv-obrazovanie.ru/upload/blog/d28/SVFU_institut_injenerno-tehnicheskiy_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1" y="5036319"/>
            <a:ext cx="3636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4650486" y="6071552"/>
            <a:ext cx="4151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Северо-Восточный федеральный университет имени М. К. </a:t>
            </a:r>
            <a:r>
              <a:rPr lang="ru-RU" sz="1600" b="1" dirty="0" err="1">
                <a:solidFill>
                  <a:srgbClr val="7030A0"/>
                </a:solidFill>
              </a:rPr>
              <a:t>Аммосова</a:t>
            </a:r>
            <a:r>
              <a:rPr lang="ru-RU" sz="1600" b="1" dirty="0">
                <a:solidFill>
                  <a:srgbClr val="7030A0"/>
                </a:solidFill>
              </a:rPr>
              <a:t> (СВФУ) </a:t>
            </a:r>
          </a:p>
        </p:txBody>
      </p:sp>
      <p:pic>
        <p:nvPicPr>
          <p:cNvPr id="19" name="irc_mi" descr="http://i.drom.ru/pubs/4483/13191/13938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56" y="2709624"/>
            <a:ext cx="2628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3185856" y="4291554"/>
            <a:ext cx="262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</a:rPr>
              <a:t>Якутский академический 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драматический </a:t>
            </a:r>
            <a:r>
              <a:rPr lang="ru-RU" sz="1600" b="1" dirty="0">
                <a:solidFill>
                  <a:srgbClr val="7030A0"/>
                </a:solidFill>
              </a:rPr>
              <a:t>театр </a:t>
            </a:r>
          </a:p>
        </p:txBody>
      </p:sp>
      <p:pic>
        <p:nvPicPr>
          <p:cNvPr id="2050" name="Picture 2" descr="\\LIMBO\_Shara\мамонтенок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9"/>
          <a:stretch/>
        </p:blipFill>
        <p:spPr bwMode="auto">
          <a:xfrm>
            <a:off x="6449840" y="4583942"/>
            <a:ext cx="2034555" cy="13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D:\Desktop\0_826c5_2d221200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" y="3534123"/>
            <a:ext cx="125192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3"/>
          <a:stretch/>
        </p:blipFill>
        <p:spPr bwMode="auto">
          <a:xfrm>
            <a:off x="140967" y="1254835"/>
            <a:ext cx="124072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Desktop\карта111 - копия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43" y="112740"/>
            <a:ext cx="7536783" cy="65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407478" y="5643827"/>
            <a:ext cx="2395207" cy="646331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БОГАТСТВО </a:t>
            </a:r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ЗЕМЛИ </a:t>
            </a:r>
            <a:r>
              <a:rPr lang="ru-RU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ЯКУТСКОЙ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4619" y="1193429"/>
            <a:ext cx="865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Arial Narrow" pitchFamily="34" charset="0"/>
              </a:rPr>
              <a:t>А</a:t>
            </a:r>
            <a:r>
              <a:rPr lang="ru-RU" sz="1600" b="1" dirty="0" smtClean="0">
                <a:solidFill>
                  <a:srgbClr val="FFFF00"/>
                </a:solidFill>
                <a:latin typeface="Arial Narrow" pitchFamily="34" charset="0"/>
              </a:rPr>
              <a:t>лмазы</a:t>
            </a:r>
            <a:endParaRPr lang="ru-RU" sz="16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95296" y="3868062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Золото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42096" y="5108137"/>
            <a:ext cx="461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Г</a:t>
            </a:r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аз</a:t>
            </a:r>
            <a:endParaRPr lang="ru-RU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95342" y="6330806"/>
            <a:ext cx="6735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</a:rPr>
              <a:t>Уголь</a:t>
            </a:r>
            <a:endParaRPr lang="ru-RU" sz="16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813" y="4095569"/>
            <a:ext cx="1447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Ж</a:t>
            </a:r>
            <a:r>
              <a:rPr lang="ru-RU" sz="1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елезная руда</a:t>
            </a:r>
            <a:endParaRPr lang="ru-RU" sz="1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3" name="irc_mi" descr="http://images.tiu.ru/17218558_w640_h640_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1"/>
          <a:stretch/>
        </p:blipFill>
        <p:spPr bwMode="auto">
          <a:xfrm>
            <a:off x="1647367" y="5446691"/>
            <a:ext cx="1262243" cy="96082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45" y="3074402"/>
            <a:ext cx="127598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35539" r="15143" b="28923"/>
          <a:stretch/>
        </p:blipFill>
        <p:spPr bwMode="auto">
          <a:xfrm>
            <a:off x="1702848" y="4206616"/>
            <a:ext cx="1206765" cy="98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 descr="&amp;Kcy;&amp;acy;&amp;rcy;&amp;tcy;&amp;icy;&amp;ncy;&amp;kcy;&amp;icy; &amp;pcy;&amp;ocy; &amp;zcy;&amp;acy;&amp;pcy;&amp;rcy;&amp;ocy;&amp;scy;&amp;ucy; &amp;scy;&amp;lcy;&amp;yucy;&amp;dcy;&amp;acy; &amp;mcy;&amp;icy;&amp;ncy;&amp;iecy;&amp;rcy;&amp;acy;&amp;lcy;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AutoShape 14" descr="&amp;Kcy;&amp;acy;&amp;rcy;&amp;tcy;&amp;icy;&amp;ncy;&amp;kcy;&amp;icy; &amp;pcy;&amp;ocy; &amp;zcy;&amp;acy;&amp;pcy;&amp;rcy;&amp;ocy;&amp;scy;&amp;ucy; &amp;scy;&amp;lcy;&amp;yucy;&amp;dcy;&amp;acy; &amp;mcy;&amp;icy;&amp;ncy;&amp;iecy;&amp;rcy;&amp;acy;&amp;lcy;"/>
          <p:cNvSpPr>
            <a:spLocks noChangeAspect="1" noChangeArrowheads="1"/>
          </p:cNvSpPr>
          <p:nvPr/>
        </p:nvSpPr>
        <p:spPr bwMode="auto">
          <a:xfrm>
            <a:off x="284285" y="7944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40" name="Picture 16" descr="&amp;Kcy;&amp;acy;&amp;rcy;&amp;tcy;&amp;icy;&amp;ncy;&amp;kcy;&amp;icy; &amp;pcy;&amp;ocy; &amp;zcy;&amp;acy;&amp;pcy;&amp;rcy;&amp;ocy;&amp;scy;&amp;ucy; &amp;scy;&amp;lcy;&amp;yucy;&amp;dcy;&amp;acy; &amp;mcy;&amp;icy;&amp;ncy;&amp;iecy;&amp;rcy;&amp;acy;&amp;lcy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1" y="4658137"/>
            <a:ext cx="123363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4103" y="5262025"/>
            <a:ext cx="1023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Слюда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42" name="Picture 18" descr="&amp;Kcy;&amp;acy;&amp;rcy;&amp;tcy;&amp;icy;&amp;ncy;&amp;kcy;&amp;icy; &amp;pcy;&amp;ocy; &amp;zcy;&amp;acy;&amp;pcy;&amp;rcy;&amp;ocy;&amp;scy;&amp;ucy; &amp;ocy;&amp;lcy;&amp;ocy;&amp;vcy;&amp;yacy;&amp;ncy;&amp;ncy;&amp;acy;&amp;yacy; &amp;rcy;&amp;ucy;&amp;dcy;&amp;a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" y="5803627"/>
            <a:ext cx="125198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2893" y="6334295"/>
            <a:ext cx="87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Олово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44" name="Picture 20" descr="&amp;Kcy;&amp;acy;&amp;rcy;&amp;tcy;&amp;icy;&amp;ncy;&amp;kcy;&amp;icy; &amp;pcy;&amp;ocy; &amp;zcy;&amp;acy;&amp;pcy;&amp;rcy;&amp;ocy;&amp;scy;&amp;ucy; &amp;ncy;&amp;iecy;&amp;fcy;&amp;tcy;&amp;softcy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5"/>
          <a:stretch/>
        </p:blipFill>
        <p:spPr bwMode="auto">
          <a:xfrm>
            <a:off x="131463" y="139444"/>
            <a:ext cx="126916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0836" y="673564"/>
            <a:ext cx="76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Нефть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51" name="Picture 27" descr="D:\Desktop\silver_mining__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7"/>
          <a:stretch/>
        </p:blipFill>
        <p:spPr bwMode="auto">
          <a:xfrm>
            <a:off x="143608" y="2372135"/>
            <a:ext cx="123544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65208" y="2944479"/>
            <a:ext cx="101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Серебро</a:t>
            </a:r>
            <a:r>
              <a:rPr lang="ru-RU" dirty="0" smtClean="0">
                <a:solidFill>
                  <a:srgbClr val="FFFF99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</a:rPr>
              <a:t> </a:t>
            </a:r>
            <a:endParaRPr lang="ru-RU" dirty="0">
              <a:solidFill>
                <a:srgbClr val="FFFF99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8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http://img-fotki.yandex.ru/get/6422/486461.7d/0_7ee4a_acabc50e_L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40" y="4265878"/>
            <a:ext cx="2552822" cy="167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5" descr="IMG_01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29" y="205638"/>
            <a:ext cx="5018920" cy="37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Ирина\Pictures\Untitled-3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6" y="5967640"/>
            <a:ext cx="9159354" cy="7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img-fotki.yandex.ru/get/6521/486461.7e/0_7f59a_98ba0d41_L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8" y="174445"/>
            <a:ext cx="1610845" cy="22140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69316" y="197662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Лена</a:t>
            </a:r>
            <a:endParaRPr lang="ru-RU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Рисунок 5" descr="http://www.skitalets.ru/graph/photogallery/186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6" y="2715477"/>
            <a:ext cx="1692587" cy="1255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5366" y="3594193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itchFamily="34" charset="0"/>
              </a:rPr>
              <a:t>Алдан</a:t>
            </a:r>
          </a:p>
        </p:txBody>
      </p:sp>
      <p:pic>
        <p:nvPicPr>
          <p:cNvPr id="8" name="Рисунок 7" descr="http://img-fotki.yandex.ru/get/6620/486461.7b/0_7e5f7_3513dbb2_L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69" y="174437"/>
            <a:ext cx="1833597" cy="21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118913" y="174437"/>
            <a:ext cx="127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itchFamily="34" charset="0"/>
              </a:rPr>
              <a:t>Река Синяя</a:t>
            </a:r>
          </a:p>
        </p:txBody>
      </p:sp>
      <p:pic>
        <p:nvPicPr>
          <p:cNvPr id="10" name="Рисунок 9" descr="http://www.skitalets.ru/graph/photogallery/189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64" y="2559821"/>
            <a:ext cx="1833598" cy="14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7112021" y="2530803"/>
            <a:ext cx="66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itchFamily="34" charset="0"/>
              </a:rPr>
              <a:t>Амга</a:t>
            </a:r>
          </a:p>
        </p:txBody>
      </p:sp>
      <p:pic>
        <p:nvPicPr>
          <p:cNvPr id="14" name="Рисунок 13" descr="http://img-fotki.yandex.ru/get/6413/486461.7a/0_7e423_c492d5ad_-1-L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00" y="4329368"/>
            <a:ext cx="2524181" cy="16129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410542" y="4268813"/>
            <a:ext cx="125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Индигирка</a:t>
            </a:r>
            <a:endParaRPr lang="ru-RU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18892" y="4339462"/>
            <a:ext cx="911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itchFamily="34" charset="0"/>
              </a:rPr>
              <a:t>Оленек</a:t>
            </a:r>
          </a:p>
        </p:txBody>
      </p:sp>
      <p:pic>
        <p:nvPicPr>
          <p:cNvPr id="17" name="Рисунок 16" descr="http://img-fotki.yandex.ru/get/6614/486461.87/0_8056d_2f718467_L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" y="4327617"/>
            <a:ext cx="3300880" cy="164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137927" y="4296688"/>
            <a:ext cx="960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itchFamily="34" charset="0"/>
              </a:rPr>
              <a:t>Колыма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26385" y="204337"/>
            <a:ext cx="272061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>
                <a:ln w="0">
                  <a:solidFill>
                    <a:srgbClr val="0070C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  <a:cs typeface="Arial" pitchFamily="34" charset="0"/>
              </a:rPr>
              <a:t>РЕКИ ЯКУТИИ</a:t>
            </a:r>
          </a:p>
        </p:txBody>
      </p:sp>
    </p:spTree>
    <p:extLst>
      <p:ext uri="{BB962C8B-B14F-4D97-AF65-F5344CB8AC3E}">
        <p14:creationId xmlns:p14="http://schemas.microsoft.com/office/powerpoint/2010/main" val="42167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IMBO\_Shara\вода река\IMG_24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7763"/>
          <a:stretch/>
        </p:blipFill>
        <p:spPr bwMode="auto">
          <a:xfrm>
            <a:off x="12164" y="-11915"/>
            <a:ext cx="9131839" cy="67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LIMBO\_Shara\рыбы_обрез\нельм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928">
            <a:off x="62986" y="4186206"/>
            <a:ext cx="1990530" cy="6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LIMBO\_Shara\рыбы_обрез\си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053">
            <a:off x="3397523" y="4912230"/>
            <a:ext cx="2676365" cy="8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\\LIMBO\_Shara\рыбы_обрез\пеляд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603">
            <a:off x="818293" y="4855220"/>
            <a:ext cx="1890359" cy="89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\\LIMBO\_Shara\рыбы_обрез\тугу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23" y="3644431"/>
            <a:ext cx="1007615" cy="4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LIMBO\_Shara\рыбы_обрез\таймень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094">
            <a:off x="4315305" y="4049289"/>
            <a:ext cx="3590298" cy="15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LIMBO\_Shara\рыбы_обрез\Ряпуш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65" y="3790851"/>
            <a:ext cx="2307434" cy="11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\\LIMBO\_Shara\рыбы_обрез\муксун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4" y="4858473"/>
            <a:ext cx="2512203" cy="12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3174" y="435849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Рыбы Якутии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167" y="6202658"/>
            <a:ext cx="764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Нельма, сиг, окунь, щука, карась, пелядь, таймень,  тугун, муксун, ряпушка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Ирина\Desktop\Животные_измена\_щук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74" y="4360078"/>
            <a:ext cx="3456819" cy="9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рина\Desktop\Животные_измена\_окунь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87" y="3768887"/>
            <a:ext cx="1171145" cy="5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Ирина\Desktop\Животные_измена\_карась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00" y="3605616"/>
            <a:ext cx="967202" cy="5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6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esktop\198582025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" b="100000" l="0" r="100000">
                        <a14:foregroundMark x1="30569" y1="26310" x2="26422" y2="29839"/>
                        <a14:foregroundMark x1="55332" y1="18750" x2="67654" y2="17540"/>
                        <a14:foregroundMark x1="78081" y1="10383" x2="88744" y2="8065"/>
                        <a14:foregroundMark x1="98460" y1="24496" x2="98460" y2="24496"/>
                        <a14:foregroundMark x1="95853" y1="30847" x2="95853" y2="30847"/>
                        <a14:foregroundMark x1="92654" y1="39415" x2="92654" y2="39415"/>
                        <a14:foregroundMark x1="89929" y1="45968" x2="89929" y2="45968"/>
                        <a14:foregroundMark x1="28555" y1="24698" x2="34123" y2="23790"/>
                        <a14:foregroundMark x1="9953" y1="24899" x2="9953" y2="24899"/>
                        <a14:foregroundMark x1="49645" y1="14516" x2="49645" y2="14516"/>
                        <a14:foregroundMark x1="47275" y1="13105" x2="47275" y2="13105"/>
                        <a14:foregroundMark x1="38152" y1="10786" x2="38152" y2="10786"/>
                        <a14:foregroundMark x1="42891" y1="8468" x2="42891" y2="8468"/>
                        <a14:foregroundMark x1="44550" y1="4839" x2="42536" y2="9577"/>
                        <a14:foregroundMark x1="47867" y1="5141" x2="48223" y2="6250"/>
                        <a14:foregroundMark x1="55924" y1="2722" x2="52370" y2="3629"/>
                        <a14:foregroundMark x1="48578" y1="12298" x2="48578" y2="13004"/>
                        <a14:foregroundMark x1="9123" y1="42540" x2="3673" y2="46673"/>
                        <a14:foregroundMark x1="711" y1="46673" x2="3910" y2="46673"/>
                        <a14:foregroundMark x1="2014" y1="50403" x2="3791" y2="53831"/>
                        <a14:foregroundMark x1="1896" y1="58367" x2="4976" y2="56956"/>
                        <a14:foregroundMark x1="2962" y1="59879" x2="2844" y2="61996"/>
                        <a14:foregroundMark x1="14929" y1="89113" x2="15166" y2="92238"/>
                        <a14:foregroundMark x1="36256" y1="89113" x2="39692" y2="89214"/>
                        <a14:foregroundMark x1="39929" y1="90524" x2="42417" y2="96371"/>
                        <a14:foregroundMark x1="48578" y1="97480" x2="51066" y2="96573"/>
                        <a14:foregroundMark x1="53555" y1="97782" x2="59479" y2="98085"/>
                        <a14:foregroundMark x1="65166" y1="98286" x2="72749" y2="96069"/>
                        <a14:foregroundMark x1="75000" y1="95161" x2="79858" y2="90927"/>
                        <a14:foregroundMark x1="45498" y1="28629" x2="50474" y2="26714"/>
                        <a14:foregroundMark x1="92773" y1="49395" x2="92773" y2="49395"/>
                        <a14:foregroundMark x1="90166" y1="54435" x2="90166" y2="54435"/>
                        <a14:foregroundMark x1="93246" y1="50907" x2="93128" y2="52722"/>
                        <a14:backgroundMark x1="91706" y1="56855" x2="97038" y2="55544"/>
                        <a14:backgroundMark x1="93483" y1="56452" x2="95735" y2="53831"/>
                        <a14:backgroundMark x1="89218" y1="5040" x2="91825" y2="3226"/>
                        <a14:backgroundMark x1="96445" y1="5040" x2="97038" y2="8065"/>
                        <a14:backgroundMark x1="95853" y1="3125" x2="97512" y2="76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5" y="104119"/>
            <a:ext cx="5224830" cy="66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542"/>
          <a:stretch/>
        </p:blipFill>
        <p:spPr bwMode="auto">
          <a:xfrm flipH="1">
            <a:off x="7936230" y="7309883"/>
            <a:ext cx="631170" cy="701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87" y="133217"/>
            <a:ext cx="1016049" cy="135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37" y="1794180"/>
            <a:ext cx="1016175" cy="134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16" y="64643"/>
            <a:ext cx="1013739" cy="1398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4596"/>
          <a:stretch/>
        </p:blipFill>
        <p:spPr bwMode="auto">
          <a:xfrm>
            <a:off x="5763535" y="3348951"/>
            <a:ext cx="1031675" cy="138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Ирина\Desktop\Проект якутия\Якутия\0_7c663_45b57e19_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30" y="4932294"/>
            <a:ext cx="2581872" cy="183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рина\Desktop\Проект якутия\Животные\Untitled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7" y="2101327"/>
            <a:ext cx="782338" cy="49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Ирина\Desktop\Проект якутия\Животные\Untitled-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7" y="3762524"/>
            <a:ext cx="847456" cy="8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Ирина\Desktop\Проект якутия\Животные\Untitled-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04" y="5013083"/>
            <a:ext cx="697243" cy="7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Ирина\Desktop\Проект якутия\Животные\Untitled-1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58" y="4633769"/>
            <a:ext cx="742307" cy="49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Ирина\Desktop\Проект якутия\Животные\Untitled-1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92" y="2289306"/>
            <a:ext cx="512923" cy="6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Ирина\Desktop\Проект якутия\Животные\Untitled-1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3535881"/>
            <a:ext cx="735117" cy="8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Ирина\Desktop\Проект якутия\Животные\Untitled-1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12" y="5740203"/>
            <a:ext cx="652608" cy="55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LIMBO\_Shara\Животные\Untitled-22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87" y="1717595"/>
            <a:ext cx="1101670" cy="84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Ирина\Desktop\Проект якутия\Животные\Untitled-2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80" y="5477360"/>
            <a:ext cx="445446" cy="4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Ирина\Desktop\Проект якутия\Животные\Untitled-27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8" y="2913411"/>
            <a:ext cx="855385" cy="6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Ирина\Desktop\Проект якутия\Животные\Untitled-2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57" y="576382"/>
            <a:ext cx="416295" cy="47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Ирина\Desktop\Проект якутия\Животные\Untitled-3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67" y="3174350"/>
            <a:ext cx="692670" cy="6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\\LIMBO\_Shara\Животные\Untitled-333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48" y="2684245"/>
            <a:ext cx="624819" cy="7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IMBO\_Shara\мебведь_п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9176" y="572876"/>
            <a:ext cx="650311" cy="6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LIMBO\_Shara\волк_п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39" y="1583389"/>
            <a:ext cx="1002155" cy="6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LIMBO\_Shara\Сова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90" y="745011"/>
            <a:ext cx="477177" cy="5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\\LIMBO\_Shara\леминг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98" y="2418641"/>
            <a:ext cx="434022" cy="3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\\LIMBO\_Shara\рысь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52" y="5560343"/>
            <a:ext cx="932002" cy="75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LIMBO\_Shara\Деревья\Черемуха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r="16236"/>
          <a:stretch/>
        </p:blipFill>
        <p:spPr bwMode="auto">
          <a:xfrm>
            <a:off x="4926037" y="5133015"/>
            <a:ext cx="1058774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\\LIMBO\_Shara\ретка чкремухи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24122" r="11476"/>
          <a:stretch/>
        </p:blipFill>
        <p:spPr bwMode="auto">
          <a:xfrm>
            <a:off x="5771808" y="5974272"/>
            <a:ext cx="560628" cy="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\\LIMBO\_Shara\Деревья\листв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r="35308" b="22867"/>
          <a:stretch/>
        </p:blipFill>
        <p:spPr bwMode="auto">
          <a:xfrm>
            <a:off x="7592401" y="3415486"/>
            <a:ext cx="1253392" cy="1369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rc_mi" descr="http://img-fotki.yandex.ru/get/4203/i8488.22/0_2854b_4559de8c_L.jpg"/>
          <p:cNvPicPr/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0"/>
          <a:stretch/>
        </p:blipFill>
        <p:spPr bwMode="auto">
          <a:xfrm>
            <a:off x="8635634" y="4368156"/>
            <a:ext cx="505786" cy="4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rc_mi" descr="http://beecomb.narod.ru/medonosnie_rasteniya/beryoza/beryoza.jpg?rand=30091200747890"/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/>
          <a:stretch/>
        </p:blipFill>
        <p:spPr bwMode="auto">
          <a:xfrm>
            <a:off x="5690030" y="104124"/>
            <a:ext cx="792000" cy="1383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&amp;Fcy;&amp;ocy;&amp;tcy;&amp;ocy; &amp;bcy;&amp;iecy;&amp;rcy;&amp;iecy;&amp;zcy;&amp;acy; &amp;bcy;&amp;ocy;&amp;rcy;&amp;ocy;&amp;dcy;&amp;acy;&amp;vcy;&amp;chcy;&amp;acy;&amp;scy;&amp;tcy;&amp;acy;&amp;yacy;"/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/>
          <a:stretch/>
        </p:blipFill>
        <p:spPr bwMode="auto">
          <a:xfrm>
            <a:off x="6233113" y="1115384"/>
            <a:ext cx="497840" cy="4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rc_mi" descr="http://ivpitomnik.ru/images/photos/medium/shop50.jpg"/>
          <p:cNvPicPr/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96" y="1780724"/>
            <a:ext cx="952297" cy="1349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irc_mi" descr="http://usiter.com/uploads/20120324/ryabina+derevya+ryabina+derevo+ryabina+osenyu+ryabina+krasnaya+ryabina+obiknovennaya+25072730946.jpg"/>
          <p:cNvPicPr/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33425" b="27296"/>
          <a:stretch/>
        </p:blipFill>
        <p:spPr bwMode="auto">
          <a:xfrm>
            <a:off x="8499983" y="2783313"/>
            <a:ext cx="575246" cy="4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rc_mi" descr="http://palisadmarket.ru/upload/medialibrary/36c/36cc4fcf4fbb9a45dc54eb8d048fb179.jpg"/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93" y="1151552"/>
            <a:ext cx="437423" cy="64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20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51" y="4414204"/>
            <a:ext cx="661160" cy="518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" name="irc_mi" descr="http://health.wild-mistress.ru/wm/health.nsf/publicall/3CDD2840EA00031BC32576E4007075B3/$FILE/pihta1303.jpg"/>
          <p:cNvPicPr/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20435"/>
          <a:stretch/>
        </p:blipFill>
        <p:spPr bwMode="auto">
          <a:xfrm>
            <a:off x="8688502" y="1076620"/>
            <a:ext cx="400050" cy="687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rc_mi" descr="http://www.amed.ru/images/015.jpg"/>
          <p:cNvPicPr/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4919" r="6658" b="11040"/>
          <a:stretch/>
        </p:blipFill>
        <p:spPr bwMode="auto">
          <a:xfrm>
            <a:off x="7047648" y="2767893"/>
            <a:ext cx="440327" cy="4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8" name="Picture 10" descr="C:\Users\Ирина\Desktop\Животные_измена\_белая куропатка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843" y="1004582"/>
            <a:ext cx="514806" cy="5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Ирина\Desktop\Животные_измена\_казарка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64" y="133222"/>
            <a:ext cx="546288" cy="3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Ирина\Desktop\Животные_измена\_кайра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98" y="572876"/>
            <a:ext cx="622494" cy="4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Ирина\Desktop\Животные_измена\_кулик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15" y="1341681"/>
            <a:ext cx="753716" cy="52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Ирина\Desktop\Животные_измена\_чайка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4" y="757607"/>
            <a:ext cx="501880" cy="6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Ирина\Desktop\Животные_измена\_тюлень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80" y="370384"/>
            <a:ext cx="640969" cy="31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Ирина\Desktop\Животные_измена\_олень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12" y="4178452"/>
            <a:ext cx="865762" cy="94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Ирина\Desktop\Животные_измена\_лось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55" y="3235893"/>
            <a:ext cx="1102010" cy="9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Ирина\Desktop\Животные_измена\_мышь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94" y="1528003"/>
            <a:ext cx="805810" cy="31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Ирина\Desktop\Животные_измена\_ласка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45" y="2303004"/>
            <a:ext cx="528445" cy="4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562</Words>
  <Application>Microsoft Office PowerPoint</Application>
  <PresentationFormat>Экран (4:3)</PresentationFormat>
  <Paragraphs>89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«Мой край – Якутия моя! Тебя люблю и славлю 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край – Якутия моя!»</dc:title>
  <dc:creator>Жабина Ирина Петровна</dc:creator>
  <cp:lastModifiedBy>user</cp:lastModifiedBy>
  <cp:revision>223</cp:revision>
  <dcterms:created xsi:type="dcterms:W3CDTF">2013-03-11T03:45:50Z</dcterms:created>
  <dcterms:modified xsi:type="dcterms:W3CDTF">2017-04-12T12:49:31Z</dcterms:modified>
</cp:coreProperties>
</file>