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95" r:id="rId3"/>
    <p:sldId id="277" r:id="rId4"/>
    <p:sldId id="278" r:id="rId5"/>
    <p:sldId id="296" r:id="rId6"/>
    <p:sldId id="280" r:id="rId7"/>
    <p:sldId id="297" r:id="rId8"/>
    <p:sldId id="291" r:id="rId9"/>
    <p:sldId id="304" r:id="rId10"/>
    <p:sldId id="281" r:id="rId11"/>
    <p:sldId id="292" r:id="rId12"/>
    <p:sldId id="283" r:id="rId13"/>
    <p:sldId id="298" r:id="rId14"/>
    <p:sldId id="299" r:id="rId15"/>
    <p:sldId id="282" r:id="rId16"/>
    <p:sldId id="300" r:id="rId17"/>
    <p:sldId id="293" r:id="rId18"/>
    <p:sldId id="301" r:id="rId19"/>
    <p:sldId id="294" r:id="rId20"/>
    <p:sldId id="302" r:id="rId21"/>
    <p:sldId id="303" r:id="rId22"/>
    <p:sldId id="305" r:id="rId23"/>
    <p:sldId id="284" r:id="rId24"/>
    <p:sldId id="306" r:id="rId25"/>
    <p:sldId id="308" r:id="rId26"/>
    <p:sldId id="309" r:id="rId27"/>
    <p:sldId id="289" r:id="rId28"/>
    <p:sldId id="290" r:id="rId29"/>
    <p:sldId id="310" r:id="rId30"/>
    <p:sldId id="311" r:id="rId31"/>
    <p:sldId id="323" r:id="rId32"/>
    <p:sldId id="324" r:id="rId33"/>
    <p:sldId id="326" r:id="rId34"/>
    <p:sldId id="319" r:id="rId35"/>
    <p:sldId id="313" r:id="rId36"/>
    <p:sldId id="315" r:id="rId37"/>
    <p:sldId id="316" r:id="rId38"/>
    <p:sldId id="317" r:id="rId39"/>
    <p:sldId id="318" r:id="rId40"/>
    <p:sldId id="322" r:id="rId41"/>
    <p:sldId id="327" r:id="rId42"/>
    <p:sldId id="312" r:id="rId43"/>
    <p:sldId id="314" r:id="rId44"/>
    <p:sldId id="328" r:id="rId4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66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0829" autoAdjust="0"/>
  </p:normalViewPr>
  <p:slideViewPr>
    <p:cSldViewPr>
      <p:cViewPr varScale="1">
        <p:scale>
          <a:sx n="67" d="100"/>
          <a:sy n="67" d="100"/>
        </p:scale>
        <p:origin x="-147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18.05.2019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18.05.2019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18.05.2019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strips dir="rd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18.05.2019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18.05.2019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18.05.2019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18.05.2019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18.05.2019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18.05.2019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 spd="med">
    <p:strips dir="rd"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e920392620edf2d5a40c4acdae6b2c9f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634061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31640" y="500042"/>
            <a:ext cx="7169450" cy="200026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6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«</a:t>
            </a:r>
            <a:r>
              <a:rPr lang="ru-RU" sz="7300" i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Каллиграфия и здоровье»</a:t>
            </a:r>
            <a:endParaRPr lang="ru-RU" sz="7300" i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rot="10800000" flipV="1">
            <a:off x="357158" y="4800600"/>
            <a:ext cx="8482042" cy="771540"/>
          </a:xfrm>
        </p:spPr>
        <p:txBody>
          <a:bodyPr>
            <a:noAutofit/>
          </a:bodyPr>
          <a:lstStyle/>
          <a:p>
            <a:endParaRPr lang="ru-RU" sz="3200" b="1" i="1" dirty="0" smtClean="0">
              <a:latin typeface="Monotype Corsiva" pitchFamily="66" charset="0"/>
              <a:cs typeface="Times New Roman" pitchFamily="18" charset="0"/>
            </a:endParaRPr>
          </a:p>
          <a:p>
            <a:endParaRPr lang="ru-RU" sz="3200" b="1" i="1" dirty="0" smtClean="0">
              <a:latin typeface="Monotype Corsiva" pitchFamily="66" charset="0"/>
              <a:cs typeface="Times New Roman" pitchFamily="18" charset="0"/>
            </a:endParaRPr>
          </a:p>
          <a:p>
            <a:endParaRPr lang="ru-RU" sz="3200" b="1" i="1" dirty="0" smtClean="0">
              <a:latin typeface="Monotype Corsiva" pitchFamily="66" charset="0"/>
              <a:cs typeface="Times New Roman" pitchFamily="18" charset="0"/>
            </a:endParaRPr>
          </a:p>
          <a:p>
            <a:endParaRPr lang="ru-RU" sz="3200" b="1" i="1" dirty="0" smtClean="0">
              <a:latin typeface="Monotype Corsiva" pitchFamily="66" charset="0"/>
              <a:cs typeface="Times New Roman" pitchFamily="18" charset="0"/>
            </a:endParaRPr>
          </a:p>
          <a:p>
            <a:r>
              <a:rPr lang="ru-RU" sz="3200" b="1" i="1" dirty="0" smtClean="0">
                <a:latin typeface="Monotype Corsiva" pitchFamily="66" charset="0"/>
                <a:cs typeface="Times New Roman" pitchFamily="18" charset="0"/>
              </a:rPr>
              <a:t/>
            </a:r>
            <a:br>
              <a:rPr lang="ru-RU" sz="3200" b="1" i="1" dirty="0" smtClean="0">
                <a:latin typeface="Monotype Corsiva" pitchFamily="66" charset="0"/>
                <a:cs typeface="Times New Roman" pitchFamily="18" charset="0"/>
              </a:rPr>
            </a:br>
            <a:endParaRPr lang="ru-RU" sz="3200" b="1" i="1" dirty="0" smtClean="0">
              <a:latin typeface="Monotype Corsiva" pitchFamily="66" charset="0"/>
              <a:cs typeface="Times New Roman" pitchFamily="18" charset="0"/>
            </a:endParaRPr>
          </a:p>
          <a:p>
            <a:endParaRPr lang="ru-RU" sz="3200" b="1" i="1" dirty="0" smtClean="0">
              <a:latin typeface="Monotype Corsiva" pitchFamily="66" charset="0"/>
              <a:cs typeface="Times New Roman" pitchFamily="18" charset="0"/>
            </a:endParaRPr>
          </a:p>
          <a:p>
            <a:endParaRPr lang="ru-RU" sz="3200" b="1" i="1" dirty="0" smtClean="0">
              <a:latin typeface="Monotype Corsiva" pitchFamily="66" charset="0"/>
              <a:cs typeface="Times New Roman" pitchFamily="18" charset="0"/>
            </a:endParaRPr>
          </a:p>
          <a:p>
            <a:r>
              <a:rPr lang="ru-RU" sz="3200" b="1" i="1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   Ильина </a:t>
            </a:r>
            <a:r>
              <a:rPr lang="ru-RU" sz="3200" b="1" i="1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Полина </a:t>
            </a:r>
          </a:p>
          <a:p>
            <a:r>
              <a:rPr lang="ru-RU" sz="3200" b="1" i="1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ГБОУ прогимназия «Эрудит»</a:t>
            </a:r>
            <a:br>
              <a:rPr lang="ru-RU" sz="3200" b="1" i="1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</a:br>
            <a:r>
              <a:rPr lang="ru-RU" sz="3200" b="1" i="1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4 «Б» класс</a:t>
            </a:r>
            <a:br>
              <a:rPr lang="ru-RU" sz="3200" b="1" i="1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</a:br>
            <a:r>
              <a:rPr lang="ru-RU" sz="3200" b="1" i="1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Научный руководитель </a:t>
            </a:r>
            <a:r>
              <a:rPr lang="ru-RU" sz="3200" b="1" i="1" dirty="0" err="1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Кулова</a:t>
            </a:r>
            <a:r>
              <a:rPr lang="ru-RU" sz="3200" b="1" i="1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 З.С. </a:t>
            </a:r>
            <a:endParaRPr lang="ru-RU" sz="3200" b="1" i="1" dirty="0">
              <a:solidFill>
                <a:srgbClr val="002060"/>
              </a:solidFill>
              <a:latin typeface="Monotype Corsiva" pitchFamily="66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AutoShape 2" descr="https://www.proza.ru/pics/2017/08/27/71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3252" name="AutoShape 4" descr="https://www.proza.ru/pics/2017/08/27/71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3253" name="Picture 5" descr="C:\Documents and Settings\эрудит\Рабочий стол\62603d1c46aaf3e339f22564c4fa8a9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857232"/>
            <a:ext cx="4214842" cy="4000528"/>
          </a:xfrm>
          <a:prstGeom prst="rect">
            <a:avLst/>
          </a:prstGeom>
          <a:noFill/>
        </p:spPr>
      </p:pic>
      <p:pic>
        <p:nvPicPr>
          <p:cNvPr id="53254" name="Picture 6" descr="C:\Documents and Settings\эрудит\Рабочий стол\71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2" y="857232"/>
            <a:ext cx="4041137" cy="3969757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 rot="10800000" flipV="1">
            <a:off x="285720" y="5167937"/>
            <a:ext cx="84296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002060"/>
                </a:solidFill>
                <a:latin typeface="Monotype Corsiva" pitchFamily="66" charset="0"/>
              </a:rPr>
              <a:t>Потребность в общении появилась у людей ещё в глубокой древности</a:t>
            </a:r>
            <a:endParaRPr lang="ru-RU" sz="2800" b="1" i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6" name="Picture 4" descr="https://ds04.infourok.ru/uploads/ex/0e72/00040611-a2e00e8e/img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7477" y="214290"/>
            <a:ext cx="8672241" cy="621510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tx2">
                <a:lumMod val="20000"/>
                <a:lumOff val="8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AutoShape 2" descr="https://st2.depositphotos.com/1000356/9419/i/950/depositphotos_94192814-stock-photo-quill-near-inkwell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4276" name="AutoShape 4" descr="https://stor.calligraphy-museum.com/source/image/ManuscriptsRGB/600d9b71-4f6c-45bf-90c5-8dca21c1d76b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 rot="10800000" flipV="1">
            <a:off x="357158" y="5225262"/>
            <a:ext cx="828693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А затем появились разнообразные способы общения, самым распространённым из которых являлось использование письменности. </a:t>
            </a:r>
            <a:endParaRPr lang="ru-RU" sz="2800" b="1" i="1" dirty="0">
              <a:solidFill>
                <a:srgbClr val="002060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pic>
        <p:nvPicPr>
          <p:cNvPr id="28674" name="Picture 2" descr="http://900igr.net/up/datas/192296/00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14" y="357166"/>
            <a:ext cx="6286480" cy="471486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http://fb.ru/misc/i/gallery/91394/252899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714356"/>
            <a:ext cx="4279488" cy="307183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6324" name="Picture 4" descr="http://lib-shd.yanao.ru/upload/iblock/491/491c31a5739be50788bbbab15e142dd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9190" y="714356"/>
            <a:ext cx="3784947" cy="307183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428596" y="4500570"/>
            <a:ext cx="842968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Позднее появляются мягкие материалы: папирус, пергамент, полотно, бумага; новые орудия письма: тростниковая палочка, кисть, гусиное перо, стальное перо, наконец, шариковые ручки.</a:t>
            </a:r>
            <a:endParaRPr lang="ru-RU" sz="2800" b="1" i="1" dirty="0">
              <a:solidFill>
                <a:srgbClr val="002060"/>
              </a:solidFill>
              <a:latin typeface="Monotype Corsiva" pitchFamily="66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AutoShape 2" descr="https://ivbg.ru/wp-content/uploads/2016/04/%D0%A1%D0%BE%D1%86%D0%B8%D0%B0%D0%BB%D1%8C%D0%BD%D1%8B%D0%B5-%D1%81%D0%B5%D1%82%D0%B8-%D0%B8-%D0%BC%D0%B0%D0%BB%D0%B5%D0%BD%D1%8C%D0%BA%D0%B8%D0%B5-%D0%B4%D0%B5%D1%82%D0%B8-%D0%BD%D0%B5-%D1%80%D0%B0%D0%BD%D0%BE-%D0%BB%D0%B81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7348" name="AutoShape 4" descr="https://ivbg.ru/wp-content/uploads/2017/03/1460334963_djeca-internet-racunala-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7350" name="AutoShape 6" descr="https://ivbg.ru/wp-content/uploads/2016/04/%D0%A1%D0%BE%D1%86%D0%B8%D0%B0%D0%BB%D1%8C%D0%BD%D1%8B%D0%B5-%D1%81%D0%B5%D1%82%D0%B8-%D0%B8-%D0%BC%D0%B0%D0%BB%D0%B5%D0%BD%D1%8C%D0%BA%D0%B8%D0%B5-%D0%B4%D0%B5%D1%82%D0%B8-%D0%BD%D0%B5-%D1%80%D0%B0%D0%BD%D0%BE-%D0%BB%D0%B81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7352" name="Picture 8" descr="http://health-magazine.org.ua/images/articles/virus-slaboumiy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500042"/>
            <a:ext cx="3976662" cy="371477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tx2">
                <a:lumMod val="40000"/>
                <a:lumOff val="6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57354" name="AutoShape 10" descr="https://foto-elf.ru/wp-content/uploads/2018/06/fotoelf-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7356" name="Picture 12" descr="https://avatars.mds.yandex.net/get-zen_doc/1108048/pub_5bdc1181228e4f00aaa61e4d_5bdc579f1d2f9400abd82110/scale_120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500042"/>
            <a:ext cx="4157628" cy="371477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tx2">
                <a:lumMod val="20000"/>
                <a:lumOff val="8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500034" y="4987550"/>
            <a:ext cx="835824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Интернет представляет собой кладезь различных знаний, развлечений и игр</a:t>
            </a:r>
            <a:endParaRPr lang="ru-RU" sz="2800" b="1" i="1" dirty="0">
              <a:solidFill>
                <a:srgbClr val="002060"/>
              </a:solidFill>
              <a:latin typeface="Monotype Corsiva" pitchFamily="66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Писать от рук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142852"/>
            <a:ext cx="7929618" cy="489672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bg2">
                <a:lumMod val="75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785786" y="5286388"/>
            <a:ext cx="78581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002060"/>
                </a:solidFill>
                <a:latin typeface="Monotype Corsiva" pitchFamily="66" charset="0"/>
              </a:rPr>
              <a:t>Каллиграфия влияет на наше развитие, творчество и самочувствие.</a:t>
            </a:r>
            <a:endParaRPr lang="ru-RU" sz="2800" b="1" i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https://yourart2.files.wordpress.com/2018/02/chinese-calligraphy-top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500042"/>
            <a:ext cx="3929090" cy="37147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2" descr="Писать от руки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9124" y="571480"/>
            <a:ext cx="4460032" cy="35004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428596" y="3214685"/>
            <a:ext cx="828680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b="1" i="1" dirty="0" smtClean="0">
              <a:solidFill>
                <a:schemeClr val="bg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b="1" i="1" dirty="0" smtClean="0">
              <a:solidFill>
                <a:schemeClr val="bg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800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800" b="1" i="1" dirty="0" smtClean="0">
              <a:solidFill>
                <a:srgbClr val="002060"/>
              </a:solidFill>
              <a:latin typeface="Monotype Corsiva" pitchFamily="66" charset="0"/>
              <a:cs typeface="Times New Roman" pitchFamily="18" charset="0"/>
            </a:endParaRPr>
          </a:p>
          <a:p>
            <a:pPr algn="ctr"/>
            <a:r>
              <a:rPr lang="ru-RU" sz="2800" b="1" i="1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На </a:t>
            </a:r>
            <a:r>
              <a:rPr lang="ru-RU" sz="2800" b="1" i="1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востоке берегут традиции каллиграфии именно потому, что знают его потенциал</a:t>
            </a:r>
            <a:endParaRPr lang="ru-RU" sz="2800" b="1" i="1" dirty="0">
              <a:solidFill>
                <a:srgbClr val="002060"/>
              </a:solidFill>
              <a:latin typeface="Monotype Corsiva" pitchFamily="66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82" name="Picture 14" descr="C:\Documents and Settings\эрудит\Рабочий стол\chines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57752" y="1714488"/>
            <a:ext cx="4048128" cy="385765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bg2">
                <a:lumMod val="9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32770" name="AutoShape 2" descr="https://maraclearspring.com/wp-content/uploads/2016/10/Man-Meditating-Held-in-Womans-Arms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2774" name="AutoShape 6" descr="цигун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2776" name="AutoShape 8" descr="https://mensup.ru/wp-content/uploads/2017/11/Daosskie-uprazhneniya-7-e151003830831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2778" name="AutoShape 10" descr="https://mensup.ru/wp-content/uploads/2017/12/Gimnastika-Cigun-6-e151263358712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2780" name="AutoShape 12" descr="https://neoglory.ru/wp-content/uploads/2017/10/chines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2781" name="Picture 13" descr="C:\Documents and Settings\эрудит\Рабочий стол\Gimnastika-Cigun-6-e151263358712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1714488"/>
            <a:ext cx="3857652" cy="392909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bg2">
                <a:lumMod val="9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285720" y="285728"/>
            <a:ext cx="864399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Каллиграфические упражнения по своей сути напоминают гимнастику </a:t>
            </a:r>
            <a:r>
              <a:rPr lang="ru-RU" sz="2800" b="1" i="1" dirty="0" err="1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ЦиГун</a:t>
            </a:r>
            <a:r>
              <a:rPr lang="ru-RU" sz="2800" b="1" i="1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 «изменяет телосложение, двигает суставы». </a:t>
            </a:r>
            <a:endParaRPr lang="ru-RU" sz="2800" b="1" i="1" dirty="0">
              <a:solidFill>
                <a:srgbClr val="002060"/>
              </a:solidFill>
              <a:latin typeface="Monotype Corsiva" pitchFamily="66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https://avatars.mds.yandex.net/get-pdb/1008348/1a1828e4-2310-486b-9a80-07249cef5388/s1200?webp=fals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4876" y="214290"/>
            <a:ext cx="4214842" cy="32147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9396" name="Picture 4" descr="https://i.ytimg.com/vi/HfhhnFEUryM/maxresdefault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214290"/>
            <a:ext cx="4357718" cy="32147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357158" y="3738744"/>
            <a:ext cx="8215370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b="1" i="1" dirty="0" smtClean="0">
              <a:solidFill>
                <a:srgbClr val="002060"/>
              </a:solidFill>
            </a:endParaRPr>
          </a:p>
          <a:p>
            <a:r>
              <a:rPr lang="ru-RU" sz="3200" b="1" i="1" dirty="0" err="1" smtClean="0">
                <a:solidFill>
                  <a:srgbClr val="002060"/>
                </a:solidFill>
                <a:latin typeface="Monotype Corsiva" pitchFamily="66" charset="0"/>
              </a:rPr>
              <a:t>Тайцзи-цюань</a:t>
            </a:r>
            <a:r>
              <a:rPr lang="ru-RU" sz="3200" b="1" i="1" dirty="0" smtClean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3200" b="1" i="1" dirty="0" smtClean="0">
                <a:solidFill>
                  <a:srgbClr val="002060"/>
                </a:solidFill>
                <a:latin typeface="Monotype Corsiva" pitchFamily="66" charset="0"/>
              </a:rPr>
              <a:t>практикует метод «вода точит камень», очень медленно, но иногда и быстро, развивает глубокое дыхание, выступает посредником между реальным и нереальным. </a:t>
            </a:r>
            <a:endParaRPr lang="ru-RU" sz="3200" b="1" i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AutoShape 2" descr="https://cdn2.arhivurokov.ru/multiurok/html/2017/11/01/s_59f8ed8d04bd9/img1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8674" name="Picture 2" descr="https://hi-news.ru/wp-content/uploads/2018/04/china_emotion_contro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1643050"/>
            <a:ext cx="7500990" cy="407196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500034" y="285728"/>
            <a:ext cx="828680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002060"/>
                </a:solidFill>
                <a:latin typeface="Monotype Corsiva" pitchFamily="66" charset="0"/>
              </a:rPr>
              <a:t>Так же учёные  доказали, что каллиграфия укрепляет мозг и развивает внимательность</a:t>
            </a:r>
            <a:endParaRPr lang="ru-RU" sz="3200" b="1" i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um-da-razum.ru/wp-content/uploads/2017/11/24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14810" y="3714752"/>
            <a:ext cx="4667240" cy="28956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30" name="Picture 6" descr="http://kazan.turboread.ru/lp/kalligrafiya/img/pic/pic_result_1_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9" y="357167"/>
            <a:ext cx="4786346" cy="31638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2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AutoShape 2" descr="https://s3images.coroflot.com/user_files/individual_files/142982_QY4G0vfl9u1v0cy7ihZve4Fwk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0420" name="Picture 4" descr="http://itd3.mycdn.me/image?id=860499237600&amp;t=20&amp;plc=WEB&amp;tkn=*au-4gTVh8m9QzpgIIP_t0lfWkLw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928670"/>
            <a:ext cx="4214842" cy="3929090"/>
          </a:xfrm>
          <a:prstGeom prst="rect">
            <a:avLst/>
          </a:prstGeom>
          <a:noFill/>
        </p:spPr>
      </p:pic>
      <p:pic>
        <p:nvPicPr>
          <p:cNvPr id="60422" name="Picture 6" descr="https://mediastore2.magnumphotos.com/CoreXDoc/MAG/Media/TR6/1/0/a/e/PAR14494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43570" y="857232"/>
            <a:ext cx="3071834" cy="3857652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6215074" y="4855100"/>
            <a:ext cx="25717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b="1" i="1" dirty="0" smtClean="0">
              <a:solidFill>
                <a:schemeClr val="tx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i="1" dirty="0" smtClean="0">
                <a:solidFill>
                  <a:schemeClr val="tx2">
                    <a:lumMod val="10000"/>
                  </a:schemeClr>
                </a:solidFill>
                <a:latin typeface="Monotype Corsiva" pitchFamily="66" charset="0"/>
                <a:cs typeface="Times New Roman" pitchFamily="18" charset="0"/>
              </a:rPr>
              <a:t>Дон </a:t>
            </a:r>
            <a:r>
              <a:rPr lang="ru-RU" sz="2400" b="1" i="1" dirty="0" err="1" smtClean="0">
                <a:solidFill>
                  <a:schemeClr val="tx2">
                    <a:lumMod val="10000"/>
                  </a:schemeClr>
                </a:solidFill>
                <a:latin typeface="Monotype Corsiva" pitchFamily="66" charset="0"/>
                <a:cs typeface="Times New Roman" pitchFamily="18" charset="0"/>
              </a:rPr>
              <a:t>Шупин</a:t>
            </a:r>
            <a:r>
              <a:rPr lang="ru-RU" sz="2400" b="1" i="1" dirty="0" smtClean="0">
                <a:solidFill>
                  <a:schemeClr val="tx2">
                    <a:lumMod val="10000"/>
                  </a:schemeClr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endParaRPr lang="ru-RU" sz="2400" b="1" i="1" dirty="0">
              <a:solidFill>
                <a:schemeClr val="tx2">
                  <a:lumMod val="10000"/>
                </a:schemeClr>
              </a:solidFill>
              <a:latin typeface="Monotype Corsiva" pitchFamily="66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71472" y="5000636"/>
            <a:ext cx="553928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b="1" i="1" dirty="0" smtClean="0">
              <a:solidFill>
                <a:schemeClr val="tx2">
                  <a:lumMod val="10000"/>
                </a:schemeClr>
              </a:solidFill>
            </a:endParaRPr>
          </a:p>
          <a:p>
            <a:r>
              <a:rPr lang="ru-RU" sz="2400" b="1" i="1" dirty="0" smtClean="0">
                <a:solidFill>
                  <a:schemeClr val="tx2">
                    <a:lumMod val="10000"/>
                  </a:schemeClr>
                </a:solidFill>
                <a:latin typeface="Monotype Corsiva" pitchFamily="66" charset="0"/>
              </a:rPr>
              <a:t>Су </a:t>
            </a:r>
            <a:r>
              <a:rPr lang="ru-RU" sz="2400" b="1" i="1" dirty="0" err="1" smtClean="0">
                <a:solidFill>
                  <a:schemeClr val="tx2">
                    <a:lumMod val="10000"/>
                  </a:schemeClr>
                </a:solidFill>
                <a:latin typeface="Monotype Corsiva" pitchFamily="66" charset="0"/>
              </a:rPr>
              <a:t>Цзусиань</a:t>
            </a:r>
            <a:r>
              <a:rPr lang="ru-RU" sz="2400" b="1" i="1" dirty="0" smtClean="0">
                <a:solidFill>
                  <a:schemeClr val="tx2">
                    <a:lumMod val="10000"/>
                  </a:schemeClr>
                </a:solidFill>
                <a:latin typeface="Monotype Corsiva" pitchFamily="66" charset="0"/>
              </a:rPr>
              <a:t> прожил 110 лет</a:t>
            </a:r>
            <a:endParaRPr lang="ru-RU" sz="2400" b="1" i="1" dirty="0">
              <a:solidFill>
                <a:schemeClr val="tx2">
                  <a:lumMod val="10000"/>
                </a:schemeClr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http://img12.nnm.me/2/5/a/c/d/bccf5ccc8ac324f4429de5bcf3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357166"/>
            <a:ext cx="8501122" cy="42862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285720" y="5000636"/>
            <a:ext cx="87154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Многие крупные фирмы Японии приглашают в обеденный перерыв учителей (</a:t>
            </a:r>
            <a:r>
              <a:rPr lang="ru-RU" sz="2800" b="1" i="1" dirty="0" err="1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сенсеев</a:t>
            </a:r>
            <a:r>
              <a:rPr lang="ru-RU" sz="2800" b="1" i="1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), которые занимаются с сотрудниками каллиграфией по полчаса в день</a:t>
            </a:r>
            <a:r>
              <a:rPr lang="ru-RU" sz="28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8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https://ds04.infourok.ru/uploads/ex/09f0/0012807f-5ce43f73/2/img2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3336" y="428604"/>
            <a:ext cx="8394944" cy="554594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9966FF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9" name="Picture 3" descr="C:\Documents and Settings\эрудит\Рабочий стол\406713_9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428604"/>
            <a:ext cx="4286249" cy="4357698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642910" y="5000636"/>
            <a:ext cx="78581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1917 года каллиграфию  исключили из школьной программы как буржуазно вредный предмет</a:t>
            </a:r>
            <a:endParaRPr lang="ru-RU" sz="2800" b="1" i="1" dirty="0">
              <a:solidFill>
                <a:srgbClr val="002060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pic>
        <p:nvPicPr>
          <p:cNvPr id="26625" name="Picture 1" descr="C:\Documents and Settings\эрудит\Рабочий стол\istoriya-obrazovaniya-rossijskie-shkoly-do-revolyutsii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428604"/>
            <a:ext cx="3929090" cy="4214842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AutoShape 2" descr="https://ds05.infourok.ru/uploads/ex/016f/00003c06-6d61bad8/img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3492" name="AutoShape 4" descr="https://ds05.infourok.ru/uploads/ex/016f/00003c06-6d61bad8/img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3494" name="AutoShape 6" descr="https://i.pinimg.com/736x/72/b6/99/72b699665d1a308d588d1a19808afa2f--lettering-ideas-hand-lettering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3498" name="AutoShape 10" descr="https://slide-share.ru/slide/624318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3499" name="Picture 11" descr="C:\Documents and Settings\эрудит\Рабочий стол\img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https://i.ytimg.com/vi/G4hih7bNwQE/maxresdefault.jpg"/>
          <p:cNvPicPr>
            <a:picLocks noChangeAspect="1" noChangeArrowheads="1"/>
          </p:cNvPicPr>
          <p:nvPr/>
        </p:nvPicPr>
        <p:blipFill>
          <a:blip r:embed="rId2"/>
          <a:srcRect r="42978" b="97"/>
          <a:stretch>
            <a:fillRect/>
          </a:stretch>
        </p:blipFill>
        <p:spPr bwMode="auto">
          <a:xfrm>
            <a:off x="642910" y="857232"/>
            <a:ext cx="4929222" cy="4857784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 rot="10800000" flipV="1">
            <a:off x="6000759" y="1852000"/>
            <a:ext cx="26432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i="1" dirty="0" smtClean="0">
                <a:solidFill>
                  <a:schemeClr val="tx2">
                    <a:lumMod val="10000"/>
                  </a:schemeClr>
                </a:solidFill>
                <a:latin typeface="Monotype Corsiva" pitchFamily="66" charset="0"/>
                <a:cs typeface="Times New Roman" pitchFamily="18" charset="0"/>
              </a:rPr>
              <a:t>И.П.Павлов</a:t>
            </a:r>
            <a:br>
              <a:rPr lang="ru-RU" sz="3600" b="1" i="1" dirty="0" smtClean="0">
                <a:solidFill>
                  <a:schemeClr val="tx2">
                    <a:lumMod val="10000"/>
                  </a:schemeClr>
                </a:solidFill>
                <a:latin typeface="Monotype Corsiva" pitchFamily="66" charset="0"/>
                <a:cs typeface="Times New Roman" pitchFamily="18" charset="0"/>
              </a:rPr>
            </a:br>
            <a:r>
              <a:rPr lang="ru-RU" sz="3600" b="1" i="1" dirty="0" smtClean="0">
                <a:solidFill>
                  <a:schemeClr val="tx2">
                    <a:lumMod val="10000"/>
                  </a:schemeClr>
                </a:solidFill>
                <a:latin typeface="Monotype Corsiva" pitchFamily="66" charset="0"/>
                <a:cs typeface="Times New Roman" pitchFamily="18" charset="0"/>
              </a:rPr>
              <a:t>Н.И. Пирогов</a:t>
            </a:r>
            <a:br>
              <a:rPr lang="ru-RU" sz="3600" b="1" i="1" dirty="0" smtClean="0">
                <a:solidFill>
                  <a:schemeClr val="tx2">
                    <a:lumMod val="10000"/>
                  </a:schemeClr>
                </a:solidFill>
                <a:latin typeface="Monotype Corsiva" pitchFamily="66" charset="0"/>
                <a:cs typeface="Times New Roman" pitchFamily="18" charset="0"/>
              </a:rPr>
            </a:br>
            <a:r>
              <a:rPr lang="ru-RU" sz="3600" b="1" i="1" dirty="0" smtClean="0">
                <a:solidFill>
                  <a:schemeClr val="tx2">
                    <a:lumMod val="10000"/>
                  </a:schemeClr>
                </a:solidFill>
                <a:latin typeface="Monotype Corsiva" pitchFamily="66" charset="0"/>
                <a:cs typeface="Times New Roman" pitchFamily="18" charset="0"/>
              </a:rPr>
              <a:t>И.М.Сеченов</a:t>
            </a:r>
            <a:endParaRPr lang="ru-RU" sz="3600" b="1" i="1" dirty="0">
              <a:solidFill>
                <a:schemeClr val="tx2">
                  <a:lumMod val="10000"/>
                </a:schemeClr>
              </a:solidFill>
              <a:latin typeface="Monotype Corsiva" pitchFamily="66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4" name="Picture 4" descr="https://im0-tub-ru.yandex.net/i?id=4ef339e6e1d4724d3f101ed76c3ce7e3-l&amp;n=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85728"/>
            <a:ext cx="8572560" cy="607223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4" name="AutoShape 4" descr="https://storage.yvision.kz/images/user/svant/o96MtthBDKm0TKe2b5475T1x85f62h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2530" name="Picture 2" descr="https://ds04.infourok.ru/uploads/ex/08cd/001726c4-7f063257/640/img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428604"/>
            <a:ext cx="8572560" cy="5857916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AutoShape 2" descr=" фото из архива ok-infor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508" name="AutoShape 4" descr=" фото из архива ok-infor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1510" name="Picture 6" descr="https://4.bp.blogspot.com/-DGixPPykLYU/Wb6P8wdbxQI/AAAAAAAADR8/FnmdIRFMKlgBE_BHCNJVIRHbM8SUIFoAwCLcBGAs/s1600/%25D0%25BF%25D1%2591%25D1%2582%25D1%2580%2B%25D1%2587%25D0%25BE%25D0%25B1%25D0%25B8%25D1%2582%25D1%258C%25D0%25BA%25D0%25BE%2B%25D0%25BC%25D0%25B5%25D0%25B6%25D0%25B4%2B%25D0%25B2%25D1%258B%25D1%2581%25D1%2582%25D0%25B0%25D0%25B2%25D0%25BA%25D0%25B0%2B%25D0%25BA%25D0%25B0%25D0%25BB%25D0%25BB%25D0%25B8%25D0%25B3%25D1%2580%25D1%2584%25D0%25BE%25D0%25B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428604"/>
            <a:ext cx="8358246" cy="6000792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https://im0-tub-ru.yandex.net/i?id=7b6d8f94caab158513640cd433c33df9-l&amp;n=13&amp;w=500&amp;h=33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2976" y="3286124"/>
            <a:ext cx="6000792" cy="3162301"/>
          </a:xfrm>
          <a:prstGeom prst="rect">
            <a:avLst/>
          </a:prstGeom>
          <a:noFill/>
        </p:spPr>
      </p:pic>
      <p:sp>
        <p:nvSpPr>
          <p:cNvPr id="67590" name="AutoShape 6" descr="https://pbs.twimg.com/media/DTcIS6SXcAALt8B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7592" name="Picture 8" descr="http://www.xinhuanet.com/english/2017-12/01/136791725_15120855505211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2" y="357166"/>
            <a:ext cx="3956152" cy="2786082"/>
          </a:xfrm>
          <a:prstGeom prst="rect">
            <a:avLst/>
          </a:prstGeom>
          <a:noFill/>
        </p:spPr>
      </p:pic>
      <p:pic>
        <p:nvPicPr>
          <p:cNvPr id="67594" name="Picture 10" descr="http://www.newsgd.com/pictures/images/attachement/jpg/site26/20161015/f80f41f80876196c73f70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357166"/>
            <a:ext cx="4286280" cy="2670177"/>
          </a:xfrm>
          <a:prstGeom prst="rect">
            <a:avLst/>
          </a:prstGeom>
          <a:noFill/>
        </p:spPr>
      </p:pic>
      <p:sp>
        <p:nvSpPr>
          <p:cNvPr id="67596" name="AutoShape 12" descr="https://pbs.twimg.com/media/DTcIS6SXcAALt8B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7598" name="AutoShape 14" descr="https://pbs.twimg.com/media/DTcITNTW4AE5gXo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7600" name="AutoShape 16" descr="https://pbs.twimg.com/media/DTcISi_W4AEpTYD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эрудит\Мои документы\Downloads\_shkola07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832350" y="2714625"/>
            <a:ext cx="4311650" cy="28733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785786" y="5429265"/>
            <a:ext cx="750099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Часто в школе от учителя мы слышим: «Ребята, пишите красиво!</a:t>
            </a:r>
            <a:endParaRPr lang="ru-RU" sz="3200" b="1" i="1" dirty="0">
              <a:solidFill>
                <a:srgbClr val="002060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pic>
        <p:nvPicPr>
          <p:cNvPr id="4" name="Picture 2" descr="C:\Documents and Settings\эрудит\Рабочий стол\d81db3c9bf04dcc3866454a1e65eced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428604"/>
            <a:ext cx="4375218" cy="35131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https://ds03.infourok.ru/uploads/ex/00d0/00057f0f-792a8513/1/img2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357166"/>
            <a:ext cx="8000992" cy="6000744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vatars.mds.yandex.net/get-pdb/197794/bbf80bcb-0c18-4302-aeb1-a63190ba60d3/s1200?webp=fals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14290"/>
            <a:ext cx="3963929" cy="2357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28" name="AutoShape 4" descr="https://i.pinimg.com/736x/12/70/07/127007deaa9304916a8f59827543794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0" name="Picture 6" descr="https://avatars.mds.yandex.net/get-pdb/777813/e8d0e2f1-71e7-40da-8e34-d6b0b88d4f6e/s1200?webp=fals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214290"/>
            <a:ext cx="4143372" cy="2428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32" name="AutoShape 8" descr="https://i.pinimg.com/736x/60/ed/0f/60ed0f1c59fb7df6986df2af0d89bbd7--habitat-calligraphy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4" name="AutoShape 10" descr="https://i.pinimg.com/736x/72/0c/9d/720c9d95361adea705ae8eace2da9b4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6" name="Picture 12" descr="https://avatars.mds.yandex.net/get-pdb/1365671/00c3bf92-e488-46bc-bb97-9b8b97ec8be6/s1200?webp=fals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58" y="2714620"/>
            <a:ext cx="3857653" cy="38576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38" name="AutoShape 14" descr="https://i.pinimg.com/originals/58/14/e8/5814e8856384bafe7372cc76558d8a1d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40" name="AutoShape 16" descr="https://i.pinimg.com/736x/50/06/d6/5006d6ca180f89454a7f1e5f176f7a18--design-typography-hand-lettering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42" name="AutoShape 18" descr="https://i.pinimg.com/originals/e9/85/a1/e985a180dceed4f217d4c8912d3fa7f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44" name="AutoShape 20" descr="https://media.istockphoto.com/vectors/happy-birthday-calligraphy-design-vector-id507896562?k=6&amp;m=507896562&amp;s=612x612&amp;w=0&amp;h=D4BYQxP9rbAwDU3k8ocbHDQuTuZy_pQ2dNHHYs-4PcE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45" name="Picture 21" descr="C:\Documents and Settings\эрудит\Рабочий стол\istockphoto-507896562-612x61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86314" y="2786058"/>
            <a:ext cx="4000528" cy="36433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https://im0-tub-ru.yandex.net/i?id=c935ba2f9a0f5eae7d7fc468448efa04-l&amp;n=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85728"/>
            <a:ext cx="4786346" cy="3560283"/>
          </a:xfrm>
          <a:prstGeom prst="rect">
            <a:avLst/>
          </a:prstGeom>
          <a:noFill/>
        </p:spPr>
      </p:pic>
      <p:pic>
        <p:nvPicPr>
          <p:cNvPr id="56324" name="Picture 4" descr="http://www.odebian.org/photos/mx/0/677_music-wallpaper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57819" y="357166"/>
            <a:ext cx="3571899" cy="3429024"/>
          </a:xfrm>
          <a:prstGeom prst="rect">
            <a:avLst/>
          </a:prstGeom>
          <a:noFill/>
        </p:spPr>
      </p:pic>
      <p:sp>
        <p:nvSpPr>
          <p:cNvPr id="56326" name="AutoShape 6" descr="https://www.wallpaperup.com/uploads/wallpapers/2014/09/19/448787/a0a563f558ac1a45a8d5e8d48a14601d-70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6328" name="AutoShape 8" descr="https://www.wallpaperup.com/uploads/wallpapers/2014/09/19/448721/4ea6e2c43a8a8c764bbf6e4fcc74b453-70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6330" name="AutoShape 10" descr="https://cdn-nus-1.pinme.ru/photo/88/ac/88ac1a413b08085bd161e4d7645133ca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6332" name="Picture 12" descr="https://avatars.mds.yandex.net/get-pdb/214107/00d30ab0-bbdc-4090-ab27-9af3c811d21e/s1200?webp=fals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2910" y="3929066"/>
            <a:ext cx="7452417" cy="2643206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48574" y="198408"/>
            <a:ext cx="85746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2060"/>
                </a:solidFill>
              </a:rPr>
              <a:t> </a:t>
            </a:r>
            <a:endParaRPr lang="ru-RU" sz="2400" b="1" i="1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7034" y="336430"/>
            <a:ext cx="88161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002060"/>
                </a:solidFill>
                <a:latin typeface="Monotype Corsiva" pitchFamily="66" charset="0"/>
              </a:rPr>
              <a:t>Социологические исследования  и его результаты</a:t>
            </a:r>
            <a:endParaRPr lang="ru-RU" sz="2400" b="1" i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1820" y="798096"/>
            <a:ext cx="3256769" cy="32563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35901" y="823672"/>
            <a:ext cx="3420374" cy="32307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10850" y="3795624"/>
            <a:ext cx="3735238" cy="297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902297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Documents and Settings\эрудит\Мои документы\Downloads\20190506_101318.jpg"/>
          <p:cNvPicPr/>
          <p:nvPr/>
        </p:nvPicPr>
        <p:blipFill>
          <a:blip r:embed="rId2" cstate="print"/>
          <a:srcRect l="11426" t="2295" r="75004" b="1068"/>
          <a:stretch>
            <a:fillRect/>
          </a:stretch>
        </p:blipFill>
        <p:spPr bwMode="auto">
          <a:xfrm rot="5400000">
            <a:off x="3929058" y="-3357610"/>
            <a:ext cx="1285883" cy="8429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Documents and Settings\эрудит\Рабочий стол\20190506_101324.JPG"/>
          <p:cNvPicPr>
            <a:picLocks noChangeAspect="1" noChangeArrowheads="1"/>
          </p:cNvPicPr>
          <p:nvPr/>
        </p:nvPicPr>
        <p:blipFill>
          <a:blip r:embed="rId3" cstate="print"/>
          <a:srcRect l="1744" t="4005" r="84631" b="3268"/>
          <a:stretch>
            <a:fillRect/>
          </a:stretch>
        </p:blipFill>
        <p:spPr bwMode="auto">
          <a:xfrm rot="5400000">
            <a:off x="3321818" y="-1321609"/>
            <a:ext cx="2500331" cy="8429653"/>
          </a:xfrm>
          <a:prstGeom prst="rect">
            <a:avLst/>
          </a:prstGeom>
          <a:noFill/>
        </p:spPr>
      </p:pic>
      <p:pic>
        <p:nvPicPr>
          <p:cNvPr id="6" name="Рисунок 5" descr="C:\Documents and Settings\эрудит\Мои документы\Downloads\20190506_101324.jpg"/>
          <p:cNvPicPr/>
          <p:nvPr/>
        </p:nvPicPr>
        <p:blipFill>
          <a:blip r:embed="rId4" cstate="print"/>
          <a:srcRect l="1207" t="1403" r="80540" b="1835"/>
          <a:stretch>
            <a:fillRect/>
          </a:stretch>
        </p:blipFill>
        <p:spPr bwMode="auto">
          <a:xfrm rot="5400000">
            <a:off x="3357553" y="1214423"/>
            <a:ext cx="2428893" cy="8429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214290"/>
            <a:ext cx="8786874" cy="6429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15555" y="282522"/>
            <a:ext cx="67151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                         ,</a:t>
            </a:r>
            <a:endParaRPr lang="ru-RU" sz="3200" b="1" dirty="0"/>
          </a:p>
        </p:txBody>
      </p:sp>
    </p:spTree>
    <p:extLst>
      <p:ext uri="{BB962C8B-B14F-4D97-AF65-F5344CB8AC3E}">
        <p14:creationId xmlns="" xmlns:p14="http://schemas.microsoft.com/office/powerpoint/2010/main" val="146934740"/>
      </p:ext>
    </p:extLst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907" y="285729"/>
            <a:ext cx="8197622" cy="6143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3749416701"/>
      </p:ext>
    </p:extLst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58" y="368112"/>
            <a:ext cx="8643998" cy="6204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684701292"/>
      </p:ext>
    </p:extLst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235" y="357166"/>
            <a:ext cx="8530045" cy="6286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239221095"/>
      </p:ext>
    </p:extLst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58" y="571480"/>
            <a:ext cx="8215370" cy="5840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17634330"/>
      </p:ext>
    </p:extLst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:\Documents and Settings\эрудит\Рабочий стол\img1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714356"/>
            <a:ext cx="3857625" cy="40005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tx2">
                <a:lumMod val="40000"/>
                <a:lumOff val="6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" name="Picture 6" descr="C:\Documents and Settings\эрудит\Рабочий стол\students-at-computer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714356"/>
            <a:ext cx="3857652" cy="400052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bg2">
                <a:lumMod val="75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5" name="TextBox 4"/>
          <p:cNvSpPr txBox="1"/>
          <p:nvPr/>
        </p:nvSpPr>
        <p:spPr>
          <a:xfrm rot="10800000" flipV="1">
            <a:off x="285720" y="3293749"/>
            <a:ext cx="8215369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i="1" dirty="0" smtClean="0">
              <a:solidFill>
                <a:schemeClr val="tx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i="1" dirty="0" smtClean="0">
              <a:solidFill>
                <a:schemeClr val="tx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i="1" dirty="0" smtClean="0">
              <a:solidFill>
                <a:schemeClr val="tx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200" b="1" i="1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Сейчас ведь век технологий! Нас окружают компьютеры и телефоны.</a:t>
            </a:r>
            <a:endParaRPr lang="ru-RU" sz="3200" b="1" i="1" dirty="0">
              <a:solidFill>
                <a:srgbClr val="002060"/>
              </a:solidFill>
              <a:latin typeface="Monotype Corsiva" pitchFamily="66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5720" y="357166"/>
            <a:ext cx="4000528" cy="358510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57752" y="357166"/>
            <a:ext cx="3786214" cy="350046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85786" y="471488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571472" y="4572008"/>
            <a:ext cx="857252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Monotype Corsiva" pitchFamily="66" charset="0"/>
              </a:rPr>
              <a:t>Мной было проведено анкетирование учителей. Учителя не довольны почерком своих учеников и снижают оценки за почерк. А ещё они считают введение в школах уроков чистописания.</a:t>
            </a:r>
            <a:endParaRPr lang="ru-RU" sz="28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8792" y="124477"/>
            <a:ext cx="85574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002060"/>
                </a:solidFill>
              </a:rPr>
              <a:t>. </a:t>
            </a:r>
            <a:endParaRPr lang="ru-RU" b="1" i="1" dirty="0">
              <a:solidFill>
                <a:srgbClr val="00206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569346" y="2103"/>
            <a:ext cx="3358383" cy="406851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43504" y="285728"/>
            <a:ext cx="3507667" cy="35798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4282" y="4143380"/>
            <a:ext cx="864399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002060"/>
                </a:solidFill>
                <a:latin typeface="Monotype Corsiva" pitchFamily="66" charset="0"/>
                <a:cs typeface="Times New Roman" pitchFamily="18" charset="0"/>
              </a:rPr>
              <a:t>Занятия каллиграфией требуют внутренних усилий. Преодолевая себя, я воспитываю в себе усердие и аккуратность</a:t>
            </a:r>
            <a:r>
              <a:rPr lang="ru-RU" sz="3600" dirty="0" smtClean="0">
                <a:solidFill>
                  <a:srgbClr val="002060"/>
                </a:solidFill>
              </a:rPr>
              <a:t>. </a:t>
            </a:r>
            <a:endParaRPr lang="ru-RU" sz="3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24824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avatars.mds.yandex.net/get-zen_doc/175411/pub_5be64ab80bb03600a95d496e_5be64b21b6e60f00aec8ef0d/scale_6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357166"/>
            <a:ext cx="7429552" cy="35719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57158" y="4429132"/>
            <a:ext cx="87868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Monotype Corsiva" pitchFamily="66" charset="0"/>
              </a:rPr>
              <a:t>Почерк – выражение нашего уважения к родителям, учителям читающим наши работы в  тетрадях</a:t>
            </a:r>
            <a:r>
              <a:rPr lang="ru-RU" dirty="0" smtClean="0"/>
              <a:t>.</a:t>
            </a:r>
            <a:endParaRPr lang="ru-RU" dirty="0"/>
          </a:p>
        </p:txBody>
      </p:sp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myshared.ru/thumbs/26/1292847/big_thum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85728"/>
            <a:ext cx="8715436" cy="6215106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928662" y="3143248"/>
            <a:ext cx="826121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>
                <a:latin typeface="Monotype Corsiva" pitchFamily="66" charset="0"/>
              </a:rPr>
              <a:t>с</a:t>
            </a:r>
            <a:r>
              <a:rPr lang="ru-RU" sz="4400" b="1" dirty="0" smtClean="0">
                <a:latin typeface="Monotype Corsiva" pitchFamily="66" charset="0"/>
              </a:rPr>
              <a:t>пособствует укреплению мозга и развитию внимательности.</a:t>
            </a:r>
            <a:endParaRPr lang="ru-RU" sz="4400" b="1" dirty="0">
              <a:latin typeface="Monotype Corsiva" pitchFamily="66" charset="0"/>
            </a:endParaRPr>
          </a:p>
        </p:txBody>
      </p:sp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https://ds02.infourok.ru/uploads/ex/020c/0000773b-bd767cdd/img7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85728"/>
            <a:ext cx="8715436" cy="6357935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http://www.chtotakoe.org/upload/medialibrary/6b1/6b15ec369d0379b468868df4919010d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2976" y="2000240"/>
            <a:ext cx="6824674" cy="44653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3251" name="Rectangle 3"/>
          <p:cNvSpPr>
            <a:spLocks noChangeArrowheads="1"/>
          </p:cNvSpPr>
          <p:nvPr/>
        </p:nvSpPr>
        <p:spPr bwMode="auto">
          <a:xfrm>
            <a:off x="714348" y="0"/>
            <a:ext cx="7786742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1" u="none" strike="noStrike" cap="none" normalizeH="0" baseline="0" dirty="0" smtClean="0">
              <a:ln>
                <a:noFill/>
              </a:ln>
              <a:solidFill>
                <a:schemeClr val="tx2">
                  <a:lumMod val="10000"/>
                </a:schemeClr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Многие современные родители уверены, что, напротив, почерк не важен и никакого влияния на развитие не оказывает</a:t>
            </a: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 noChangeArrowheads="1"/>
          </p:cNvSpPr>
          <p:nvPr/>
        </p:nvSpPr>
        <p:spPr bwMode="auto">
          <a:xfrm>
            <a:off x="428596" y="642918"/>
            <a:ext cx="821537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Актуальность моей работы заключается в том, что с каждым днем становится всё больше детей и взрослых, у которых далеко не каллиграфический почерк</a:t>
            </a: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Monotype Corsiva" pitchFamily="66" charset="0"/>
                <a:ea typeface="Times New Roman" pitchFamily="18" charset="0"/>
              </a:rPr>
              <a:t>.</a:t>
            </a: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Monotype Corsiva" pitchFamily="66" charset="0"/>
            </a:endParaRPr>
          </a:p>
        </p:txBody>
      </p:sp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357158" y="1411306"/>
            <a:ext cx="8143932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Monotype Corsiva" pitchFamily="66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800" b="1" dirty="0" smtClean="0">
              <a:solidFill>
                <a:srgbClr val="000000"/>
              </a:solidFill>
              <a:latin typeface="Monotype Corsiva" pitchFamily="66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Monotype Corsiva" pitchFamily="66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Моей целью является обосновать необходимость владения каллиграфическими навыками в современной школе.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800" b="1" i="1" dirty="0" smtClean="0">
              <a:solidFill>
                <a:srgbClr val="002060"/>
              </a:solidFill>
              <a:latin typeface="Monotype Corsiva" pitchFamily="66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Monotype Corsiva" pitchFamily="66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Я выскажу своё предположение, что обучение каллиграфии положительно влияет на психическое и физическое здоровье обучающегося.</a:t>
            </a: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Monotype Corsiva" pitchFamily="66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1"/>
          <p:cNvSpPr>
            <a:spLocks noChangeArrowheads="1"/>
          </p:cNvSpPr>
          <p:nvPr/>
        </p:nvSpPr>
        <p:spPr bwMode="auto">
          <a:xfrm>
            <a:off x="571472" y="571480"/>
            <a:ext cx="7858180" cy="5570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400" b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400" b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400" b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400" b="1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Методы </a:t>
            </a: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моего исследования:</a:t>
            </a: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Monotype Corsiva" pitchFamily="66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Наблюдение</a:t>
            </a: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Monotype Corsiva" pitchFamily="66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Опрос</a:t>
            </a: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Monotype Corsiva" pitchFamily="66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Анкетирование</a:t>
            </a: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Monotype Corsiva" pitchFamily="66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Анализ текста</a:t>
            </a: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Monotype Corsiva" pitchFamily="66" charset="0"/>
              <a:cs typeface="Times New Roman" pitchFamily="18" charset="0"/>
            </a:endParaRPr>
          </a:p>
        </p:txBody>
      </p:sp>
      <p:sp>
        <p:nvSpPr>
          <p:cNvPr id="55298" name="Rectangle 2"/>
          <p:cNvSpPr>
            <a:spLocks noChangeArrowheads="1"/>
          </p:cNvSpPr>
          <p:nvPr/>
        </p:nvSpPr>
        <p:spPr bwMode="auto">
          <a:xfrm>
            <a:off x="642910" y="0"/>
            <a:ext cx="7715304" cy="3754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dirty="0" smtClean="0">
              <a:solidFill>
                <a:srgbClr val="000000"/>
              </a:solidFill>
              <a:latin typeface="Arial" pitchFamily="34" charset="0"/>
              <a:ea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dirty="0" smtClean="0">
                <a:solidFill>
                  <a:srgbClr val="000000"/>
                </a:solidFill>
                <a:latin typeface="Monotype Corsiva" pitchFamily="66" charset="0"/>
                <a:ea typeface="Times New Roman" pitchFamily="18" charset="0"/>
              </a:rPr>
              <a:t>        </a:t>
            </a: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Задачи</a:t>
            </a: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:</a:t>
            </a:r>
            <a:b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800" b="1" i="1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 -</a:t>
            </a: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изучала литературу по теме,</a:t>
            </a:r>
            <a:b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 - собирала материал,</a:t>
            </a:r>
            <a:b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 - проводила наблюдения,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- анализировала результаты, </a:t>
            </a:r>
            <a:b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</a:b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- делала выводы и теперь представляю вам свою работу.</a:t>
            </a:r>
            <a:endParaRPr kumimoji="0" lang="ru-RU" sz="2800" b="1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Monotype Corsiva" pitchFamily="66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https://arhivurokov.ru/multiurok/html/2017/06/22/s_594b77f4e1736/img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7" name="Picture 3" descr="E:\img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500042"/>
            <a:ext cx="8128000" cy="6096000"/>
          </a:xfrm>
          <a:prstGeom prst="rect">
            <a:avLst/>
          </a:prstGeom>
          <a:ln w="127000" cap="rnd">
            <a:solidFill>
              <a:schemeClr val="accent2">
                <a:lumMod val="20000"/>
                <a:lumOff val="80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900igr.net/up/datas/123893/016.jpg"/>
          <p:cNvPicPr>
            <a:picLocks noChangeAspect="1" noChangeArrowheads="1"/>
          </p:cNvPicPr>
          <p:nvPr/>
        </p:nvPicPr>
        <p:blipFill>
          <a:blip r:embed="rId2"/>
          <a:srcRect l="6599" t="6148" r="53261" b="18544"/>
          <a:stretch>
            <a:fillRect/>
          </a:stretch>
        </p:blipFill>
        <p:spPr bwMode="auto">
          <a:xfrm>
            <a:off x="428596" y="571480"/>
            <a:ext cx="3786214" cy="3857652"/>
          </a:xfrm>
          <a:prstGeom prst="rect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Picture 2" descr="http://inoschool.ru/images/stati/Deti7-9/2_iskustvo/iskystvo11.jpg"/>
          <p:cNvPicPr>
            <a:picLocks noChangeAspect="1" noChangeArrowheads="1"/>
          </p:cNvPicPr>
          <p:nvPr/>
        </p:nvPicPr>
        <p:blipFill>
          <a:blip r:embed="rId3"/>
          <a:srcRect l="1764" t="3922" r="6525" b="7843"/>
          <a:stretch>
            <a:fillRect/>
          </a:stretch>
        </p:blipFill>
        <p:spPr bwMode="auto">
          <a:xfrm>
            <a:off x="4786314" y="571480"/>
            <a:ext cx="3857652" cy="3786214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428596" y="4643446"/>
            <a:ext cx="83582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002060"/>
                </a:solidFill>
                <a:latin typeface="Monotype Corsiva" pitchFamily="66" charset="0"/>
              </a:rPr>
              <a:t>Красиво писать учились ещё пещерные люди, изображая на каменных стенах и сводах своего жилища древних животных</a:t>
            </a:r>
            <a:endParaRPr lang="ru-RU" sz="2800" b="1" i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942</TotalTime>
  <Words>330</Words>
  <Application>Microsoft Office PowerPoint</Application>
  <PresentationFormat>Экран (4:3)</PresentationFormat>
  <Paragraphs>76</Paragraphs>
  <Slides>44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45" baseType="lpstr">
      <vt:lpstr>Трек</vt:lpstr>
      <vt:lpstr>«Каллиграфия и здоровье»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Каллиграфия</dc:title>
  <cp:lastModifiedBy>Эрудит</cp:lastModifiedBy>
  <cp:revision>102</cp:revision>
  <dcterms:modified xsi:type="dcterms:W3CDTF">2019-05-17T22:11:41Z</dcterms:modified>
</cp:coreProperties>
</file>